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37" r:id="rId2"/>
    <p:sldId id="329" r:id="rId3"/>
    <p:sldId id="346" r:id="rId4"/>
    <p:sldId id="331" r:id="rId5"/>
    <p:sldId id="341" r:id="rId6"/>
    <p:sldId id="342" r:id="rId7"/>
    <p:sldId id="343" r:id="rId8"/>
    <p:sldId id="344" r:id="rId9"/>
    <p:sldId id="345" r:id="rId10"/>
    <p:sldId id="32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E2C46-A5D3-4D4D-B9DA-38667735E065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E1E36-26CF-4CD2-B31D-F7E8FB0B9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8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A1AA-3713-4B6A-8BD5-934B51E3C4DB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F69AF-5849-4CDA-86A4-3C08F486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63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A1AA-3713-4B6A-8BD5-934B51E3C4DB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F69AF-5849-4CDA-86A4-3C08F486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66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A1AA-3713-4B6A-8BD5-934B51E3C4DB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F69AF-5849-4CDA-86A4-3C08F486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3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A1AA-3713-4B6A-8BD5-934B51E3C4DB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F69AF-5849-4CDA-86A4-3C08F486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27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A1AA-3713-4B6A-8BD5-934B51E3C4DB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F69AF-5849-4CDA-86A4-3C08F486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44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A1AA-3713-4B6A-8BD5-934B51E3C4DB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F69AF-5849-4CDA-86A4-3C08F486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1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A1AA-3713-4B6A-8BD5-934B51E3C4DB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F69AF-5849-4CDA-86A4-3C08F486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77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A1AA-3713-4B6A-8BD5-934B51E3C4DB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F69AF-5849-4CDA-86A4-3C08F486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4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A1AA-3713-4B6A-8BD5-934B51E3C4DB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F69AF-5849-4CDA-86A4-3C08F486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9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A1AA-3713-4B6A-8BD5-934B51E3C4DB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F69AF-5849-4CDA-86A4-3C08F486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58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A1AA-3713-4B6A-8BD5-934B51E3C4DB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F69AF-5849-4CDA-86A4-3C08F486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4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EA1AA-3713-4B6A-8BD5-934B51E3C4DB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F69AF-5849-4CDA-86A4-3C08F486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4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386" y="415637"/>
            <a:ext cx="3185528" cy="318552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906738" y="4801494"/>
            <a:ext cx="8378525" cy="0"/>
          </a:xfrm>
          <a:prstGeom prst="line">
            <a:avLst/>
          </a:prstGeom>
          <a:ln w="57150">
            <a:solidFill>
              <a:srgbClr val="1CAD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47371" y="3729396"/>
            <a:ext cx="8897257" cy="1015663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Description of Course</a:t>
            </a:r>
            <a:endParaRPr lang="en-US" sz="7200" dirty="0">
              <a:solidFill>
                <a:srgbClr val="002060"/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945091" y="6382327"/>
            <a:ext cx="701964" cy="34174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36E2A21-5564-4232-977A-CF003C3B999D}" type="slidenum">
              <a:rPr lang="en-US">
                <a:solidFill>
                  <a:schemeClr val="bg1"/>
                </a:solidFill>
              </a:r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65011" y="5054760"/>
            <a:ext cx="6061981" cy="1077218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Hamidreza Baradaran Kashani</a:t>
            </a:r>
          </a:p>
          <a:p>
            <a:pPr algn="ctr"/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Neural Networks Course (Fall 2022)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80" y="6131978"/>
            <a:ext cx="660681" cy="60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9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589" y="83124"/>
            <a:ext cx="1754909" cy="175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495140" y="4228839"/>
            <a:ext cx="9217891" cy="0"/>
          </a:xfrm>
          <a:prstGeom prst="line">
            <a:avLst/>
          </a:prstGeom>
          <a:ln w="57150">
            <a:solidFill>
              <a:srgbClr val="1CAD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63082" y="3028510"/>
            <a:ext cx="9682009" cy="1200329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2060"/>
                </a:solidFill>
              </a:rPr>
              <a:t>Thanks for your attention</a:t>
            </a:r>
            <a:endParaRPr lang="en-US" sz="7200" dirty="0">
              <a:solidFill>
                <a:srgbClr val="00206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945091" y="6382327"/>
            <a:ext cx="701964" cy="34174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36E2A21-5564-4232-977A-CF003C3B999D}" type="slidenum">
              <a:rPr lang="en-US">
                <a:solidFill>
                  <a:schemeClr val="bg1"/>
                </a:solidFill>
              </a:r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96340" y="4581002"/>
            <a:ext cx="5154232" cy="58477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Hamidreza Baradaran Kashani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879" y="438056"/>
            <a:ext cx="2846121" cy="259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29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589" y="83124"/>
            <a:ext cx="1754909" cy="175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015999" y="1459339"/>
            <a:ext cx="9217891" cy="0"/>
          </a:xfrm>
          <a:prstGeom prst="line">
            <a:avLst/>
          </a:prstGeom>
          <a:ln w="57150">
            <a:solidFill>
              <a:srgbClr val="1CAD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5999" y="545080"/>
            <a:ext cx="4951997" cy="830997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Objective</a:t>
            </a:r>
            <a:endParaRPr lang="en-US" sz="4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945091" y="6382327"/>
            <a:ext cx="701964" cy="34174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36E2A21-5564-4232-977A-CF003C3B999D}" type="slidenum">
              <a:rPr lang="en-US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1900" y="1566349"/>
            <a:ext cx="105188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Upon completion of this course,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 able to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concepts and theories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artificial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 (ANNs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and deep neural networks (DNNs).</a:t>
            </a:r>
          </a:p>
          <a:p>
            <a:pPr marL="800100" lvl="1" indent="-342900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ANNs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DNNs can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designed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trained. </a:t>
            </a:r>
          </a:p>
          <a:p>
            <a:pPr marL="800100" lvl="1" indent="-342900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ANNs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DNNs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applied for different machine learning-based applications and used to solve real-world problems.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80" y="6131978"/>
            <a:ext cx="660681" cy="60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589" y="83124"/>
            <a:ext cx="1754909" cy="175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015999" y="1459339"/>
            <a:ext cx="9217891" cy="0"/>
          </a:xfrm>
          <a:prstGeom prst="line">
            <a:avLst/>
          </a:prstGeom>
          <a:ln w="57150">
            <a:solidFill>
              <a:srgbClr val="1CAD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5997" y="545079"/>
            <a:ext cx="7939315" cy="830997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Prerequisites &amp; Grading</a:t>
            </a:r>
            <a:endParaRPr lang="en-US" sz="8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945091" y="6382327"/>
            <a:ext cx="701964" cy="34174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36E2A21-5564-4232-977A-CF003C3B999D}" type="slidenum">
              <a:rPr lang="en-US">
                <a:solidFill>
                  <a:schemeClr val="bg1"/>
                </a:solidFill>
              </a:r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5998" y="1478804"/>
            <a:ext cx="10464801" cy="1942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Prerequisites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probability theory, linear algebra and calculus at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level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skills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(Python will be used throughout the course).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80" y="6131978"/>
            <a:ext cx="660681" cy="60133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15997" y="3401947"/>
            <a:ext cx="10464801" cy="2709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Grading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Mandatory Assignment</a:t>
            </a:r>
          </a:p>
          <a:p>
            <a:pPr marL="742950" lvl="1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</a:t>
            </a:r>
          </a:p>
          <a:p>
            <a:pPr marL="742950" lvl="1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Exam</a:t>
            </a:r>
          </a:p>
          <a:p>
            <a:pPr marL="742950" lvl="1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Active Participation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35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589" y="83124"/>
            <a:ext cx="1754909" cy="175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015999" y="1459339"/>
            <a:ext cx="9217891" cy="0"/>
          </a:xfrm>
          <a:prstGeom prst="line">
            <a:avLst/>
          </a:prstGeom>
          <a:ln w="57150">
            <a:solidFill>
              <a:srgbClr val="1CAD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5999" y="500347"/>
            <a:ext cx="2031325" cy="830997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4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945091" y="6382327"/>
            <a:ext cx="701964" cy="34174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36E2A21-5564-4232-977A-CF003C3B999D}" type="slidenum">
              <a:rPr lang="en-US">
                <a:solidFill>
                  <a:schemeClr val="bg1"/>
                </a:solidFill>
              </a:r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5999" y="1581693"/>
            <a:ext cx="9929092" cy="455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I: Artificial Neural Networks</a:t>
            </a:r>
          </a:p>
          <a:p>
            <a:pPr marL="742950" lvl="1" indent="-285750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</a:t>
            </a:r>
          </a:p>
          <a:p>
            <a:pPr marL="742950" lvl="1" indent="-285750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Neuron Model</a:t>
            </a:r>
          </a:p>
          <a:p>
            <a:pPr marL="742950" lvl="1" indent="-285750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Perceptron</a:t>
            </a:r>
          </a:p>
          <a:p>
            <a:pPr marL="742950" lvl="1" indent="-285750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Linear Algebra</a:t>
            </a:r>
          </a:p>
          <a:p>
            <a:pPr marL="742950" lvl="1" indent="-285750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</a:p>
          <a:p>
            <a:pPr marL="742950" lvl="1" indent="-285750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</a:t>
            </a:r>
          </a:p>
          <a:p>
            <a:pPr marL="742950" lvl="1" indent="-285750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80" y="6131978"/>
            <a:ext cx="660681" cy="60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30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589" y="83124"/>
            <a:ext cx="1754909" cy="175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015999" y="1459339"/>
            <a:ext cx="9217891" cy="0"/>
          </a:xfrm>
          <a:prstGeom prst="line">
            <a:avLst/>
          </a:prstGeom>
          <a:ln w="57150">
            <a:solidFill>
              <a:srgbClr val="1CAD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0945091" y="6382327"/>
            <a:ext cx="701964" cy="34174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36E2A21-5564-4232-977A-CF003C3B999D}" type="slidenum">
              <a:rPr lang="en-US">
                <a:solidFill>
                  <a:schemeClr val="bg1"/>
                </a:solidFill>
              </a:r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5999" y="1581693"/>
            <a:ext cx="992909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2: Basic Concepts of Deep Learning</a:t>
            </a:r>
          </a:p>
          <a:p>
            <a:pPr marL="742950" lvl="1" indent="-285750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Feed-Forward Neural Networks</a:t>
            </a:r>
          </a:p>
          <a:p>
            <a:pPr marL="742950" lvl="1" indent="-285750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 Neural Networks</a:t>
            </a:r>
          </a:p>
          <a:p>
            <a:pPr marL="742950" lvl="1" indent="-285750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Networks</a:t>
            </a:r>
          </a:p>
          <a:p>
            <a:pPr marL="742950" lvl="1" indent="-285750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Attention Mechanisms</a:t>
            </a:r>
          </a:p>
          <a:p>
            <a:pPr marL="742950" lvl="1" indent="-285750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Generative Adversarial Networks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80" y="6131978"/>
            <a:ext cx="660681" cy="6013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5999" y="500347"/>
            <a:ext cx="2031325" cy="830997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4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79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589" y="83124"/>
            <a:ext cx="1754909" cy="175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015999" y="1459339"/>
            <a:ext cx="9217891" cy="0"/>
          </a:xfrm>
          <a:prstGeom prst="line">
            <a:avLst/>
          </a:prstGeom>
          <a:ln w="57150">
            <a:solidFill>
              <a:srgbClr val="1CAD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5999" y="360413"/>
            <a:ext cx="3962880" cy="1107996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2060"/>
                </a:solidFill>
              </a:rPr>
              <a:t>References</a:t>
            </a:r>
            <a:endParaRPr lang="en-US" sz="6600" dirty="0">
              <a:solidFill>
                <a:srgbClr val="00206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945091" y="6382327"/>
            <a:ext cx="701964" cy="34174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36E2A21-5564-4232-977A-CF003C3B999D}" type="slidenum">
              <a:rPr lang="en-US">
                <a:solidFill>
                  <a:schemeClr val="bg1"/>
                </a:solidFill>
              </a:r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5999" y="1838033"/>
            <a:ext cx="805543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Martin Hagan et </a:t>
            </a:r>
            <a:r>
              <a:rPr lang="en-US" sz="2200" dirty="0" smtClean="0"/>
              <a:t>al. </a:t>
            </a:r>
            <a:r>
              <a:rPr lang="en-US" sz="2200" b="1" i="1" dirty="0" smtClean="0">
                <a:solidFill>
                  <a:srgbClr val="FF0000"/>
                </a:solidFill>
              </a:rPr>
              <a:t>Neural Network Design</a:t>
            </a:r>
            <a:r>
              <a:rPr lang="en-US" sz="2200" dirty="0" smtClean="0"/>
              <a:t>, 2</a:t>
            </a:r>
            <a:r>
              <a:rPr lang="en-US" sz="2200" baseline="30000" dirty="0" smtClean="0"/>
              <a:t>nd</a:t>
            </a:r>
            <a:r>
              <a:rPr lang="en-US" sz="2200" dirty="0" smtClean="0"/>
              <a:t> Edition. 2014 (hagan.okstate.edu/nnd.html)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S. O. </a:t>
            </a:r>
            <a:r>
              <a:rPr lang="en-US" sz="2200" dirty="0" err="1"/>
              <a:t>Haykin</a:t>
            </a:r>
            <a:r>
              <a:rPr lang="en-US" sz="2200" dirty="0"/>
              <a:t>, </a:t>
            </a:r>
            <a:r>
              <a:rPr lang="en-US" sz="2200" b="1" i="1" dirty="0">
                <a:solidFill>
                  <a:srgbClr val="FF0000"/>
                </a:solidFill>
              </a:rPr>
              <a:t>Neural Networks and Learning Machines</a:t>
            </a:r>
            <a:r>
              <a:rPr lang="en-US" sz="2200" dirty="0"/>
              <a:t>, 3rd Edition, Prentice Hall, </a:t>
            </a:r>
            <a:r>
              <a:rPr lang="en-US" sz="2200" dirty="0" smtClean="0"/>
              <a:t>2008.</a:t>
            </a:r>
            <a:endParaRPr 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429" y="1728685"/>
            <a:ext cx="2498260" cy="32417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80" y="6131978"/>
            <a:ext cx="660681" cy="6013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1762" y="3475759"/>
            <a:ext cx="24860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10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589" y="83124"/>
            <a:ext cx="1754909" cy="175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015999" y="1459339"/>
            <a:ext cx="9217891" cy="0"/>
          </a:xfrm>
          <a:prstGeom prst="line">
            <a:avLst/>
          </a:prstGeom>
          <a:ln w="57150">
            <a:solidFill>
              <a:srgbClr val="1CAD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5999" y="360413"/>
            <a:ext cx="3962880" cy="1107996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2060"/>
                </a:solidFill>
              </a:rPr>
              <a:t>References</a:t>
            </a:r>
            <a:endParaRPr lang="en-US" sz="6600" dirty="0">
              <a:solidFill>
                <a:srgbClr val="00206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945091" y="6382327"/>
            <a:ext cx="701964" cy="34174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36E2A21-5564-4232-977A-CF003C3B999D}" type="slidenum">
              <a:rPr lang="en-US">
                <a:solidFill>
                  <a:schemeClr val="bg1"/>
                </a:solidFill>
              </a:r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80" y="6131978"/>
            <a:ext cx="660681" cy="60133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99885" y="1838033"/>
            <a:ext cx="8405099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0000"/>
                </a:solidFill>
              </a:rPr>
              <a:t>Bishop</a:t>
            </a:r>
            <a:r>
              <a:rPr lang="en-US" sz="2200" dirty="0">
                <a:solidFill>
                  <a:srgbClr val="000000"/>
                </a:solidFill>
              </a:rPr>
              <a:t>, Christopher M. </a:t>
            </a:r>
            <a:r>
              <a:rPr lang="en-US" sz="2200" i="1" dirty="0">
                <a:solidFill>
                  <a:srgbClr val="FF0000"/>
                </a:solidFill>
              </a:rPr>
              <a:t>Neural networks for pattern recognition</a:t>
            </a:r>
            <a:r>
              <a:rPr lang="en-US" sz="2200" dirty="0">
                <a:solidFill>
                  <a:srgbClr val="000000"/>
                </a:solidFill>
              </a:rPr>
              <a:t>. Oxford university press, </a:t>
            </a:r>
            <a:r>
              <a:rPr lang="en-US" sz="2200" dirty="0" smtClean="0">
                <a:solidFill>
                  <a:srgbClr val="000000"/>
                </a:solidFill>
              </a:rPr>
              <a:t>1995.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200" dirty="0" err="1"/>
              <a:t>Goodfellow</a:t>
            </a:r>
            <a:r>
              <a:rPr lang="en-US" sz="2200" dirty="0"/>
              <a:t>, Ian, </a:t>
            </a:r>
            <a:r>
              <a:rPr lang="en-US" sz="2200" dirty="0" err="1"/>
              <a:t>Yoshua</a:t>
            </a:r>
            <a:r>
              <a:rPr lang="en-US" sz="2200" dirty="0"/>
              <a:t> </a:t>
            </a:r>
            <a:r>
              <a:rPr lang="en-US" sz="2200" dirty="0" err="1"/>
              <a:t>Bengio</a:t>
            </a:r>
            <a:r>
              <a:rPr lang="en-US" sz="2200" dirty="0"/>
              <a:t>, and Aaron </a:t>
            </a:r>
            <a:r>
              <a:rPr lang="en-US" sz="2200" dirty="0" err="1"/>
              <a:t>Courville</a:t>
            </a:r>
            <a:r>
              <a:rPr lang="en-US" sz="2200" dirty="0"/>
              <a:t>. </a:t>
            </a:r>
            <a:r>
              <a:rPr lang="en-US" sz="2200" b="1" i="1" dirty="0">
                <a:solidFill>
                  <a:srgbClr val="FF0000"/>
                </a:solidFill>
              </a:rPr>
              <a:t>Deep learning</a:t>
            </a:r>
            <a:r>
              <a:rPr lang="en-US" sz="2200" dirty="0"/>
              <a:t>. MIT press, 2016</a:t>
            </a:r>
            <a:r>
              <a:rPr lang="en-US" sz="2200" dirty="0" smtClean="0"/>
              <a:t>.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Some papers in the field of Deep Learning.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2200" dirty="0" smtClean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1098" y="1838033"/>
            <a:ext cx="2074216" cy="30627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122" y="3369388"/>
            <a:ext cx="2453862" cy="323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63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589" y="83124"/>
            <a:ext cx="1754909" cy="175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015999" y="1459339"/>
            <a:ext cx="9217891" cy="0"/>
          </a:xfrm>
          <a:prstGeom prst="line">
            <a:avLst/>
          </a:prstGeom>
          <a:ln w="57150">
            <a:solidFill>
              <a:srgbClr val="1CAD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5999" y="360413"/>
            <a:ext cx="5469639" cy="1107996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2060"/>
                </a:solidFill>
              </a:rPr>
              <a:t>Journals for NN</a:t>
            </a:r>
            <a:endParaRPr lang="en-US" sz="6600" dirty="0">
              <a:solidFill>
                <a:srgbClr val="00206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945091" y="6382327"/>
            <a:ext cx="701964" cy="34174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36E2A21-5564-4232-977A-CF003C3B999D}" type="slidenum">
              <a:rPr lang="en-US">
                <a:solidFill>
                  <a:schemeClr val="bg1"/>
                </a:solidFill>
              </a:r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5999" y="1772532"/>
            <a:ext cx="870989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IEEE Transactions on Neural Networks and Learning </a:t>
            </a:r>
            <a:r>
              <a:rPr lang="en-US" sz="2200" dirty="0" smtClean="0"/>
              <a:t>Systems</a:t>
            </a:r>
            <a:endParaRPr lang="en-US" sz="2200" dirty="0"/>
          </a:p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200" dirty="0" smtClean="0"/>
              <a:t>Neural </a:t>
            </a:r>
            <a:r>
              <a:rPr lang="en-US" sz="2200" dirty="0"/>
              <a:t>Networks (Elsevier</a:t>
            </a:r>
            <a:r>
              <a:rPr lang="en-US" sz="2200" dirty="0" smtClean="0"/>
              <a:t>)</a:t>
            </a:r>
          </a:p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200" dirty="0" smtClean="0"/>
              <a:t>Neural </a:t>
            </a:r>
            <a:r>
              <a:rPr lang="en-US" sz="2200" dirty="0"/>
              <a:t>Computation (MIT</a:t>
            </a:r>
            <a:r>
              <a:rPr lang="en-US" sz="2200" dirty="0" smtClean="0"/>
              <a:t>)</a:t>
            </a:r>
          </a:p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200" dirty="0" err="1" smtClean="0"/>
              <a:t>Neurocomputing</a:t>
            </a:r>
            <a:r>
              <a:rPr lang="en-US" sz="2200" dirty="0" smtClean="0"/>
              <a:t> </a:t>
            </a:r>
            <a:r>
              <a:rPr lang="en-US" sz="2200" dirty="0"/>
              <a:t>(Elsevier</a:t>
            </a:r>
            <a:r>
              <a:rPr lang="en-US" sz="2200" dirty="0" smtClean="0"/>
              <a:t>)</a:t>
            </a:r>
          </a:p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200" dirty="0" smtClean="0"/>
              <a:t>Neural </a:t>
            </a:r>
            <a:r>
              <a:rPr lang="en-US" sz="2200" dirty="0"/>
              <a:t>Processing </a:t>
            </a:r>
            <a:r>
              <a:rPr lang="en-US" sz="2200" dirty="0" smtClean="0"/>
              <a:t>Letters </a:t>
            </a:r>
            <a:r>
              <a:rPr lang="en-US" sz="2200" dirty="0"/>
              <a:t>(Springer</a:t>
            </a:r>
            <a:r>
              <a:rPr lang="en-US" sz="2200" dirty="0" smtClean="0"/>
              <a:t>)</a:t>
            </a:r>
          </a:p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200" dirty="0" smtClean="0"/>
              <a:t>Neural Computing and Applications (Springer)</a:t>
            </a:r>
          </a:p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International Journal of Neural Systems (World Scientific) </a:t>
            </a:r>
            <a:r>
              <a:rPr lang="en-US" sz="2000" dirty="0"/>
              <a:t/>
            </a:r>
            <a:br>
              <a:rPr lang="en-US" sz="2000" dirty="0"/>
            </a:br>
            <a:endParaRPr lang="en-US" dirty="0" smtClean="0"/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80" y="6131978"/>
            <a:ext cx="660681" cy="60133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0316" y="1772532"/>
            <a:ext cx="1769550" cy="236866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1040" y="3537022"/>
            <a:ext cx="1772063" cy="237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6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589" y="83124"/>
            <a:ext cx="1754909" cy="175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015999" y="1459339"/>
            <a:ext cx="9217891" cy="0"/>
          </a:xfrm>
          <a:prstGeom prst="line">
            <a:avLst/>
          </a:prstGeom>
          <a:ln w="57150">
            <a:solidFill>
              <a:srgbClr val="1CAD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5999" y="360413"/>
            <a:ext cx="6873741" cy="1107996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2060"/>
                </a:solidFill>
              </a:rPr>
              <a:t>Conferences for NN</a:t>
            </a:r>
            <a:endParaRPr lang="en-US" sz="6600" dirty="0">
              <a:solidFill>
                <a:srgbClr val="00206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945091" y="6382327"/>
            <a:ext cx="701964" cy="34174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36E2A21-5564-4232-977A-CF003C3B999D}" type="slidenum">
              <a:rPr lang="en-US">
                <a:solidFill>
                  <a:schemeClr val="bg1"/>
                </a:solidFill>
              </a:r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5999" y="1772532"/>
            <a:ext cx="87098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200" dirty="0" err="1"/>
              <a:t>NeurIPS</a:t>
            </a:r>
            <a:r>
              <a:rPr lang="en-US" sz="2200" dirty="0"/>
              <a:t> (Neural Information Processing Systems) </a:t>
            </a:r>
            <a:endParaRPr lang="en-US" sz="2200" dirty="0" smtClean="0"/>
          </a:p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200" dirty="0" smtClean="0"/>
              <a:t>ICLR </a:t>
            </a:r>
            <a:r>
              <a:rPr lang="en-US" sz="2200" dirty="0"/>
              <a:t>(International Conference on Learning Representations</a:t>
            </a:r>
            <a:r>
              <a:rPr lang="en-US" sz="2200" dirty="0" smtClean="0"/>
              <a:t>)</a:t>
            </a:r>
          </a:p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200" dirty="0" smtClean="0"/>
              <a:t>CVPR </a:t>
            </a:r>
            <a:r>
              <a:rPr lang="en-US" sz="2200" dirty="0"/>
              <a:t>(Computer Vision and Pattern Recognition) </a:t>
            </a:r>
            <a:endParaRPr lang="en-US" sz="2200" dirty="0" smtClean="0"/>
          </a:p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AAAI </a:t>
            </a:r>
            <a:r>
              <a:rPr lang="en-US" sz="2200" dirty="0" smtClean="0"/>
              <a:t>(Conference </a:t>
            </a:r>
            <a:r>
              <a:rPr lang="en-US" sz="2200" dirty="0"/>
              <a:t>on Artificial </a:t>
            </a:r>
            <a:r>
              <a:rPr lang="en-US" sz="2200" dirty="0" smtClean="0"/>
              <a:t>Intelligence)</a:t>
            </a:r>
          </a:p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200" dirty="0" smtClean="0"/>
              <a:t>ICML </a:t>
            </a:r>
            <a:r>
              <a:rPr lang="en-US" sz="2200" dirty="0"/>
              <a:t>(International Conference on Machine Learning) </a:t>
            </a:r>
            <a:endParaRPr lang="en-US" sz="2200" dirty="0" smtClean="0"/>
          </a:p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200" dirty="0" smtClean="0"/>
              <a:t>IJCNN </a:t>
            </a:r>
            <a:r>
              <a:rPr lang="en-US" sz="2200" dirty="0"/>
              <a:t>(International Joint Conference on Neural Networks) </a:t>
            </a:r>
            <a:endParaRPr lang="en-US" sz="2200" dirty="0" smtClean="0"/>
          </a:p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200" dirty="0" smtClean="0"/>
              <a:t>ICANN </a:t>
            </a:r>
            <a:r>
              <a:rPr lang="en-US" sz="2200" dirty="0"/>
              <a:t>(International Conference on Artificial Neural Networks) </a:t>
            </a:r>
            <a:br>
              <a:rPr lang="en-US" sz="2200" dirty="0"/>
            </a:br>
            <a:endParaRPr lang="en-US" sz="2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80" y="6131978"/>
            <a:ext cx="660681" cy="60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00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3215</TotalTime>
  <Words>360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Mahdi Darooni</dc:creator>
  <cp:lastModifiedBy>Hamidreza</cp:lastModifiedBy>
  <cp:revision>250</cp:revision>
  <dcterms:created xsi:type="dcterms:W3CDTF">2022-08-01T15:58:06Z</dcterms:created>
  <dcterms:modified xsi:type="dcterms:W3CDTF">2022-09-25T20:26:01Z</dcterms:modified>
</cp:coreProperties>
</file>