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44" r:id="rId2"/>
    <p:sldId id="337" r:id="rId3"/>
    <p:sldId id="329" r:id="rId4"/>
    <p:sldId id="347" r:id="rId5"/>
    <p:sldId id="346" r:id="rId6"/>
    <p:sldId id="348" r:id="rId7"/>
    <p:sldId id="351" r:id="rId8"/>
    <p:sldId id="349" r:id="rId9"/>
    <p:sldId id="332" r:id="rId10"/>
    <p:sldId id="352" r:id="rId11"/>
    <p:sldId id="339" r:id="rId12"/>
    <p:sldId id="338" r:id="rId13"/>
    <p:sldId id="340" r:id="rId14"/>
    <p:sldId id="333" r:id="rId15"/>
    <p:sldId id="32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4628" autoAdjust="0"/>
  </p:normalViewPr>
  <p:slideViewPr>
    <p:cSldViewPr snapToGrid="0">
      <p:cViewPr varScale="1">
        <p:scale>
          <a:sx n="36" d="100"/>
          <a:sy n="36" d="100"/>
        </p:scale>
        <p:origin x="1956" y="60"/>
      </p:cViewPr>
      <p:guideLst/>
    </p:cSldViewPr>
  </p:slideViewPr>
  <p:notesTextViewPr>
    <p:cViewPr>
      <p:scale>
        <a:sx n="1" d="1"/>
        <a:sy n="1" d="1"/>
      </p:scale>
      <p:origin x="0" y="-978"/>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FE2C46-A5D3-4D4D-B9DA-38667735E065}"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CE1E36-26CF-4CD2-B31D-F7E8FB0B9141}" type="slidenum">
              <a:rPr lang="en-US" smtClean="0"/>
              <a:t>‹#›</a:t>
            </a:fld>
            <a:endParaRPr lang="en-US"/>
          </a:p>
        </p:txBody>
      </p:sp>
    </p:spTree>
    <p:extLst>
      <p:ext uri="{BB962C8B-B14F-4D97-AF65-F5344CB8AC3E}">
        <p14:creationId xmlns:p14="http://schemas.microsoft.com/office/powerpoint/2010/main" val="20336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fa.wikipedia.org/wiki/%D8%AF%D8%A7%D9%86%D8%B4%DA%AF%D8%A7%D9%87_%D8%A7%D8%B3%D8%AA%D9%86%D9%81%D9%88%D8%B1%D8%AF" TargetMode="External"/><Relationship Id="rId3" Type="http://schemas.openxmlformats.org/officeDocument/2006/relationships/hyperlink" Target="https://fa.wikipedia.org/wiki/%D8%B4%D8%A8%DA%A9%D9%87_%D8%B9%D8%B5%D8%A8%DB%8C_%D9%85%D8%B5%D9%86%D9%88%D8%B9%DB%8C#cite_note-6" TargetMode="External"/><Relationship Id="rId7" Type="http://schemas.openxmlformats.org/officeDocument/2006/relationships/hyperlink" Target="https://fa.wikipedia.org/wiki/%D8%B4%D8%A8%DA%A9%D9%87_%D8%B9%D8%B5%D8%A8%DB%8C_%D9%85%D8%B5%D9%86%D9%88%D8%B9%DB%8C#cite_note-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fa.wikipedia.org/wiki/%D9%BE%D8%B1%D8%B3%D9%BE%D8%AA%D8%B1%D9%88%D9%86" TargetMode="External"/><Relationship Id="rId5" Type="http://schemas.openxmlformats.org/officeDocument/2006/relationships/hyperlink" Target="https://fa.wikipedia.org/wiki/%D8%B4%D8%A8%DA%A9%D9%87_%D8%B9%D8%B5%D8%A8%DB%8C_%D9%85%D8%B5%D9%86%D9%88%D8%B9%DB%8C#cite_note-7" TargetMode="External"/><Relationship Id="rId10" Type="http://schemas.openxmlformats.org/officeDocument/2006/relationships/hyperlink" Target="https://fa.wikipedia.org/wiki/%D9%86%D8%B8%D8%B1%DB%8C%D9%87_%D8%AA%D8%B4%D8%AF%DB%8C%D8%AF_%D8%A7%D9%86%D8%B7%D8%A8%D8%A7%D9%82%DB%8C" TargetMode="External"/><Relationship Id="rId4" Type="http://schemas.openxmlformats.org/officeDocument/2006/relationships/hyperlink" Target="https://fa.wikipedia.org/wiki/%D8%AF%D9%88%D9%86%D8%A7%D9%84%D8%AF_%D9%87%D8%A8" TargetMode="External"/><Relationship Id="rId9" Type="http://schemas.openxmlformats.org/officeDocument/2006/relationships/hyperlink" Target="https://fa.wikipedia.org/wiki/%D8%AA%D8%B4%D8%AE%DB%8C%D8%B5_%D8%A7%D9%84%DA%AF%D9%88"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NNs have been created naturally in body of animals and plants</a:t>
            </a:r>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3</a:t>
            </a:fld>
            <a:endParaRPr lang="en-US"/>
          </a:p>
        </p:txBody>
      </p:sp>
    </p:spTree>
    <p:extLst>
      <p:ext uri="{BB962C8B-B14F-4D97-AF65-F5344CB8AC3E}">
        <p14:creationId xmlns:p14="http://schemas.microsoft.com/office/powerpoint/2010/main" val="383370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1- دندریت</a:t>
            </a:r>
            <a:r>
              <a:rPr lang="fa-IR" baseline="0" dirty="0" smtClean="0"/>
              <a:t> شاخک هایی هستند که سیگنال های الکتروشیمیایی را از نرون های مجاور دریافت می کنند و به بدنه سلول یا سوما منتقل می کنند</a:t>
            </a:r>
          </a:p>
          <a:p>
            <a:pPr algn="r" rtl="1"/>
            <a:r>
              <a:rPr lang="fa-IR" baseline="0" dirty="0" smtClean="0"/>
              <a:t>2- قسمت سوما یا بدنه سلول سیگنالهای دریافتی از دندریت ها را بصورت تابعی جمع می کند</a:t>
            </a:r>
          </a:p>
          <a:p>
            <a:pPr algn="r" rtl="1"/>
            <a:r>
              <a:rPr lang="fa-IR" baseline="0" dirty="0" smtClean="0"/>
              <a:t>3- هسته یا </a:t>
            </a:r>
            <a:r>
              <a:rPr lang="en-US" baseline="0" dirty="0" smtClean="0"/>
              <a:t>nucleus</a:t>
            </a:r>
            <a:r>
              <a:rPr lang="fa-IR" baseline="0" dirty="0" smtClean="0"/>
              <a:t> سیگنال جمع شده توسط سوما را با یک مکانیزم آستانه مقایسه میکند اگر جمع سیگنال بیشتر از یک آستانه ای باشد </a:t>
            </a:r>
            <a:r>
              <a:rPr lang="en-US" baseline="0" dirty="0" smtClean="0"/>
              <a:t>fire</a:t>
            </a:r>
            <a:r>
              <a:rPr lang="fa-IR" baseline="0" dirty="0" smtClean="0"/>
              <a:t> می کند یا </a:t>
            </a:r>
            <a:r>
              <a:rPr lang="en-US" baseline="0" dirty="0" smtClean="0"/>
              <a:t>Active</a:t>
            </a:r>
            <a:r>
              <a:rPr lang="fa-IR" baseline="0" dirty="0" smtClean="0"/>
              <a:t> می کند</a:t>
            </a:r>
          </a:p>
          <a:p>
            <a:pPr algn="r" rtl="1"/>
            <a:r>
              <a:rPr lang="fa-IR" baseline="0" dirty="0" smtClean="0"/>
              <a:t>4- آکسون سیگنال خروجی از هسته را به نرون های مجاور از طریق سیناپس ها منتقل می کند.</a:t>
            </a:r>
          </a:p>
          <a:p>
            <a:pPr algn="r" rtl="1"/>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4</a:t>
            </a:fld>
            <a:endParaRPr lang="en-US"/>
          </a:p>
        </p:txBody>
      </p:sp>
    </p:spTree>
    <p:extLst>
      <p:ext uri="{BB962C8B-B14F-4D97-AF65-F5344CB8AC3E}">
        <p14:creationId xmlns:p14="http://schemas.microsoft.com/office/powerpoint/2010/main" val="1945188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1- دندریت</a:t>
            </a:r>
            <a:r>
              <a:rPr lang="fa-IR" baseline="0" dirty="0" smtClean="0"/>
              <a:t> شاخک هایی هستند که سیگنال های الکتروشیمیایی را از نرون های مجاور دریافت می کنند و به بدنه سلول یا سوما منتقل می کنند</a:t>
            </a:r>
          </a:p>
          <a:p>
            <a:pPr algn="r" rtl="1"/>
            <a:r>
              <a:rPr lang="fa-IR" baseline="0" dirty="0" smtClean="0"/>
              <a:t>2- قسمت سوما یا بدنه سلول سیگنالهای دریافتی از دندریت ها را بصورت تابعی جمع می کند</a:t>
            </a:r>
          </a:p>
          <a:p>
            <a:pPr algn="r" rtl="1"/>
            <a:r>
              <a:rPr lang="fa-IR" baseline="0" dirty="0" smtClean="0"/>
              <a:t>3- هسته یا </a:t>
            </a:r>
            <a:r>
              <a:rPr lang="en-US" baseline="0" dirty="0" smtClean="0"/>
              <a:t>nucleus</a:t>
            </a:r>
            <a:r>
              <a:rPr lang="fa-IR" baseline="0" dirty="0" smtClean="0"/>
              <a:t> سیگنال جمع شده توسط سوما را با یک مکانیزم آستانه مقایسه میکند اگر جمع سیگنال بیشتر از یک آستانه ای باشد </a:t>
            </a:r>
            <a:r>
              <a:rPr lang="en-US" baseline="0" dirty="0" smtClean="0"/>
              <a:t>fire</a:t>
            </a:r>
            <a:r>
              <a:rPr lang="fa-IR" baseline="0" dirty="0" smtClean="0"/>
              <a:t> می کند یا </a:t>
            </a:r>
            <a:r>
              <a:rPr lang="en-US" baseline="0" dirty="0" smtClean="0"/>
              <a:t>Active</a:t>
            </a:r>
            <a:r>
              <a:rPr lang="fa-IR" baseline="0" dirty="0" smtClean="0"/>
              <a:t> می کند</a:t>
            </a:r>
          </a:p>
          <a:p>
            <a:pPr algn="r" rtl="1"/>
            <a:r>
              <a:rPr lang="fa-IR" baseline="0" dirty="0" smtClean="0"/>
              <a:t>4- آکسون سیگنال خروجی از هسته را به نرون های مجاور از طریق سیناپس ها منتقل می کند.</a:t>
            </a:r>
          </a:p>
          <a:p>
            <a:pPr algn="r" rtl="1"/>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5</a:t>
            </a:fld>
            <a:endParaRPr lang="en-US"/>
          </a:p>
        </p:txBody>
      </p:sp>
    </p:spTree>
    <p:extLst>
      <p:ext uri="{BB962C8B-B14F-4D97-AF65-F5344CB8AC3E}">
        <p14:creationId xmlns:p14="http://schemas.microsoft.com/office/powerpoint/2010/main" val="218497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baseline="0" dirty="0" smtClean="0"/>
              <a:t>4- آکسون سیگنال خروجی از هسته را به نرون های مجاور از طریق سیناپس ها منتقل می کند.</a:t>
            </a:r>
            <a:endParaRPr lang="en-US" baseline="0"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fa-IR" dirty="0" smtClean="0"/>
              <a:t>در واقع سیناپس ها یا همان</a:t>
            </a:r>
            <a:r>
              <a:rPr lang="fa-IR" baseline="0" dirty="0" smtClean="0"/>
              <a:t> </a:t>
            </a:r>
            <a:r>
              <a:rPr lang="en-US" baseline="0" dirty="0" smtClean="0"/>
              <a:t>synaptic gaps</a:t>
            </a:r>
            <a:r>
              <a:rPr lang="fa-IR" baseline="0" dirty="0" smtClean="0"/>
              <a:t> ها شکاف ها بین آکسون نرون قبلی با دندریت های نرون مجاور هستند و عملا یک وزن دهی به سیگنال های ارسالی انجام می دهند.</a:t>
            </a: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t>فرآیند یادگیری عملا توسط </a:t>
            </a:r>
            <a:r>
              <a:rPr lang="en-US" baseline="0" dirty="0" smtClean="0"/>
              <a:t>Synaptic gaps</a:t>
            </a:r>
            <a:r>
              <a:rPr lang="fa-IR" baseline="0" dirty="0" smtClean="0"/>
              <a:t> صورت می گیرد.</a:t>
            </a:r>
          </a:p>
          <a:p>
            <a:pPr marL="0" marR="0" indent="0" algn="r" defTabSz="914400" rtl="1" eaLnBrk="1" fontAlgn="auto" latinLnBrk="0" hangingPunct="1">
              <a:lnSpc>
                <a:spcPct val="100000"/>
              </a:lnSpc>
              <a:spcBef>
                <a:spcPts val="0"/>
              </a:spcBef>
              <a:spcAft>
                <a:spcPts val="0"/>
              </a:spcAft>
              <a:buClrTx/>
              <a:buSzTx/>
              <a:buFontTx/>
              <a:buNone/>
              <a:tabLst/>
              <a:defRPr/>
            </a:pPr>
            <a:r>
              <a:rPr lang="fa-IR" baseline="0" dirty="0" smtClean="0"/>
              <a:t>در زی فرآیند یادگیری الگوهای مختلف </a:t>
            </a:r>
            <a:r>
              <a:rPr lang="en-US" baseline="0" dirty="0" smtClean="0"/>
              <a:t>Synaptic gaps</a:t>
            </a:r>
            <a:r>
              <a:rPr lang="fa-IR" baseline="0" dirty="0" smtClean="0"/>
              <a:t> های مختلف تنطیم می شوند برای برخی الگوها برخی </a:t>
            </a:r>
            <a:r>
              <a:rPr lang="en-US" baseline="0" dirty="0" smtClean="0"/>
              <a:t>SG</a:t>
            </a:r>
            <a:r>
              <a:rPr lang="fa-IR" baseline="0" dirty="0" smtClean="0"/>
              <a:t> ها تقویت می شوند و برای برخی الگوهای دیگر بعضی </a:t>
            </a:r>
            <a:r>
              <a:rPr lang="en-US" baseline="0" dirty="0" smtClean="0"/>
              <a:t>SG</a:t>
            </a:r>
            <a:r>
              <a:rPr lang="fa-IR" baseline="0" dirty="0" smtClean="0"/>
              <a:t> های دیگر تقویت یا تضعیف می شوند.</a:t>
            </a:r>
            <a:endParaRPr lang="en-US" dirty="0" smtClean="0"/>
          </a:p>
          <a:p>
            <a:pPr algn="r" rtl="1"/>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6</a:t>
            </a:fld>
            <a:endParaRPr lang="en-US"/>
          </a:p>
        </p:txBody>
      </p:sp>
    </p:spTree>
    <p:extLst>
      <p:ext uri="{BB962C8B-B14F-4D97-AF65-F5344CB8AC3E}">
        <p14:creationId xmlns:p14="http://schemas.microsoft.com/office/powerpoint/2010/main" val="408813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baseline="0" dirty="0" smtClean="0"/>
              <a:t>اینکه نرونها به شکل موازی می توانند سیگنال ها را دربافت کنند نهایتا باعث افزایش سرعت پردازش مغز در موجودات زنده می شود. مثلا شما وقتی صدای دوستتون را می شنوید خیلی سریع ذهن شما تشخیص می دهد که مثلا فلان دوست من است. </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baseline="0" dirty="0" smtClean="0"/>
              <a:t>اگر بخشی از نرون ها در طی زمان یا بر اساس حوادثی دچار آسیب شوند بخش های دیگر مغز می توانند فعالیت های جایگزین را انجام دهند. مغز تحمل خطا بالای دارد. این گونه نیست که عملکرد مغز در دسته بندی تشخیص حافظه سازی و غیره افت پیدا کند.</a:t>
            </a:r>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endParaRPr lang="fa-IR" baseline="0" dirty="0" smtClean="0"/>
          </a:p>
          <a:p>
            <a:pPr marL="171450" marR="0" indent="-171450" algn="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fa-IR" baseline="0" dirty="0" smtClean="0"/>
              <a:t>انسان و بطور کلی موجودات زنده می توانند اطلاعات زیادی را در ذهنشان بصورت </a:t>
            </a:r>
            <a:r>
              <a:rPr lang="en-US" baseline="0" dirty="0" smtClean="0"/>
              <a:t>abstract</a:t>
            </a:r>
            <a:r>
              <a:rPr lang="fa-IR" baseline="0" dirty="0" smtClean="0"/>
              <a:t> کد کنند. بنابراین از قدرت استنتاج و تعمیم بالایی برخوردار هستند. مثلا شاید چند تا شی خاض مثلا مداد را به یک کودک نشان دهیم ممکن است هر مدادی ببیند براحتی ذهنش تعمیم دهد و آن را مداد تشخیص دهد.</a:t>
            </a:r>
            <a:endParaRPr lang="en-US" dirty="0" smtClean="0"/>
          </a:p>
          <a:p>
            <a:pPr algn="r" rtl="1"/>
            <a:endParaRPr lang="fa-IR" baseline="0" dirty="0" smtClean="0"/>
          </a:p>
          <a:p>
            <a:pPr algn="r" rtl="1"/>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7</a:t>
            </a:fld>
            <a:endParaRPr lang="en-US"/>
          </a:p>
        </p:txBody>
      </p:sp>
    </p:spTree>
    <p:extLst>
      <p:ext uri="{BB962C8B-B14F-4D97-AF65-F5344CB8AC3E}">
        <p14:creationId xmlns:p14="http://schemas.microsoft.com/office/powerpoint/2010/main" val="1370601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9</a:t>
            </a:fld>
            <a:endParaRPr lang="en-US"/>
          </a:p>
        </p:txBody>
      </p:sp>
    </p:spTree>
    <p:extLst>
      <p:ext uri="{BB962C8B-B14F-4D97-AF65-F5344CB8AC3E}">
        <p14:creationId xmlns:p14="http://schemas.microsoft.com/office/powerpoint/2010/main" val="1959693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از قرن نوزدهم به‌طور همزمان اما جداگانه، از سویی نوروفیزیولوژیست‌ها سعی کردند سیستم یادگیری و تجزیه و تحلیل مغز را کشف کنند، و از سوی دیگر ریاضیدانان تلاش کردند مدل ریاضی ای بسازند که قابلیت فراگیری و تجزیه و تحلیل عمومی مسائل را دارا باشد. </a:t>
            </a:r>
          </a:p>
          <a:p>
            <a:pPr marL="171450" indent="-171450" algn="r" rtl="1">
              <a:buFont typeface="Arial" panose="020B0604020202020204" pitchFamily="34" charset="0"/>
              <a:buChar char="•"/>
            </a:pPr>
            <a:endParaRPr lang="fa-IR" sz="1200" b="0" i="0" u="sng"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u="sng" kern="1200" dirty="0" smtClean="0">
                <a:solidFill>
                  <a:srgbClr val="FF0000"/>
                </a:solidFill>
                <a:effectLst/>
                <a:latin typeface="+mn-lt"/>
                <a:ea typeface="+mn-ea"/>
                <a:cs typeface="+mn-cs"/>
              </a:rPr>
              <a:t>اولین کوشش‌ها در شبیه‌سازی با استفاده از یک مدل منطقی در اوایل دههٔ ۱۹۴۰ توسط وارن مک‌کالک و والتر پیتز انجام شد </a:t>
            </a:r>
            <a:r>
              <a:rPr lang="fa-IR" sz="1200" b="0" i="0" kern="1200" dirty="0" smtClean="0">
                <a:solidFill>
                  <a:schemeClr val="tx1"/>
                </a:solidFill>
                <a:effectLst/>
                <a:latin typeface="+mn-lt"/>
                <a:ea typeface="+mn-ea"/>
                <a:cs typeface="+mn-cs"/>
              </a:rPr>
              <a:t>که امروزه بلوک اصلی سازنده اکثر شبکه‌های عصبی مصنوعی است. عملکرد این مدل مبتنی بر جمع ورودی‌ها و ایجاد خروجی با استفاده از شبکه‌ای از نورون‌ها است. اگر حاصل جمع ورودی‌ها از مقدار آستانه بیشتر باشد، اصطلاحاً نورون برانگیخته می‌شود. نتیجه این مدل اجرای ترکیبی از توابع منطقی بود.</a:t>
            </a:r>
            <a:r>
              <a:rPr lang="fa-IR" sz="1200" b="0" i="0" u="none" strike="noStrike" kern="1200" baseline="30000" dirty="0" smtClean="0">
                <a:solidFill>
                  <a:schemeClr val="tx1"/>
                </a:solidFill>
                <a:effectLst/>
                <a:latin typeface="+mn-lt"/>
                <a:ea typeface="+mn-ea"/>
                <a:cs typeface="+mn-cs"/>
                <a:hlinkClick r:id="rId3"/>
              </a:rPr>
              <a:t>[۶]</a:t>
            </a:r>
            <a:endParaRPr lang="fa-IR" sz="1200" b="0" i="0" u="none" strike="noStrike" kern="1200" baseline="30000" dirty="0" smtClean="0">
              <a:solidFill>
                <a:schemeClr val="tx1"/>
              </a:solidFill>
              <a:effectLst/>
              <a:latin typeface="+mn-lt"/>
              <a:ea typeface="+mn-ea"/>
              <a:cs typeface="+mn-cs"/>
            </a:endParaRPr>
          </a:p>
          <a:p>
            <a:pPr marL="171450" indent="-171450" algn="r" rtl="1">
              <a:buFont typeface="Arial" panose="020B0604020202020204" pitchFamily="34" charset="0"/>
              <a:buChar char="•"/>
            </a:pPr>
            <a:endParaRPr lang="fa-IR"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در سال ۱۹۴۹ </a:t>
            </a:r>
            <a:r>
              <a:rPr lang="fa-IR" sz="1200" b="0" i="0" u="none" strike="noStrike" kern="1200" dirty="0" smtClean="0">
                <a:solidFill>
                  <a:schemeClr val="tx1"/>
                </a:solidFill>
                <a:effectLst/>
                <a:latin typeface="+mn-lt"/>
                <a:ea typeface="+mn-ea"/>
                <a:cs typeface="+mn-cs"/>
                <a:hlinkClick r:id="rId4" tooltip="دونالد هب"/>
              </a:rPr>
              <a:t>دونالد هب</a:t>
            </a:r>
            <a:r>
              <a:rPr lang="fa-IR" sz="1200" b="0" i="0" kern="1200" dirty="0" smtClean="0">
                <a:solidFill>
                  <a:schemeClr val="tx1"/>
                </a:solidFill>
                <a:effectLst/>
                <a:latin typeface="+mn-lt"/>
                <a:ea typeface="+mn-ea"/>
                <a:cs typeface="+mn-cs"/>
              </a:rPr>
              <a:t> قانون یادگیری را برای شبکه‌های عصبی طراحی کرد.</a:t>
            </a:r>
            <a:r>
              <a:rPr lang="fa-IR" sz="1200" b="0" i="0" u="none" strike="noStrike" kern="1200" baseline="30000" dirty="0" smtClean="0">
                <a:solidFill>
                  <a:schemeClr val="tx1"/>
                </a:solidFill>
                <a:effectLst/>
                <a:latin typeface="+mn-lt"/>
                <a:ea typeface="+mn-ea"/>
                <a:cs typeface="+mn-cs"/>
                <a:hlinkClick r:id="rId5"/>
              </a:rPr>
              <a:t>[۷]</a:t>
            </a:r>
            <a:r>
              <a:rPr lang="fa-IR" sz="1200" b="0" i="0" kern="1200" dirty="0" smtClean="0">
                <a:solidFill>
                  <a:schemeClr val="tx1"/>
                </a:solidFill>
                <a:effectLst/>
                <a:latin typeface="+mn-lt"/>
                <a:ea typeface="+mn-ea"/>
                <a:cs typeface="+mn-cs"/>
              </a:rPr>
              <a:t> </a:t>
            </a:r>
          </a:p>
          <a:p>
            <a:pPr marL="171450" indent="-171450" algn="r" rtl="1">
              <a:buFont typeface="Arial" panose="020B0604020202020204" pitchFamily="34" charset="0"/>
              <a:buChar char="•"/>
            </a:pPr>
            <a:endParaRPr lang="fa-IR"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در سال ۱۹۵۸ شبکه </a:t>
            </a:r>
            <a:r>
              <a:rPr lang="fa-IR" sz="1200" b="0" i="0" u="none" strike="noStrike" kern="1200" dirty="0" smtClean="0">
                <a:solidFill>
                  <a:schemeClr val="tx1"/>
                </a:solidFill>
                <a:effectLst/>
                <a:latin typeface="+mn-lt"/>
                <a:ea typeface="+mn-ea"/>
                <a:cs typeface="+mn-cs"/>
                <a:hlinkClick r:id="rId6" tooltip="پرسپترون"/>
              </a:rPr>
              <a:t>پرسپترون</a:t>
            </a:r>
            <a:r>
              <a:rPr lang="fa-IR" sz="1200" b="0" i="0" kern="1200" dirty="0" smtClean="0">
                <a:solidFill>
                  <a:schemeClr val="tx1"/>
                </a:solidFill>
                <a:effectLst/>
                <a:latin typeface="+mn-lt"/>
                <a:ea typeface="+mn-ea"/>
                <a:cs typeface="+mn-cs"/>
              </a:rPr>
              <a:t> توسط روزنبلات معرفی گردید. این شبکه نظیر واحدهای مدل شده قبلی بود. پرسپترون دارای سه لایه است که شامل لایهٔ ورودی، لایهٔ خروجی و لایهٔ میانی می‌شود. این سیستم می‌تواند یاد بگیرد که با روشی تکرارشونده وزن‌ها را به گونه‌ای تنظیم کند که شبکه توان بازتولید جفت‌های ورودی و خروجی را داشته‌باشد.</a:t>
            </a:r>
            <a:r>
              <a:rPr lang="fa-IR" sz="1200" b="0" i="0" u="none" strike="noStrike" kern="1200" baseline="30000" dirty="0" smtClean="0">
                <a:solidFill>
                  <a:schemeClr val="tx1"/>
                </a:solidFill>
                <a:effectLst/>
                <a:latin typeface="+mn-lt"/>
                <a:ea typeface="+mn-ea"/>
                <a:cs typeface="+mn-cs"/>
                <a:hlinkClick r:id="rId7"/>
              </a:rPr>
              <a:t>[۸]</a:t>
            </a:r>
            <a:r>
              <a:rPr lang="fa-IR" sz="1200" b="0" i="0" kern="1200" dirty="0" smtClean="0">
                <a:solidFill>
                  <a:schemeClr val="tx1"/>
                </a:solidFill>
                <a:effectLst/>
                <a:latin typeface="+mn-lt"/>
                <a:ea typeface="+mn-ea"/>
                <a:cs typeface="+mn-cs"/>
              </a:rPr>
              <a:t> (قانون</a:t>
            </a:r>
            <a:r>
              <a:rPr lang="fa-IR" sz="1200" b="0" i="0" kern="1200" baseline="0" dirty="0" smtClean="0">
                <a:solidFill>
                  <a:schemeClr val="tx1"/>
                </a:solidFill>
                <a:effectLst/>
                <a:latin typeface="+mn-lt"/>
                <a:ea typeface="+mn-ea"/>
                <a:cs typeface="+mn-cs"/>
              </a:rPr>
              <a:t> یادگیری قوی تر از هب</a:t>
            </a:r>
            <a:r>
              <a:rPr lang="fa-IR" sz="1200" b="0" i="0" kern="1200" dirty="0" smtClean="0">
                <a:solidFill>
                  <a:schemeClr val="tx1"/>
                </a:solidFill>
                <a:effectLst/>
                <a:latin typeface="+mn-lt"/>
                <a:ea typeface="+mn-ea"/>
                <a:cs typeface="+mn-cs"/>
              </a:rPr>
              <a:t>)</a:t>
            </a:r>
          </a:p>
          <a:p>
            <a:pPr marL="171450" indent="-171450" algn="r" rtl="1">
              <a:buFont typeface="Arial" panose="020B0604020202020204" pitchFamily="34" charset="0"/>
              <a:buChar char="•"/>
            </a:pPr>
            <a:endParaRPr lang="fa-IR"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روش دیگر، </a:t>
            </a:r>
            <a:r>
              <a:rPr lang="fa-IR" sz="1200" b="0" i="0" u="sng" kern="1200" dirty="0" smtClean="0">
                <a:solidFill>
                  <a:schemeClr val="tx1"/>
                </a:solidFill>
                <a:effectLst/>
                <a:latin typeface="+mn-lt"/>
                <a:ea typeface="+mn-ea"/>
                <a:cs typeface="+mn-cs"/>
              </a:rPr>
              <a:t>مدل خطی تطبیقی نورون </a:t>
            </a:r>
            <a:r>
              <a:rPr lang="fa-IR" sz="1200" b="0" i="0" kern="1200" dirty="0" smtClean="0">
                <a:solidFill>
                  <a:schemeClr val="tx1"/>
                </a:solidFill>
                <a:effectLst/>
                <a:latin typeface="+mn-lt"/>
                <a:ea typeface="+mn-ea"/>
                <a:cs typeface="+mn-cs"/>
              </a:rPr>
              <a:t>است که در سال ۱۹۶۰ توسط برنارد </a:t>
            </a:r>
            <a:r>
              <a:rPr lang="fa-IR" sz="1200" b="0" i="0" u="sng" kern="1200" dirty="0" smtClean="0">
                <a:solidFill>
                  <a:schemeClr val="tx1"/>
                </a:solidFill>
                <a:effectLst/>
                <a:latin typeface="+mn-lt"/>
                <a:ea typeface="+mn-ea"/>
                <a:cs typeface="+mn-cs"/>
              </a:rPr>
              <a:t>ویدرو و مارسیان هاف </a:t>
            </a:r>
            <a:r>
              <a:rPr lang="fa-IR" sz="1200" b="0" i="0" kern="1200" dirty="0" smtClean="0">
                <a:solidFill>
                  <a:schemeClr val="tx1"/>
                </a:solidFill>
                <a:effectLst/>
                <a:latin typeface="+mn-lt"/>
                <a:ea typeface="+mn-ea"/>
                <a:cs typeface="+mn-cs"/>
              </a:rPr>
              <a:t>در </a:t>
            </a:r>
            <a:r>
              <a:rPr lang="fa-IR" sz="1200" b="0" i="0" u="none" strike="noStrike" kern="1200" dirty="0" smtClean="0">
                <a:solidFill>
                  <a:schemeClr val="tx1"/>
                </a:solidFill>
                <a:effectLst/>
                <a:latin typeface="+mn-lt"/>
                <a:ea typeface="+mn-ea"/>
                <a:cs typeface="+mn-cs"/>
                <a:hlinkClick r:id="rId8" tooltip="دانشگاه استنفورد"/>
              </a:rPr>
              <a:t>دانشگاه استنفورد</a:t>
            </a:r>
            <a:r>
              <a:rPr lang="fa-IR" sz="1200" b="0" i="0" kern="1200" dirty="0" smtClean="0">
                <a:solidFill>
                  <a:schemeClr val="tx1"/>
                </a:solidFill>
                <a:effectLst/>
                <a:latin typeface="+mn-lt"/>
                <a:ea typeface="+mn-ea"/>
                <a:cs typeface="+mn-cs"/>
              </a:rPr>
              <a:t>) به وجود آمد که اولین شبکه‌های عصبی به کار گرفته شده در مسائل واقعی بودند. آدالاین یک دستگاه الکترونیکی بود که از اجزای ساده‌ای تشکیل شده بود، روشی که برای آموزش استفاده می‌شد با پرسپترون فرق داشت. </a:t>
            </a:r>
          </a:p>
          <a:p>
            <a:pPr marL="171450" indent="-171450" algn="r" rtl="1">
              <a:buFont typeface="Arial" panose="020B0604020202020204" pitchFamily="34" charset="0"/>
              <a:buChar char="•"/>
            </a:pPr>
            <a:endParaRPr lang="fa-IR"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در سال ۱۹۶۹ </a:t>
            </a:r>
            <a:r>
              <a:rPr lang="fa-IR" sz="1200" b="0" i="0" u="sng" kern="1200" dirty="0" smtClean="0">
                <a:solidFill>
                  <a:schemeClr val="tx1"/>
                </a:solidFill>
                <a:effectLst/>
                <a:latin typeface="+mn-lt"/>
                <a:ea typeface="+mn-ea"/>
                <a:cs typeface="+mn-cs"/>
              </a:rPr>
              <a:t>میسکی و پاپرت</a:t>
            </a:r>
            <a:r>
              <a:rPr lang="fa-IR" sz="1200" b="0" i="0" kern="1200" dirty="0" smtClean="0">
                <a:solidFill>
                  <a:schemeClr val="tx1"/>
                </a:solidFill>
                <a:effectLst/>
                <a:latin typeface="+mn-lt"/>
                <a:ea typeface="+mn-ea"/>
                <a:cs typeface="+mn-cs"/>
              </a:rPr>
              <a:t> کتابی نوشتند که محدودیت‌های سیستم‌های تک لایه و چند لایه پرسپترون را تشریح کردند. نتیجه این کتاب پیش داوری و قطع سرمایه‌گذاری برای تحقیقات در زمینه شبیه‌سازی شبکه‌های عصبی بود. آن‌ها با طرح اینکه طرح پرسپترون قادر به حل هیچ مسئله جالبی نمی‌باشد، تحقیقات در این زمینه را برای مدت چندین سال متوقف کردند. </a:t>
            </a:r>
          </a:p>
          <a:p>
            <a:pPr marL="171450" indent="-171450" algn="r" rtl="1">
              <a:buFont typeface="Arial" panose="020B0604020202020204" pitchFamily="34" charset="0"/>
              <a:buChar char="•"/>
            </a:pPr>
            <a:endParaRPr lang="fa-IR"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با وجود این‌که اشتیاق عمومی و سرمایه‌گذاری‌های موجود به حداقل خود رسیده بود، برخی محققان تحقیقات خود را برای ساخت ماشین‌هایی که توانایی حل مسائلی از قبیل </a:t>
            </a:r>
            <a:r>
              <a:rPr lang="fa-IR" sz="1200" b="0" i="0" u="none" strike="noStrike" kern="1200" dirty="0" smtClean="0">
                <a:solidFill>
                  <a:schemeClr val="tx1"/>
                </a:solidFill>
                <a:effectLst/>
                <a:latin typeface="+mn-lt"/>
                <a:ea typeface="+mn-ea"/>
                <a:cs typeface="+mn-cs"/>
                <a:hlinkClick r:id="rId9" tooltip="تشخیص الگو"/>
              </a:rPr>
              <a:t>تشخیص الگو</a:t>
            </a:r>
            <a:r>
              <a:rPr lang="fa-IR" sz="1200" b="0" i="0" kern="1200" dirty="0" smtClean="0">
                <a:solidFill>
                  <a:schemeClr val="tx1"/>
                </a:solidFill>
                <a:effectLst/>
                <a:latin typeface="+mn-lt"/>
                <a:ea typeface="+mn-ea"/>
                <a:cs typeface="+mn-cs"/>
              </a:rPr>
              <a:t> را داشته باشند، ادامه دادند. از جمله گراسبگ که شبکه‌ای تحت عنوان </a:t>
            </a:r>
            <a:r>
              <a:rPr lang="en-US" sz="1200" b="0" i="0" kern="1200" dirty="0" err="1" smtClean="0">
                <a:solidFill>
                  <a:schemeClr val="tx1"/>
                </a:solidFill>
                <a:effectLst/>
                <a:latin typeface="+mn-lt"/>
                <a:ea typeface="+mn-ea"/>
                <a:cs typeface="+mn-cs"/>
              </a:rPr>
              <a:t>Avalanch</a:t>
            </a:r>
            <a:r>
              <a:rPr lang="en-US" sz="1200" b="0" i="0" kern="1200" dirty="0" smtClean="0">
                <a:solidFill>
                  <a:schemeClr val="tx1"/>
                </a:solidFill>
                <a:effectLst/>
                <a:latin typeface="+mn-lt"/>
                <a:ea typeface="+mn-ea"/>
                <a:cs typeface="+mn-cs"/>
              </a:rPr>
              <a:t> </a:t>
            </a:r>
            <a:r>
              <a:rPr lang="fa-IR" sz="1200" b="0" i="0" kern="1200" dirty="0" smtClean="0">
                <a:solidFill>
                  <a:schemeClr val="tx1"/>
                </a:solidFill>
                <a:effectLst/>
                <a:latin typeface="+mn-lt"/>
                <a:ea typeface="+mn-ea"/>
                <a:cs typeface="+mn-cs"/>
              </a:rPr>
              <a:t>را برای تشخیص صحبت پیوسته و کنترل دست ربات مطرح کرد. همچنین او با همکاری کارپنتر شبکه‌های </a:t>
            </a:r>
            <a:r>
              <a:rPr lang="fa-IR" sz="1200" b="0" i="0" u="none" strike="noStrike" kern="1200" dirty="0" smtClean="0">
                <a:solidFill>
                  <a:schemeClr val="tx1"/>
                </a:solidFill>
                <a:effectLst/>
                <a:latin typeface="+mn-lt"/>
                <a:ea typeface="+mn-ea"/>
                <a:cs typeface="+mn-cs"/>
                <a:hlinkClick r:id="rId10" tooltip="نظریه تشدید انطباقی"/>
              </a:rPr>
              <a:t>نظریه تشدید انطباقی</a:t>
            </a:r>
            <a:r>
              <a:rPr lang="fa-IR" sz="1200" b="0" i="0" kern="1200" dirty="0" smtClean="0">
                <a:solidFill>
                  <a:schemeClr val="tx1"/>
                </a:solidFill>
                <a:effectLst/>
                <a:latin typeface="+mn-lt"/>
                <a:ea typeface="+mn-ea"/>
                <a:cs typeface="+mn-cs"/>
              </a:rPr>
              <a:t> را بنا نهادند که با مدل‌های طبیعی تفاوت داشت. </a:t>
            </a:r>
          </a:p>
          <a:p>
            <a:pPr marL="171450" indent="-171450" algn="r" rtl="1">
              <a:buFont typeface="Arial" panose="020B0604020202020204" pitchFamily="34" charset="0"/>
              <a:buChar char="•"/>
            </a:pPr>
            <a:endParaRPr lang="fa-IR" sz="1200" b="0" i="0" kern="1200" dirty="0" smtClean="0">
              <a:solidFill>
                <a:schemeClr val="tx1"/>
              </a:solidFill>
              <a:effectLst/>
              <a:latin typeface="+mn-lt"/>
              <a:ea typeface="+mn-ea"/>
              <a:cs typeface="+mn-cs"/>
            </a:endParaRPr>
          </a:p>
          <a:p>
            <a:pPr marL="171450" indent="-171450" algn="r" rtl="1">
              <a:buFont typeface="Arial" panose="020B0604020202020204" pitchFamily="34" charset="0"/>
              <a:buChar char="•"/>
            </a:pPr>
            <a:r>
              <a:rPr lang="fa-IR" sz="1200" b="0" i="0" kern="1200" dirty="0" smtClean="0">
                <a:solidFill>
                  <a:schemeClr val="tx1"/>
                </a:solidFill>
                <a:effectLst/>
                <a:latin typeface="+mn-lt"/>
                <a:ea typeface="+mn-ea"/>
                <a:cs typeface="+mn-cs"/>
              </a:rPr>
              <a:t>اندرسون و کوهونن نیز از اشخاصی بودند که تکنیک‌هایی برای یادگیری ایجاد کردند. ورباس در سال ۱۹۷۴ شیوه آموزش پس انتشار خطا را ایجاد کرد که یک شبکه پرسپترون چندلایه البته با قوانین نیرومندتر آموزشی بود.</a:t>
            </a:r>
          </a:p>
          <a:p>
            <a:pPr algn="r" rtl="1"/>
            <a:endParaRPr lang="fa-IR" sz="1200" b="0" i="0" kern="1200" dirty="0" smtClean="0">
              <a:solidFill>
                <a:schemeClr val="tx1"/>
              </a:solidFill>
              <a:effectLst/>
              <a:latin typeface="+mn-lt"/>
              <a:ea typeface="+mn-ea"/>
              <a:cs typeface="+mn-cs"/>
            </a:endParaRPr>
          </a:p>
          <a:p>
            <a:pPr algn="r" rtl="1"/>
            <a:endParaRPr lang="en-US" dirty="0"/>
          </a:p>
        </p:txBody>
      </p:sp>
      <p:sp>
        <p:nvSpPr>
          <p:cNvPr id="4" name="Slide Number Placeholder 3"/>
          <p:cNvSpPr>
            <a:spLocks noGrp="1"/>
          </p:cNvSpPr>
          <p:nvPr>
            <p:ph type="sldNum" sz="quarter" idx="10"/>
          </p:nvPr>
        </p:nvSpPr>
        <p:spPr/>
        <p:txBody>
          <a:bodyPr/>
          <a:lstStyle/>
          <a:p>
            <a:fld id="{FBCE1E36-26CF-4CD2-B31D-F7E8FB0B9141}" type="slidenum">
              <a:rPr lang="en-US" smtClean="0"/>
              <a:t>10</a:t>
            </a:fld>
            <a:endParaRPr lang="en-US"/>
          </a:p>
        </p:txBody>
      </p:sp>
    </p:spTree>
    <p:extLst>
      <p:ext uri="{BB962C8B-B14F-4D97-AF65-F5344CB8AC3E}">
        <p14:creationId xmlns:p14="http://schemas.microsoft.com/office/powerpoint/2010/main" val="131909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88606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203556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28347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50042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7EA1AA-3713-4B6A-8BD5-934B51E3C4D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26924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EA1AA-3713-4B6A-8BD5-934B51E3C4DB}"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34121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EA1AA-3713-4B6A-8BD5-934B51E3C4DB}"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37977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EA1AA-3713-4B6A-8BD5-934B51E3C4DB}"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3710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EA1AA-3713-4B6A-8BD5-934B51E3C4DB}"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26719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7EA1AA-3713-4B6A-8BD5-934B51E3C4DB}"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41415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7EA1AA-3713-4B6A-8BD5-934B51E3C4DB}"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09174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EA1AA-3713-4B6A-8BD5-934B51E3C4DB}" type="datetimeFigureOut">
              <a:rPr lang="en-US" smtClean="0"/>
              <a:t>9/25/2022</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F69AF-5849-4CDA-86A4-3C08F486D793}" type="slidenum">
              <a:rPr lang="en-US" smtClean="0"/>
              <a:t>‹#›</a:t>
            </a:fld>
            <a:endParaRPr lang="en-US"/>
          </a:p>
        </p:txBody>
      </p:sp>
    </p:spTree>
    <p:extLst>
      <p:ext uri="{BB962C8B-B14F-4D97-AF65-F5344CB8AC3E}">
        <p14:creationId xmlns:p14="http://schemas.microsoft.com/office/powerpoint/2010/main" val="146244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a:t>
            </a:fld>
            <a:endParaRPr lang="en-US" dirty="0">
              <a:solidFill>
                <a:schemeClr val="bg1"/>
              </a:solidFill>
            </a:endParaRPr>
          </a:p>
        </p:txBody>
      </p:sp>
      <p:pic>
        <p:nvPicPr>
          <p:cNvPr id="2" name="Picture 1"/>
          <p:cNvPicPr>
            <a:picLocks noChangeAspect="1"/>
          </p:cNvPicPr>
          <p:nvPr/>
        </p:nvPicPr>
        <p:blipFill>
          <a:blip r:embed="rId2"/>
          <a:stretch>
            <a:fillRect/>
          </a:stretch>
        </p:blipFill>
        <p:spPr>
          <a:xfrm>
            <a:off x="0" y="1"/>
            <a:ext cx="12191999" cy="6858000"/>
          </a:xfrm>
          <a:prstGeom prst="rect">
            <a:avLst/>
          </a:prstGeom>
        </p:spPr>
      </p:pic>
    </p:spTree>
    <p:extLst>
      <p:ext uri="{BB962C8B-B14F-4D97-AF65-F5344CB8AC3E}">
        <p14:creationId xmlns:p14="http://schemas.microsoft.com/office/powerpoint/2010/main" val="383053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512486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A Brief History</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10</a:t>
            </a:fld>
            <a:endParaRPr lang="en-US" dirty="0">
              <a:solidFill>
                <a:schemeClr val="bg1"/>
              </a:solidFill>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2" name="Picture 1"/>
          <p:cNvPicPr>
            <a:picLocks noChangeAspect="1"/>
          </p:cNvPicPr>
          <p:nvPr/>
        </p:nvPicPr>
        <p:blipFill>
          <a:blip r:embed="rId5"/>
          <a:stretch>
            <a:fillRect/>
          </a:stretch>
        </p:blipFill>
        <p:spPr>
          <a:xfrm>
            <a:off x="1734550" y="1574270"/>
            <a:ext cx="8812625" cy="4731857"/>
          </a:xfrm>
          <a:prstGeom prst="rect">
            <a:avLst/>
          </a:prstGeom>
        </p:spPr>
      </p:pic>
      <p:sp>
        <p:nvSpPr>
          <p:cNvPr id="3" name="Rectangle 2"/>
          <p:cNvSpPr/>
          <p:nvPr/>
        </p:nvSpPr>
        <p:spPr>
          <a:xfrm>
            <a:off x="863156" y="6333836"/>
            <a:ext cx="10000539" cy="523220"/>
          </a:xfrm>
          <a:prstGeom prst="rect">
            <a:avLst/>
          </a:prstGeom>
        </p:spPr>
        <p:txBody>
          <a:bodyPr wrap="square">
            <a:spAutoFit/>
          </a:bodyPr>
          <a:lstStyle/>
          <a:p>
            <a:pPr algn="just"/>
            <a:r>
              <a:rPr lang="en-US" sz="1400" dirty="0" err="1">
                <a:solidFill>
                  <a:srgbClr val="222222"/>
                </a:solidFill>
                <a:latin typeface="Arial" panose="020B0604020202020204" pitchFamily="34" charset="0"/>
              </a:rPr>
              <a:t>Puttagunta</a:t>
            </a:r>
            <a:r>
              <a:rPr lang="en-US" sz="1400" dirty="0">
                <a:solidFill>
                  <a:srgbClr val="222222"/>
                </a:solidFill>
                <a:latin typeface="Arial" panose="020B0604020202020204" pitchFamily="34" charset="0"/>
              </a:rPr>
              <a:t>, M., &amp; Ravi, S. (2021). Medical image analysis based on deep learning approach. </a:t>
            </a:r>
            <a:r>
              <a:rPr lang="en-US" sz="1400" i="1" dirty="0">
                <a:solidFill>
                  <a:srgbClr val="222222"/>
                </a:solidFill>
                <a:latin typeface="Arial" panose="020B0604020202020204" pitchFamily="34" charset="0"/>
              </a:rPr>
              <a:t>Multimedia Tools and Applications</a:t>
            </a:r>
            <a:r>
              <a:rPr lang="en-US" sz="1400" dirty="0">
                <a:solidFill>
                  <a:srgbClr val="222222"/>
                </a:solidFill>
                <a:latin typeface="Arial" panose="020B0604020202020204" pitchFamily="34" charset="0"/>
              </a:rPr>
              <a:t>, </a:t>
            </a:r>
            <a:r>
              <a:rPr lang="en-US" sz="1400" i="1" dirty="0">
                <a:solidFill>
                  <a:srgbClr val="222222"/>
                </a:solidFill>
                <a:latin typeface="Arial" panose="020B0604020202020204" pitchFamily="34" charset="0"/>
              </a:rPr>
              <a:t>80</a:t>
            </a:r>
            <a:r>
              <a:rPr lang="en-US" sz="1400" dirty="0">
                <a:solidFill>
                  <a:srgbClr val="222222"/>
                </a:solidFill>
                <a:latin typeface="Arial" panose="020B0604020202020204" pitchFamily="34" charset="0"/>
              </a:rPr>
              <a:t>(16), 24365-24398.</a:t>
            </a:r>
            <a:endParaRPr lang="en-US" sz="1400" dirty="0"/>
          </a:p>
        </p:txBody>
      </p:sp>
    </p:spTree>
    <p:extLst>
      <p:ext uri="{BB962C8B-B14F-4D97-AF65-F5344CB8AC3E}">
        <p14:creationId xmlns:p14="http://schemas.microsoft.com/office/powerpoint/2010/main" val="2234473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65224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Some Applications</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11</a:t>
            </a:fld>
            <a:endParaRPr lang="en-US" dirty="0">
              <a:solidFill>
                <a:schemeClr val="bg1"/>
              </a:solidFill>
            </a:endParaRPr>
          </a:p>
        </p:txBody>
      </p:sp>
      <p:sp>
        <p:nvSpPr>
          <p:cNvPr id="7" name="TextBox 6"/>
          <p:cNvSpPr txBox="1"/>
          <p:nvPr/>
        </p:nvSpPr>
        <p:spPr>
          <a:xfrm>
            <a:off x="1724598" y="3580673"/>
            <a:ext cx="2964041" cy="461665"/>
          </a:xfrm>
          <a:prstGeom prst="rect">
            <a:avLst/>
          </a:prstGeom>
          <a:noFill/>
        </p:spPr>
        <p:txBody>
          <a:bodyPr wrap="square" rtlCol="0">
            <a:spAutoFit/>
          </a:bodyPr>
          <a:lstStyle/>
          <a:p>
            <a:pPr algn="ctr">
              <a:buClr>
                <a:schemeClr val="accent1">
                  <a:lumMod val="75000"/>
                </a:schemeClr>
              </a:buClr>
            </a:pPr>
            <a:r>
              <a:rPr lang="en-US" sz="2400" dirty="0" smtClean="0"/>
              <a:t>Image Segmentation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7997" y="4311147"/>
            <a:ext cx="2367057" cy="1639680"/>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3596" y="4311147"/>
            <a:ext cx="2346043" cy="164406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06477" y="1838033"/>
            <a:ext cx="2800286" cy="1640793"/>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9182"/>
          <a:stretch/>
        </p:blipFill>
        <p:spPr>
          <a:xfrm>
            <a:off x="6410036" y="1838034"/>
            <a:ext cx="2522980" cy="1644372"/>
          </a:xfrm>
          <a:prstGeom prst="rect">
            <a:avLst/>
          </a:prstGeom>
        </p:spPr>
      </p:pic>
      <p:sp>
        <p:nvSpPr>
          <p:cNvPr id="12" name="TextBox 11"/>
          <p:cNvSpPr txBox="1"/>
          <p:nvPr/>
        </p:nvSpPr>
        <p:spPr>
          <a:xfrm>
            <a:off x="6189504" y="3580672"/>
            <a:ext cx="2964041" cy="461665"/>
          </a:xfrm>
          <a:prstGeom prst="rect">
            <a:avLst/>
          </a:prstGeom>
          <a:noFill/>
        </p:spPr>
        <p:txBody>
          <a:bodyPr wrap="square" rtlCol="0">
            <a:spAutoFit/>
          </a:bodyPr>
          <a:lstStyle/>
          <a:p>
            <a:pPr algn="ctr">
              <a:buClr>
                <a:schemeClr val="accent1">
                  <a:lumMod val="75000"/>
                </a:schemeClr>
              </a:buClr>
            </a:pPr>
            <a:r>
              <a:rPr lang="en-US" sz="2400" dirty="0" smtClean="0"/>
              <a:t>Object Detection</a:t>
            </a:r>
          </a:p>
        </p:txBody>
      </p:sp>
      <p:sp>
        <p:nvSpPr>
          <p:cNvPr id="13" name="TextBox 12"/>
          <p:cNvSpPr txBox="1"/>
          <p:nvPr/>
        </p:nvSpPr>
        <p:spPr>
          <a:xfrm>
            <a:off x="1724596" y="6091534"/>
            <a:ext cx="2964041" cy="461665"/>
          </a:xfrm>
          <a:prstGeom prst="rect">
            <a:avLst/>
          </a:prstGeom>
          <a:noFill/>
        </p:spPr>
        <p:txBody>
          <a:bodyPr wrap="square" rtlCol="0">
            <a:spAutoFit/>
          </a:bodyPr>
          <a:lstStyle/>
          <a:p>
            <a:pPr algn="ctr">
              <a:buClr>
                <a:schemeClr val="accent1">
                  <a:lumMod val="75000"/>
                </a:schemeClr>
              </a:buClr>
            </a:pPr>
            <a:r>
              <a:rPr lang="en-US" sz="2400" dirty="0" smtClean="0"/>
              <a:t>Face Recognition</a:t>
            </a:r>
          </a:p>
        </p:txBody>
      </p:sp>
      <p:sp>
        <p:nvSpPr>
          <p:cNvPr id="14" name="TextBox 13"/>
          <p:cNvSpPr txBox="1"/>
          <p:nvPr/>
        </p:nvSpPr>
        <p:spPr>
          <a:xfrm>
            <a:off x="6189504" y="6091534"/>
            <a:ext cx="2964041" cy="461665"/>
          </a:xfrm>
          <a:prstGeom prst="rect">
            <a:avLst/>
          </a:prstGeom>
          <a:noFill/>
        </p:spPr>
        <p:txBody>
          <a:bodyPr wrap="square" rtlCol="0">
            <a:spAutoFit/>
          </a:bodyPr>
          <a:lstStyle/>
          <a:p>
            <a:pPr algn="ctr">
              <a:buClr>
                <a:schemeClr val="accent1">
                  <a:lumMod val="75000"/>
                </a:schemeClr>
              </a:buClr>
            </a:pPr>
            <a:r>
              <a:rPr lang="en-US" sz="2400" dirty="0" smtClean="0"/>
              <a:t>Tumor Detection</a:t>
            </a:r>
          </a:p>
        </p:txBody>
      </p:sp>
      <p:pic>
        <p:nvPicPr>
          <p:cNvPr id="16" name="Pictur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34964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65224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Some Applications</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12</a:t>
            </a:fld>
            <a:endParaRPr lang="en-US" dirty="0">
              <a:solidFill>
                <a:schemeClr val="bg1"/>
              </a:solidFill>
            </a:endParaRPr>
          </a:p>
        </p:txBody>
      </p:sp>
      <p:sp>
        <p:nvSpPr>
          <p:cNvPr id="7" name="TextBox 6"/>
          <p:cNvSpPr txBox="1"/>
          <p:nvPr/>
        </p:nvSpPr>
        <p:spPr>
          <a:xfrm>
            <a:off x="1724598" y="3580673"/>
            <a:ext cx="2964041" cy="461665"/>
          </a:xfrm>
          <a:prstGeom prst="rect">
            <a:avLst/>
          </a:prstGeom>
          <a:noFill/>
        </p:spPr>
        <p:txBody>
          <a:bodyPr wrap="square" rtlCol="0">
            <a:spAutoFit/>
          </a:bodyPr>
          <a:lstStyle/>
          <a:p>
            <a:pPr algn="ctr">
              <a:buClr>
                <a:schemeClr val="accent1">
                  <a:lumMod val="75000"/>
                </a:schemeClr>
              </a:buClr>
            </a:pPr>
            <a:r>
              <a:rPr lang="en-US" sz="2400" dirty="0" smtClean="0"/>
              <a:t>Machine Translation</a:t>
            </a:r>
          </a:p>
        </p:txBody>
      </p:sp>
      <p:sp>
        <p:nvSpPr>
          <p:cNvPr id="12" name="TextBox 11"/>
          <p:cNvSpPr txBox="1"/>
          <p:nvPr/>
        </p:nvSpPr>
        <p:spPr>
          <a:xfrm>
            <a:off x="6189504" y="3580672"/>
            <a:ext cx="2964041" cy="461665"/>
          </a:xfrm>
          <a:prstGeom prst="rect">
            <a:avLst/>
          </a:prstGeom>
          <a:noFill/>
        </p:spPr>
        <p:txBody>
          <a:bodyPr wrap="square" rtlCol="0">
            <a:spAutoFit/>
          </a:bodyPr>
          <a:lstStyle/>
          <a:p>
            <a:pPr algn="ctr">
              <a:buClr>
                <a:schemeClr val="accent1">
                  <a:lumMod val="75000"/>
                </a:schemeClr>
              </a:buClr>
            </a:pPr>
            <a:r>
              <a:rPr lang="en-US" sz="2400" dirty="0" smtClean="0"/>
              <a:t>Speech Recognition</a:t>
            </a:r>
            <a:endParaRPr lang="en-US" sz="2400" dirty="0"/>
          </a:p>
        </p:txBody>
      </p:sp>
      <p:sp>
        <p:nvSpPr>
          <p:cNvPr id="13" name="TextBox 12"/>
          <p:cNvSpPr txBox="1"/>
          <p:nvPr/>
        </p:nvSpPr>
        <p:spPr>
          <a:xfrm>
            <a:off x="1743069" y="6091535"/>
            <a:ext cx="2964041" cy="461665"/>
          </a:xfrm>
          <a:prstGeom prst="rect">
            <a:avLst/>
          </a:prstGeom>
          <a:noFill/>
        </p:spPr>
        <p:txBody>
          <a:bodyPr wrap="square" rtlCol="0">
            <a:spAutoFit/>
          </a:bodyPr>
          <a:lstStyle/>
          <a:p>
            <a:pPr algn="ctr">
              <a:buClr>
                <a:schemeClr val="accent1">
                  <a:lumMod val="75000"/>
                </a:schemeClr>
              </a:buClr>
            </a:pPr>
            <a:r>
              <a:rPr lang="en-US" sz="2400" dirty="0" smtClean="0"/>
              <a:t>Chatbots</a:t>
            </a:r>
          </a:p>
        </p:txBody>
      </p:sp>
      <p:sp>
        <p:nvSpPr>
          <p:cNvPr id="14" name="TextBox 13"/>
          <p:cNvSpPr txBox="1"/>
          <p:nvPr/>
        </p:nvSpPr>
        <p:spPr>
          <a:xfrm>
            <a:off x="6189504" y="6091534"/>
            <a:ext cx="2964041" cy="461665"/>
          </a:xfrm>
          <a:prstGeom prst="rect">
            <a:avLst/>
          </a:prstGeom>
          <a:noFill/>
        </p:spPr>
        <p:txBody>
          <a:bodyPr wrap="square" rtlCol="0">
            <a:spAutoFit/>
          </a:bodyPr>
          <a:lstStyle/>
          <a:p>
            <a:pPr algn="ctr">
              <a:buClr>
                <a:schemeClr val="accent1">
                  <a:lumMod val="75000"/>
                </a:schemeClr>
              </a:buClr>
            </a:pPr>
            <a:r>
              <a:rPr lang="en-US" sz="2400" dirty="0"/>
              <a:t>R</a:t>
            </a:r>
            <a:r>
              <a:rPr lang="en-US" sz="2400" dirty="0" smtClean="0"/>
              <a:t>umor </a:t>
            </a:r>
            <a:r>
              <a:rPr lang="en-US" sz="2400" dirty="0"/>
              <a:t>D</a:t>
            </a:r>
            <a:r>
              <a:rPr lang="en-US" sz="2400" dirty="0" smtClean="0"/>
              <a:t>etection</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9504" y="4298424"/>
            <a:ext cx="2956117" cy="1665125"/>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1493" y="4298424"/>
            <a:ext cx="3330249" cy="1665125"/>
          </a:xfrm>
          <a:prstGeom prst="rect">
            <a:avLst/>
          </a:prstGeom>
        </p:spPr>
      </p:pic>
      <p:pic>
        <p:nvPicPr>
          <p:cNvPr id="16" name="Picture 15"/>
          <p:cNvPicPr>
            <a:picLocks noChangeAspect="1"/>
          </p:cNvPicPr>
          <p:nvPr/>
        </p:nvPicPr>
        <p:blipFill rotWithShape="1">
          <a:blip r:embed="rId5" cstate="print">
            <a:extLst>
              <a:ext uri="{28A0092B-C50C-407E-A947-70E740481C1C}">
                <a14:useLocalDpi xmlns:a14="http://schemas.microsoft.com/office/drawing/2010/main" val="0"/>
              </a:ext>
            </a:extLst>
          </a:blip>
          <a:srcRect l="13193" t="7630" r="13565" b="4591"/>
          <a:stretch/>
        </p:blipFill>
        <p:spPr>
          <a:xfrm>
            <a:off x="2375343" y="1847269"/>
            <a:ext cx="1699491" cy="1783626"/>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01339" y="1847269"/>
            <a:ext cx="3140370" cy="1648694"/>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670642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65224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Some Applications</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13</a:t>
            </a:fld>
            <a:endParaRPr lang="en-US" dirty="0">
              <a:solidFill>
                <a:schemeClr val="bg1"/>
              </a:solidFill>
            </a:endParaRPr>
          </a:p>
        </p:txBody>
      </p:sp>
      <p:sp>
        <p:nvSpPr>
          <p:cNvPr id="7" name="TextBox 6"/>
          <p:cNvSpPr txBox="1"/>
          <p:nvPr/>
        </p:nvSpPr>
        <p:spPr>
          <a:xfrm>
            <a:off x="1724598" y="3580673"/>
            <a:ext cx="2964041" cy="461665"/>
          </a:xfrm>
          <a:prstGeom prst="rect">
            <a:avLst/>
          </a:prstGeom>
          <a:noFill/>
        </p:spPr>
        <p:txBody>
          <a:bodyPr wrap="square" rtlCol="0">
            <a:spAutoFit/>
          </a:bodyPr>
          <a:lstStyle/>
          <a:p>
            <a:pPr algn="ctr">
              <a:buClr>
                <a:schemeClr val="accent1">
                  <a:lumMod val="75000"/>
                </a:schemeClr>
              </a:buClr>
            </a:pPr>
            <a:r>
              <a:rPr lang="en-US" sz="2400" dirty="0" smtClean="0"/>
              <a:t>Recommender System</a:t>
            </a:r>
          </a:p>
        </p:txBody>
      </p:sp>
      <p:sp>
        <p:nvSpPr>
          <p:cNvPr id="12" name="TextBox 11"/>
          <p:cNvSpPr txBox="1"/>
          <p:nvPr/>
        </p:nvSpPr>
        <p:spPr>
          <a:xfrm>
            <a:off x="6189504" y="3580672"/>
            <a:ext cx="2964041" cy="461665"/>
          </a:xfrm>
          <a:prstGeom prst="rect">
            <a:avLst/>
          </a:prstGeom>
          <a:noFill/>
        </p:spPr>
        <p:txBody>
          <a:bodyPr wrap="square" rtlCol="0">
            <a:spAutoFit/>
          </a:bodyPr>
          <a:lstStyle/>
          <a:p>
            <a:pPr algn="ctr">
              <a:buClr>
                <a:schemeClr val="accent1">
                  <a:lumMod val="75000"/>
                </a:schemeClr>
              </a:buClr>
            </a:pPr>
            <a:r>
              <a:rPr lang="en-US" sz="2400" dirty="0" smtClean="0"/>
              <a:t>Drug Discovery</a:t>
            </a:r>
          </a:p>
        </p:txBody>
      </p:sp>
      <p:sp>
        <p:nvSpPr>
          <p:cNvPr id="13" name="TextBox 12"/>
          <p:cNvSpPr txBox="1"/>
          <p:nvPr/>
        </p:nvSpPr>
        <p:spPr>
          <a:xfrm>
            <a:off x="1724596" y="6091534"/>
            <a:ext cx="2964041" cy="461665"/>
          </a:xfrm>
          <a:prstGeom prst="rect">
            <a:avLst/>
          </a:prstGeom>
          <a:noFill/>
        </p:spPr>
        <p:txBody>
          <a:bodyPr wrap="square" rtlCol="0">
            <a:spAutoFit/>
          </a:bodyPr>
          <a:lstStyle/>
          <a:p>
            <a:pPr algn="ctr">
              <a:buClr>
                <a:schemeClr val="accent1">
                  <a:lumMod val="75000"/>
                </a:schemeClr>
              </a:buClr>
            </a:pPr>
            <a:r>
              <a:rPr lang="en-US" sz="2400" dirty="0" smtClean="0"/>
              <a:t>Control &amp; Navigation</a:t>
            </a:r>
          </a:p>
        </p:txBody>
      </p:sp>
      <p:sp>
        <p:nvSpPr>
          <p:cNvPr id="14" name="TextBox 13"/>
          <p:cNvSpPr txBox="1"/>
          <p:nvPr/>
        </p:nvSpPr>
        <p:spPr>
          <a:xfrm>
            <a:off x="5901586" y="6091534"/>
            <a:ext cx="3500890" cy="461665"/>
          </a:xfrm>
          <a:prstGeom prst="rect">
            <a:avLst/>
          </a:prstGeom>
          <a:noFill/>
        </p:spPr>
        <p:txBody>
          <a:bodyPr wrap="square" rtlCol="0">
            <a:spAutoFit/>
          </a:bodyPr>
          <a:lstStyle/>
          <a:p>
            <a:pPr algn="ctr">
              <a:buClr>
                <a:schemeClr val="accent1">
                  <a:lumMod val="75000"/>
                </a:schemeClr>
              </a:buClr>
            </a:pPr>
            <a:r>
              <a:rPr lang="en-US" sz="2400" dirty="0" smtClean="0"/>
              <a:t>Stock Price Forecasting</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9851" y="1837352"/>
            <a:ext cx="3144585" cy="1641474"/>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3524" y="4311147"/>
            <a:ext cx="2475999" cy="164406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85818" y="4311147"/>
            <a:ext cx="2458523" cy="163901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89504" y="1833483"/>
            <a:ext cx="2925054" cy="1645343"/>
          </a:xfrm>
          <a:prstGeom prst="rect">
            <a:avLst/>
          </a:prstGeom>
        </p:spPr>
      </p:pic>
      <p:pic>
        <p:nvPicPr>
          <p:cNvPr id="19" name="Picture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251110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575857"/>
            <a:ext cx="8718733"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Topics will be discussed in this course</a:t>
            </a:r>
            <a:endParaRPr lang="en-US" sz="44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14</a:t>
            </a:fld>
            <a:endParaRPr lang="en-US" dirty="0">
              <a:solidFill>
                <a:schemeClr val="bg1"/>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881048200"/>
              </p:ext>
            </p:extLst>
          </p:nvPr>
        </p:nvGraphicFramePr>
        <p:xfrm>
          <a:off x="1015999" y="1889604"/>
          <a:ext cx="9929092" cy="4538903"/>
        </p:xfrm>
        <a:graphic>
          <a:graphicData uri="http://schemas.openxmlformats.org/drawingml/2006/table">
            <a:tbl>
              <a:tblPr firstRow="1" bandRow="1">
                <a:tableStyleId>{5940675A-B579-460E-94D1-54222C63F5DA}</a:tableStyleId>
              </a:tblPr>
              <a:tblGrid>
                <a:gridCol w="4964546">
                  <a:extLst>
                    <a:ext uri="{9D8B030D-6E8A-4147-A177-3AD203B41FA5}">
                      <a16:colId xmlns:a16="http://schemas.microsoft.com/office/drawing/2014/main" val="1658005353"/>
                    </a:ext>
                  </a:extLst>
                </a:gridCol>
                <a:gridCol w="4964546">
                  <a:extLst>
                    <a:ext uri="{9D8B030D-6E8A-4147-A177-3AD203B41FA5}">
                      <a16:colId xmlns:a16="http://schemas.microsoft.com/office/drawing/2014/main" val="1357782259"/>
                    </a:ext>
                  </a:extLst>
                </a:gridCol>
              </a:tblGrid>
              <a:tr h="1003223">
                <a:tc>
                  <a:txBody>
                    <a:bodyPr/>
                    <a:lstStyle/>
                    <a:p>
                      <a:pPr algn="ctr"/>
                      <a:r>
                        <a:rPr lang="en-US" sz="2800" dirty="0" smtClean="0"/>
                        <a:t>Part I:</a:t>
                      </a:r>
                      <a:endParaRPr lang="en-US" sz="2800" baseline="0" dirty="0" smtClean="0"/>
                    </a:p>
                    <a:p>
                      <a:pPr algn="ctr"/>
                      <a:r>
                        <a:rPr lang="en-US" sz="2800" dirty="0" smtClean="0"/>
                        <a:t>Neural Network Fundamentals</a:t>
                      </a:r>
                      <a:endParaRPr lang="en-US" sz="2800" dirty="0"/>
                    </a:p>
                  </a:txBody>
                  <a:tcPr>
                    <a:solidFill>
                      <a:schemeClr val="accent4">
                        <a:lumMod val="40000"/>
                        <a:lumOff val="60000"/>
                      </a:schemeClr>
                    </a:solidFill>
                  </a:tcPr>
                </a:tc>
                <a:tc>
                  <a:txBody>
                    <a:bodyPr/>
                    <a:lstStyle/>
                    <a:p>
                      <a:pPr algn="ctr"/>
                      <a:r>
                        <a:rPr lang="en-US" sz="2800" dirty="0" smtClean="0"/>
                        <a:t>Part II:</a:t>
                      </a:r>
                    </a:p>
                    <a:p>
                      <a:pPr algn="ctr"/>
                      <a:r>
                        <a:rPr lang="en-US" sz="2800" baseline="0" dirty="0" smtClean="0"/>
                        <a:t>Deep Learning</a:t>
                      </a:r>
                    </a:p>
                  </a:txBody>
                  <a:tcPr>
                    <a:solidFill>
                      <a:schemeClr val="accent4">
                        <a:lumMod val="40000"/>
                        <a:lumOff val="60000"/>
                      </a:schemeClr>
                    </a:solidFill>
                  </a:tcPr>
                </a:tc>
                <a:extLst>
                  <a:ext uri="{0D108BD9-81ED-4DB2-BD59-A6C34878D82A}">
                    <a16:rowId xmlns:a16="http://schemas.microsoft.com/office/drawing/2014/main" val="3031023925"/>
                  </a:ext>
                </a:extLst>
              </a:tr>
              <a:tr h="5115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smtClean="0"/>
                        <a:t>Neuron Model &amp;</a:t>
                      </a:r>
                      <a:r>
                        <a:rPr lang="en-US" sz="2800" baseline="0" dirty="0" smtClean="0"/>
                        <a:t> Network architecture</a:t>
                      </a:r>
                      <a:endParaRPr lang="en-US" sz="2800" dirty="0" smtClean="0"/>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smtClean="0"/>
                        <a:t>Deep</a:t>
                      </a:r>
                      <a:r>
                        <a:rPr lang="en-US" sz="2800" baseline="0" smtClean="0"/>
                        <a:t> Feedforward </a:t>
                      </a:r>
                      <a:r>
                        <a:rPr lang="en-US" sz="2800" baseline="0" dirty="0" smtClean="0"/>
                        <a:t>Networks</a:t>
                      </a:r>
                    </a:p>
                  </a:txBody>
                  <a:tcPr>
                    <a:solidFill>
                      <a:schemeClr val="accent6">
                        <a:lumMod val="20000"/>
                        <a:lumOff val="80000"/>
                      </a:schemeClr>
                    </a:solidFill>
                  </a:tcPr>
                </a:tc>
                <a:extLst>
                  <a:ext uri="{0D108BD9-81ED-4DB2-BD59-A6C34878D82A}">
                    <a16:rowId xmlns:a16="http://schemas.microsoft.com/office/drawing/2014/main" val="2053020681"/>
                  </a:ext>
                </a:extLst>
              </a:tr>
              <a:tr h="485430">
                <a:tc>
                  <a:txBody>
                    <a:bodyPr/>
                    <a:lstStyle/>
                    <a:p>
                      <a:pPr algn="ctr"/>
                      <a:r>
                        <a:rPr lang="en-US" sz="2800" dirty="0" smtClean="0"/>
                        <a:t>Perceptron</a:t>
                      </a:r>
                      <a:endParaRPr lang="en-US" sz="2800" dirty="0"/>
                    </a:p>
                  </a:txBody>
                  <a:tcPr>
                    <a:solidFill>
                      <a:schemeClr val="accent6">
                        <a:lumMod val="20000"/>
                        <a:lumOff val="80000"/>
                      </a:schemeClr>
                    </a:solidFill>
                  </a:tcPr>
                </a:tc>
                <a:tc>
                  <a:txBody>
                    <a:bodyPr/>
                    <a:lstStyle/>
                    <a:p>
                      <a:pPr algn="ctr"/>
                      <a:r>
                        <a:rPr lang="en-US" sz="2800" dirty="0" smtClean="0"/>
                        <a:t>Convolutional</a:t>
                      </a:r>
                      <a:r>
                        <a:rPr lang="en-US" sz="2800" baseline="0" dirty="0" smtClean="0"/>
                        <a:t> Neural Networks</a:t>
                      </a:r>
                    </a:p>
                  </a:txBody>
                  <a:tcPr>
                    <a:solidFill>
                      <a:schemeClr val="accent6">
                        <a:lumMod val="20000"/>
                        <a:lumOff val="80000"/>
                      </a:schemeClr>
                    </a:solidFill>
                  </a:tcPr>
                </a:tc>
                <a:extLst>
                  <a:ext uri="{0D108BD9-81ED-4DB2-BD59-A6C34878D82A}">
                    <a16:rowId xmlns:a16="http://schemas.microsoft.com/office/drawing/2014/main" val="4138588471"/>
                  </a:ext>
                </a:extLst>
              </a:tr>
              <a:tr h="485430">
                <a:tc>
                  <a:txBody>
                    <a:bodyPr/>
                    <a:lstStyle/>
                    <a:p>
                      <a:pPr algn="ctr"/>
                      <a:r>
                        <a:rPr lang="en-US" sz="2800" dirty="0" smtClean="0"/>
                        <a:t>Linear Algebra</a:t>
                      </a:r>
                      <a:endParaRPr lang="en-US" sz="2800" dirty="0"/>
                    </a:p>
                  </a:txBody>
                  <a:tcPr>
                    <a:solidFill>
                      <a:schemeClr val="accent6">
                        <a:lumMod val="20000"/>
                        <a:lumOff val="80000"/>
                      </a:schemeClr>
                    </a:solidFill>
                  </a:tcPr>
                </a:tc>
                <a:tc>
                  <a:txBody>
                    <a:bodyPr/>
                    <a:lstStyle/>
                    <a:p>
                      <a:pPr algn="ctr"/>
                      <a:r>
                        <a:rPr lang="en-US" sz="2800" dirty="0" smtClean="0"/>
                        <a:t>Recurrent Neural Networks</a:t>
                      </a:r>
                      <a:endParaRPr lang="en-US" sz="2800" dirty="0"/>
                    </a:p>
                  </a:txBody>
                  <a:tcPr>
                    <a:solidFill>
                      <a:schemeClr val="accent6">
                        <a:lumMod val="20000"/>
                        <a:lumOff val="80000"/>
                      </a:schemeClr>
                    </a:solidFill>
                  </a:tcPr>
                </a:tc>
                <a:extLst>
                  <a:ext uri="{0D108BD9-81ED-4DB2-BD59-A6C34878D82A}">
                    <a16:rowId xmlns:a16="http://schemas.microsoft.com/office/drawing/2014/main" val="1605406943"/>
                  </a:ext>
                </a:extLst>
              </a:tr>
              <a:tr h="485430">
                <a:tc>
                  <a:txBody>
                    <a:bodyPr/>
                    <a:lstStyle/>
                    <a:p>
                      <a:pPr algn="ctr"/>
                      <a:r>
                        <a:rPr lang="en-US" sz="2800" dirty="0" smtClean="0"/>
                        <a:t>Optimization</a:t>
                      </a:r>
                      <a:endParaRPr lang="en-US" sz="2800" dirty="0"/>
                    </a:p>
                  </a:txBody>
                  <a:tcPr>
                    <a:solidFill>
                      <a:schemeClr val="accent6">
                        <a:lumMod val="20000"/>
                        <a:lumOff val="80000"/>
                      </a:schemeClr>
                    </a:solidFill>
                  </a:tcPr>
                </a:tc>
                <a:tc>
                  <a:txBody>
                    <a:bodyPr/>
                    <a:lstStyle/>
                    <a:p>
                      <a:pPr algn="ctr"/>
                      <a:r>
                        <a:rPr lang="en-US" sz="2800" dirty="0" smtClean="0"/>
                        <a:t>Transformers</a:t>
                      </a:r>
                      <a:endParaRPr lang="en-US" sz="2800" dirty="0"/>
                    </a:p>
                  </a:txBody>
                  <a:tcPr>
                    <a:solidFill>
                      <a:schemeClr val="accent6">
                        <a:lumMod val="20000"/>
                        <a:lumOff val="80000"/>
                      </a:schemeClr>
                    </a:solidFill>
                  </a:tcPr>
                </a:tc>
                <a:extLst>
                  <a:ext uri="{0D108BD9-81ED-4DB2-BD59-A6C34878D82A}">
                    <a16:rowId xmlns:a16="http://schemas.microsoft.com/office/drawing/2014/main" val="4136602745"/>
                  </a:ext>
                </a:extLst>
              </a:tr>
              <a:tr h="485430">
                <a:tc>
                  <a:txBody>
                    <a:bodyPr/>
                    <a:lstStyle/>
                    <a:p>
                      <a:pPr algn="ctr"/>
                      <a:r>
                        <a:rPr lang="en-US" sz="2800" dirty="0" smtClean="0"/>
                        <a:t>Backpropagation</a:t>
                      </a:r>
                      <a:endParaRPr lang="en-US" sz="2800" dirty="0"/>
                    </a:p>
                  </a:txBody>
                  <a:tcPr>
                    <a:solidFill>
                      <a:schemeClr val="accent6">
                        <a:lumMod val="20000"/>
                        <a:lumOff val="80000"/>
                      </a:schemeClr>
                    </a:solidFill>
                  </a:tcPr>
                </a:tc>
                <a:tc>
                  <a:txBody>
                    <a:bodyPr/>
                    <a:lstStyle/>
                    <a:p>
                      <a:pPr algn="ctr"/>
                      <a:r>
                        <a:rPr lang="en-US" sz="2800" dirty="0" smtClean="0"/>
                        <a:t>Generative</a:t>
                      </a:r>
                      <a:r>
                        <a:rPr lang="en-US" sz="2800" baseline="0" dirty="0" smtClean="0"/>
                        <a:t> Adversarial Networks</a:t>
                      </a:r>
                      <a:endParaRPr lang="en-US" sz="2800" dirty="0"/>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7425814"/>
                  </a:ext>
                </a:extLst>
              </a:tr>
              <a:tr h="485430">
                <a:tc>
                  <a:txBody>
                    <a:bodyPr/>
                    <a:lstStyle/>
                    <a:p>
                      <a:pPr algn="ctr"/>
                      <a:r>
                        <a:rPr lang="en-US" sz="2800" dirty="0" smtClean="0"/>
                        <a:t>Generalization</a:t>
                      </a:r>
                      <a:endParaRPr lang="en-US" sz="2800" dirty="0"/>
                    </a:p>
                  </a:txBody>
                  <a:tcPr>
                    <a:lnR w="12700" cap="flat" cmpd="sng" algn="ctr">
                      <a:solidFill>
                        <a:schemeClr val="tx1"/>
                      </a:solidFill>
                      <a:prstDash val="solid"/>
                      <a:round/>
                      <a:headEnd type="none" w="med" len="med"/>
                      <a:tailEnd type="none" w="med" len="med"/>
                    </a:lnR>
                    <a:solidFill>
                      <a:schemeClr val="accent6">
                        <a:lumMod val="20000"/>
                        <a:lumOff val="80000"/>
                      </a:schemeClr>
                    </a:solidFill>
                  </a:tcPr>
                </a:tc>
                <a:tc>
                  <a:txBody>
                    <a:bodyPr/>
                    <a:lstStyle/>
                    <a:p>
                      <a:pPr algn="ctr"/>
                      <a:endParaRPr lang="en-US" sz="28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065040556"/>
                  </a:ext>
                </a:extLst>
              </a:tr>
            </a:tbl>
          </a:graphicData>
        </a:graphic>
      </p:graphicFrame>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4781341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495140" y="42288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63082" y="3028510"/>
            <a:ext cx="9682009" cy="120032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7200" dirty="0" smtClean="0">
                <a:solidFill>
                  <a:srgbClr val="002060"/>
                </a:solidFill>
              </a:rPr>
              <a:t>Thanks for your attention</a:t>
            </a:r>
            <a:endParaRPr lang="en-US" sz="72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15</a:t>
            </a:fld>
            <a:endParaRPr lang="en-US" dirty="0">
              <a:solidFill>
                <a:schemeClr val="bg1"/>
              </a:solidFill>
            </a:endParaRPr>
          </a:p>
        </p:txBody>
      </p:sp>
      <p:sp>
        <p:nvSpPr>
          <p:cNvPr id="7" name="TextBox 6"/>
          <p:cNvSpPr txBox="1"/>
          <p:nvPr/>
        </p:nvSpPr>
        <p:spPr>
          <a:xfrm>
            <a:off x="4126909" y="4742633"/>
            <a:ext cx="3954352"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algn="ctr"/>
            <a:r>
              <a:rPr lang="en-US" sz="4400" dirty="0" smtClean="0">
                <a:solidFill>
                  <a:schemeClr val="accent1">
                    <a:lumMod val="50000"/>
                  </a:schemeClr>
                </a:solidFill>
              </a:rPr>
              <a:t>End of chapter 1</a:t>
            </a:r>
            <a:endParaRPr lang="en-US" sz="4400" dirty="0">
              <a:solidFill>
                <a:schemeClr val="accent1">
                  <a:lumMod val="50000"/>
                </a:schemeClr>
              </a:solidFill>
            </a:endParaRPr>
          </a:p>
        </p:txBody>
      </p:sp>
      <p:sp>
        <p:nvSpPr>
          <p:cNvPr id="8" name="TextBox 7"/>
          <p:cNvSpPr txBox="1"/>
          <p:nvPr/>
        </p:nvSpPr>
        <p:spPr>
          <a:xfrm>
            <a:off x="3526969" y="5597002"/>
            <a:ext cx="5154232"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algn="ctr"/>
            <a:r>
              <a:rPr lang="en-US" sz="3200" dirty="0" smtClean="0">
                <a:solidFill>
                  <a:schemeClr val="accent1">
                    <a:lumMod val="50000"/>
                  </a:schemeClr>
                </a:solidFill>
              </a:rPr>
              <a:t>Hamidreza Baradaran Kashani</a:t>
            </a:r>
            <a:endParaRPr lang="en-US" sz="3200" dirty="0">
              <a:solidFill>
                <a:schemeClr val="accent1">
                  <a:lumMod val="5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5879" y="438056"/>
            <a:ext cx="2846121" cy="2590453"/>
          </a:xfrm>
          <a:prstGeom prst="rect">
            <a:avLst/>
          </a:prstGeom>
        </p:spPr>
      </p:pic>
    </p:spTree>
    <p:extLst>
      <p:ext uri="{BB962C8B-B14F-4D97-AF65-F5344CB8AC3E}">
        <p14:creationId xmlns:p14="http://schemas.microsoft.com/office/powerpoint/2010/main" val="2647291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966" y="-29028"/>
            <a:ext cx="2093034" cy="2093034"/>
          </a:xfrm>
          <a:prstGeom prst="rect">
            <a:avLst/>
          </a:prstGeom>
        </p:spPr>
      </p:pic>
      <p:cxnSp>
        <p:nvCxnSpPr>
          <p:cNvPr id="6" name="Straight Connector 5"/>
          <p:cNvCxnSpPr/>
          <p:nvPr/>
        </p:nvCxnSpPr>
        <p:spPr>
          <a:xfrm>
            <a:off x="1906738" y="4801494"/>
            <a:ext cx="8378525"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08145" y="3601165"/>
            <a:ext cx="5775711" cy="120032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a:r>
              <a:rPr lang="en-US" sz="7200" dirty="0" smtClean="0">
                <a:solidFill>
                  <a:srgbClr val="002060"/>
                </a:solidFill>
              </a:rPr>
              <a:t>Introduction</a:t>
            </a:r>
            <a:endParaRPr lang="en-US" sz="72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a:t>
            </a:fld>
            <a:endParaRPr lang="en-US" dirty="0">
              <a:solidFill>
                <a:schemeClr val="bg1"/>
              </a:solidFill>
            </a:endParaRPr>
          </a:p>
        </p:txBody>
      </p:sp>
      <p:sp>
        <p:nvSpPr>
          <p:cNvPr id="8" name="TextBox 7"/>
          <p:cNvSpPr txBox="1"/>
          <p:nvPr/>
        </p:nvSpPr>
        <p:spPr>
          <a:xfrm>
            <a:off x="3065011" y="5054760"/>
            <a:ext cx="6061981" cy="10772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algn="ctr"/>
            <a:r>
              <a:rPr lang="en-US" sz="3200" dirty="0" smtClean="0">
                <a:solidFill>
                  <a:schemeClr val="accent1">
                    <a:lumMod val="50000"/>
                  </a:schemeClr>
                </a:solidFill>
              </a:rPr>
              <a:t>Hamidreza Baradaran Kashani</a:t>
            </a:r>
          </a:p>
          <a:p>
            <a:pPr algn="ctr"/>
            <a:r>
              <a:rPr lang="en-US" sz="3200" dirty="0" smtClean="0">
                <a:solidFill>
                  <a:schemeClr val="accent1">
                    <a:lumMod val="50000"/>
                  </a:schemeClr>
                </a:solidFill>
              </a:rPr>
              <a:t>Neural Networks Course (Fall 2022)</a:t>
            </a:r>
            <a:endParaRPr lang="en-US" sz="3200" dirty="0">
              <a:solidFill>
                <a:schemeClr val="accent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2" name="Picture 1"/>
          <p:cNvPicPr>
            <a:picLocks noChangeAspect="1"/>
          </p:cNvPicPr>
          <p:nvPr/>
        </p:nvPicPr>
        <p:blipFill>
          <a:blip r:embed="rId4"/>
          <a:stretch>
            <a:fillRect/>
          </a:stretch>
        </p:blipFill>
        <p:spPr>
          <a:xfrm>
            <a:off x="3969725" y="250665"/>
            <a:ext cx="4194494" cy="3223867"/>
          </a:xfrm>
          <a:prstGeom prst="rect">
            <a:avLst/>
          </a:prstGeom>
        </p:spPr>
      </p:pic>
    </p:spTree>
    <p:extLst>
      <p:ext uri="{BB962C8B-B14F-4D97-AF65-F5344CB8AC3E}">
        <p14:creationId xmlns:p14="http://schemas.microsoft.com/office/powerpoint/2010/main" val="19289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2746393"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Preface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a:t>
            </a:fld>
            <a:endParaRPr lang="en-US" dirty="0">
              <a:solidFill>
                <a:schemeClr val="bg1"/>
              </a:solidFill>
            </a:endParaRPr>
          </a:p>
        </p:txBody>
      </p:sp>
      <mc:AlternateContent xmlns:mc="http://schemas.openxmlformats.org/markup-compatibility/2006">
        <mc:Choice xmlns:a14="http://schemas.microsoft.com/office/drawing/2010/main" Requires="a14">
          <p:sp>
            <p:nvSpPr>
              <p:cNvPr id="7" name="TextBox 6"/>
              <p:cNvSpPr txBox="1"/>
              <p:nvPr/>
            </p:nvSpPr>
            <p:spPr>
              <a:xfrm>
                <a:off x="1015998" y="1838033"/>
                <a:ext cx="10071101" cy="3785652"/>
              </a:xfrm>
              <a:prstGeom prst="rect">
                <a:avLst/>
              </a:prstGeom>
              <a:noFill/>
            </p:spPr>
            <p:txBody>
              <a:bodyPr wrap="square" rtlCol="0">
                <a:spAutoFit/>
              </a:bodyPr>
              <a:lstStyle/>
              <a:p>
                <a:pPr marL="285750" indent="-285750" algn="just">
                  <a:buClr>
                    <a:schemeClr val="accent1">
                      <a:lumMod val="75000"/>
                    </a:schemeClr>
                  </a:buClr>
                  <a:buFont typeface="Wingdings" panose="05000000000000000000" pitchFamily="2" charset="2"/>
                  <a:buChar char="Ø"/>
                </a:pPr>
                <a:r>
                  <a:rPr lang="en-US" sz="2400" dirty="0" smtClean="0"/>
                  <a:t>We have a highly interconnected set of about </a:t>
                </a:r>
                <a14:m>
                  <m:oMath xmlns:m="http://schemas.openxmlformats.org/officeDocument/2006/math">
                    <m:sSup>
                      <m:sSupPr>
                        <m:ctrlPr>
                          <a:rPr lang="en-US" sz="2400" i="1" dirty="0" smtClean="0">
                            <a:solidFill>
                              <a:srgbClr val="FF0000"/>
                            </a:solidFill>
                            <a:latin typeface="Cambria Math" panose="02040503050406030204" pitchFamily="18" charset="0"/>
                          </a:rPr>
                        </m:ctrlPr>
                      </m:sSupPr>
                      <m:e>
                        <m:r>
                          <a:rPr lang="en-US" sz="2400" dirty="0" smtClean="0">
                            <a:solidFill>
                              <a:srgbClr val="FF0000"/>
                            </a:solidFill>
                            <a:latin typeface="Cambria Math" panose="02040503050406030204" pitchFamily="18" charset="0"/>
                          </a:rPr>
                          <m:t>10</m:t>
                        </m:r>
                      </m:e>
                      <m:sup>
                        <m:r>
                          <a:rPr lang="en-US" sz="2400" i="0" dirty="0" smtClean="0">
                            <a:solidFill>
                              <a:srgbClr val="FF0000"/>
                            </a:solidFill>
                            <a:latin typeface="Cambria Math" panose="02040503050406030204" pitchFamily="18" charset="0"/>
                          </a:rPr>
                          <m:t>11</m:t>
                        </m:r>
                      </m:sup>
                    </m:sSup>
                  </m:oMath>
                </a14:m>
                <a:r>
                  <a:rPr lang="en-US" sz="2400" dirty="0" smtClean="0">
                    <a:solidFill>
                      <a:srgbClr val="FF0000"/>
                    </a:solidFill>
                  </a:rPr>
                  <a:t> biological neurons </a:t>
                </a:r>
                <a:r>
                  <a:rPr lang="en-US" sz="2400" dirty="0" smtClean="0"/>
                  <a:t>in our body to facilitate our reading, breathing, motion and thinking.</a:t>
                </a:r>
              </a:p>
              <a:p>
                <a:pPr marL="285750" indent="-285750" algn="just">
                  <a:buClr>
                    <a:schemeClr val="accent1">
                      <a:lumMod val="75000"/>
                    </a:schemeClr>
                  </a:buClr>
                  <a:buFont typeface="Wingdings" panose="05000000000000000000" pitchFamily="2" charset="2"/>
                  <a:buChar char="Ø"/>
                </a:pPr>
                <a:endParaRPr lang="en-US" sz="2400" dirty="0"/>
              </a:p>
              <a:p>
                <a:pPr marL="285750" indent="-285750" algn="just">
                  <a:buClr>
                    <a:schemeClr val="accent1">
                      <a:lumMod val="75000"/>
                    </a:schemeClr>
                  </a:buClr>
                  <a:buFont typeface="Wingdings" panose="05000000000000000000" pitchFamily="2" charset="2"/>
                  <a:buChar char="Ø"/>
                </a:pPr>
                <a:r>
                  <a:rPr lang="en-US" sz="2400" dirty="0"/>
                  <a:t>I</a:t>
                </a:r>
                <a:r>
                  <a:rPr lang="en-US" sz="2400" dirty="0" smtClean="0"/>
                  <a:t>nspired </a:t>
                </a:r>
                <a:r>
                  <a:rPr lang="en-US" sz="2400" dirty="0"/>
                  <a:t>by biological </a:t>
                </a:r>
                <a:r>
                  <a:rPr lang="en-US" sz="2400" dirty="0" smtClean="0"/>
                  <a:t>neurons, it is possible </a:t>
                </a:r>
                <a:r>
                  <a:rPr lang="en-US" sz="2400" dirty="0"/>
                  <a:t>to construct </a:t>
                </a:r>
                <a:r>
                  <a:rPr lang="en-US" sz="2400" dirty="0" smtClean="0"/>
                  <a:t>a set of </a:t>
                </a:r>
                <a:r>
                  <a:rPr lang="en-US" sz="2400" dirty="0"/>
                  <a:t>simple artificial </a:t>
                </a:r>
                <a:r>
                  <a:rPr lang="en-US" sz="2400" dirty="0" smtClean="0"/>
                  <a:t>units and train </a:t>
                </a:r>
                <a:r>
                  <a:rPr lang="en-US" sz="2400" dirty="0"/>
                  <a:t>them to serve a </a:t>
                </a:r>
                <a:r>
                  <a:rPr lang="en-US" sz="2400" dirty="0" smtClean="0"/>
                  <a:t>useful function. These units can be interconnected together to build </a:t>
                </a:r>
                <a:r>
                  <a:rPr lang="en-US" sz="2400" dirty="0" smtClean="0">
                    <a:solidFill>
                      <a:srgbClr val="FF0000"/>
                    </a:solidFill>
                  </a:rPr>
                  <a:t>Artificial Neural Networks</a:t>
                </a:r>
                <a:r>
                  <a:rPr lang="en-US" sz="2400" dirty="0" smtClean="0"/>
                  <a:t>.</a:t>
                </a:r>
              </a:p>
              <a:p>
                <a:pPr marL="285750" indent="-285750" algn="just">
                  <a:buClr>
                    <a:schemeClr val="accent1">
                      <a:lumMod val="75000"/>
                    </a:schemeClr>
                  </a:buClr>
                  <a:buFont typeface="Wingdings" panose="05000000000000000000" pitchFamily="2" charset="2"/>
                  <a:buChar char="Ø"/>
                </a:pPr>
                <a:endParaRPr lang="en-US" sz="2400" dirty="0"/>
              </a:p>
              <a:p>
                <a:pPr marL="285750" indent="-285750" algn="just">
                  <a:buClr>
                    <a:schemeClr val="accent1">
                      <a:lumMod val="75000"/>
                    </a:schemeClr>
                  </a:buClr>
                  <a:buFont typeface="Wingdings" panose="05000000000000000000" pitchFamily="2" charset="2"/>
                  <a:buChar char="Ø"/>
                </a:pPr>
                <a:r>
                  <a:rPr lang="en-US" sz="2400" dirty="0"/>
                  <a:t>Networks of these </a:t>
                </a:r>
                <a:r>
                  <a:rPr lang="en-US" sz="2400" dirty="0" smtClean="0"/>
                  <a:t>artificial </a:t>
                </a:r>
                <a:r>
                  <a:rPr lang="en-US" sz="2400" dirty="0"/>
                  <a:t>neurons do not have a fraction of the power of the human brain, but </a:t>
                </a:r>
                <a:r>
                  <a:rPr lang="en-US" sz="2400" dirty="0" smtClean="0"/>
                  <a:t>they </a:t>
                </a:r>
                <a:r>
                  <a:rPr lang="en-US" sz="2400" dirty="0"/>
                  <a:t>can be </a:t>
                </a:r>
                <a:r>
                  <a:rPr lang="en-US" sz="2400" dirty="0">
                    <a:solidFill>
                      <a:srgbClr val="FF0000"/>
                    </a:solidFill>
                  </a:rPr>
                  <a:t>trained</a:t>
                </a:r>
                <a:r>
                  <a:rPr lang="en-US" sz="2400" dirty="0"/>
                  <a:t> to perform useful functions</a:t>
                </a:r>
                <a:r>
                  <a:rPr lang="en-US" sz="2400" dirty="0" smtClean="0"/>
                  <a:t>. They are realized as elements in a program </a:t>
                </a:r>
                <a:r>
                  <a:rPr lang="en-US" sz="2400" dirty="0"/>
                  <a:t>or perhaps as circuits made of silicon.</a:t>
                </a:r>
                <a:endParaRPr lang="en-US" sz="4800" dirty="0" smtClean="0"/>
              </a:p>
            </p:txBody>
          </p:sp>
        </mc:Choice>
        <mc:Fallback>
          <p:sp>
            <p:nvSpPr>
              <p:cNvPr id="7" name="TextBox 6"/>
              <p:cNvSpPr txBox="1">
                <a:spLocks noRot="1" noChangeAspect="1" noMove="1" noResize="1" noEditPoints="1" noAdjustHandles="1" noChangeArrowheads="1" noChangeShapeType="1" noTextEdit="1"/>
              </p:cNvSpPr>
              <p:nvPr/>
            </p:nvSpPr>
            <p:spPr>
              <a:xfrm>
                <a:off x="1015998" y="1838033"/>
                <a:ext cx="10071101" cy="3785652"/>
              </a:xfrm>
              <a:prstGeom prst="rect">
                <a:avLst/>
              </a:prstGeom>
              <a:blipFill>
                <a:blip r:embed="rId4"/>
                <a:stretch>
                  <a:fillRect l="-847" t="-1288" r="-908" b="-2738"/>
                </a:stretch>
              </a:blipFill>
            </p:spPr>
            <p:txBody>
              <a:bodyPr/>
              <a:lstStyle/>
              <a:p>
                <a:r>
                  <a:rPr lang="en-US">
                    <a:noFill/>
                  </a:rPr>
                  <a:t> </a:t>
                </a:r>
              </a:p>
            </p:txBody>
          </p:sp>
        </mc:Fallback>
      </mc:AlternateContent>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7483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6240939"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Biological Neuron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a:t>
            </a:fld>
            <a:endParaRPr lang="en-US" dirty="0">
              <a:solidFill>
                <a:schemeClr val="bg1"/>
              </a:solidFill>
            </a:endParaRPr>
          </a:p>
        </p:txBody>
      </p:sp>
      <p:sp>
        <p:nvSpPr>
          <p:cNvPr id="8" name="TextBox 7"/>
          <p:cNvSpPr txBox="1"/>
          <p:nvPr/>
        </p:nvSpPr>
        <p:spPr>
          <a:xfrm>
            <a:off x="1052951" y="1468409"/>
            <a:ext cx="9929092" cy="3970318"/>
          </a:xfrm>
          <a:prstGeom prst="rect">
            <a:avLst/>
          </a:prstGeom>
          <a:noFill/>
        </p:spPr>
        <p:txBody>
          <a:bodyPr wrap="square" rtlCol="0">
            <a:spAutoFit/>
          </a:bodyPr>
          <a:lstStyle/>
          <a:p>
            <a:pPr marL="285750" indent="-285750" algn="just">
              <a:lnSpc>
                <a:spcPct val="150000"/>
              </a:lnSpc>
              <a:buClr>
                <a:schemeClr val="accent1">
                  <a:lumMod val="75000"/>
                </a:schemeClr>
              </a:buClr>
              <a:buFont typeface="Wingdings" panose="05000000000000000000" pitchFamily="2" charset="2"/>
              <a:buChar char="Ø"/>
            </a:pPr>
            <a:r>
              <a:rPr lang="en-US" sz="2800" dirty="0" smtClean="0"/>
              <a:t> Biological </a:t>
            </a:r>
            <a:r>
              <a:rPr lang="en-US" sz="2800" dirty="0"/>
              <a:t>neurons have </a:t>
            </a:r>
            <a:r>
              <a:rPr lang="en-US" sz="2800" dirty="0" smtClean="0"/>
              <a:t>5 </a:t>
            </a:r>
            <a:r>
              <a:rPr lang="en-US" sz="2800" dirty="0"/>
              <a:t>principal components: </a:t>
            </a:r>
            <a:endParaRPr lang="en-US" sz="2800" dirty="0" smtClean="0"/>
          </a:p>
          <a:p>
            <a:pPr marL="742950" lvl="1" indent="-285750" algn="just">
              <a:lnSpc>
                <a:spcPct val="150000"/>
              </a:lnSpc>
              <a:buClr>
                <a:schemeClr val="accent1">
                  <a:lumMod val="75000"/>
                </a:schemeClr>
              </a:buClr>
              <a:buFont typeface="Wingdings" panose="05000000000000000000" pitchFamily="2" charset="2"/>
              <a:buChar char="Ø"/>
            </a:pPr>
            <a:r>
              <a:rPr lang="en-US" sz="2800" dirty="0" smtClean="0">
                <a:solidFill>
                  <a:srgbClr val="FF0000"/>
                </a:solidFill>
              </a:rPr>
              <a:t> Dendrites</a:t>
            </a:r>
          </a:p>
          <a:p>
            <a:pPr marL="742950" lvl="1" indent="-285750" algn="just">
              <a:lnSpc>
                <a:spcPct val="150000"/>
              </a:lnSpc>
              <a:buClr>
                <a:schemeClr val="accent1">
                  <a:lumMod val="75000"/>
                </a:schemeClr>
              </a:buClr>
              <a:buFont typeface="Wingdings" panose="05000000000000000000" pitchFamily="2" charset="2"/>
              <a:buChar char="Ø"/>
            </a:pPr>
            <a:r>
              <a:rPr lang="en-US" sz="2800" dirty="0" smtClean="0">
                <a:solidFill>
                  <a:srgbClr val="FF0000"/>
                </a:solidFill>
              </a:rPr>
              <a:t> Cell body (soma) </a:t>
            </a:r>
          </a:p>
          <a:p>
            <a:pPr marL="742950" lvl="1" indent="-285750" algn="just">
              <a:lnSpc>
                <a:spcPct val="150000"/>
              </a:lnSpc>
              <a:buClr>
                <a:schemeClr val="accent1">
                  <a:lumMod val="75000"/>
                </a:schemeClr>
              </a:buClr>
              <a:buFont typeface="Wingdings" panose="05000000000000000000" pitchFamily="2" charset="2"/>
              <a:buChar char="Ø"/>
            </a:pPr>
            <a:r>
              <a:rPr lang="en-US" sz="2800" dirty="0" smtClean="0">
                <a:solidFill>
                  <a:srgbClr val="FF0000"/>
                </a:solidFill>
              </a:rPr>
              <a:t> Axon</a:t>
            </a:r>
          </a:p>
          <a:p>
            <a:pPr marL="742950" lvl="1" indent="-285750" algn="just">
              <a:lnSpc>
                <a:spcPct val="150000"/>
              </a:lnSpc>
              <a:buClr>
                <a:schemeClr val="accent1">
                  <a:lumMod val="75000"/>
                </a:schemeClr>
              </a:buClr>
              <a:buFont typeface="Wingdings" panose="05000000000000000000" pitchFamily="2" charset="2"/>
              <a:buChar char="Ø"/>
            </a:pPr>
            <a:r>
              <a:rPr lang="en-US" sz="2800" dirty="0">
                <a:solidFill>
                  <a:srgbClr val="FF0000"/>
                </a:solidFill>
              </a:rPr>
              <a:t> </a:t>
            </a:r>
            <a:r>
              <a:rPr lang="en-US" sz="2800" dirty="0" smtClean="0">
                <a:solidFill>
                  <a:srgbClr val="FF0000"/>
                </a:solidFill>
              </a:rPr>
              <a:t>Nucleus</a:t>
            </a:r>
          </a:p>
          <a:p>
            <a:pPr marL="742950" lvl="1" indent="-285750" algn="just">
              <a:lnSpc>
                <a:spcPct val="150000"/>
              </a:lnSpc>
              <a:buClr>
                <a:schemeClr val="accent1">
                  <a:lumMod val="75000"/>
                </a:schemeClr>
              </a:buClr>
              <a:buFont typeface="Wingdings" panose="05000000000000000000" pitchFamily="2" charset="2"/>
              <a:buChar char="Ø"/>
            </a:pPr>
            <a:r>
              <a:rPr lang="en-US" sz="2800" dirty="0" smtClean="0">
                <a:solidFill>
                  <a:srgbClr val="FF0000"/>
                </a:solidFill>
              </a:rPr>
              <a:t> Synapse</a:t>
            </a:r>
            <a:endParaRPr lang="en-US" sz="2800" dirty="0"/>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2" name="Picture 1"/>
          <p:cNvPicPr>
            <a:picLocks noChangeAspect="1"/>
          </p:cNvPicPr>
          <p:nvPr/>
        </p:nvPicPr>
        <p:blipFill>
          <a:blip r:embed="rId5"/>
          <a:stretch>
            <a:fillRect/>
          </a:stretch>
        </p:blipFill>
        <p:spPr>
          <a:xfrm>
            <a:off x="4431275" y="2312227"/>
            <a:ext cx="6236725" cy="4240973"/>
          </a:xfrm>
          <a:prstGeom prst="rect">
            <a:avLst/>
          </a:prstGeom>
        </p:spPr>
      </p:pic>
    </p:spTree>
    <p:extLst>
      <p:ext uri="{BB962C8B-B14F-4D97-AF65-F5344CB8AC3E}">
        <p14:creationId xmlns:p14="http://schemas.microsoft.com/office/powerpoint/2010/main" val="1518080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6240939"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Biological Neuron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5</a:t>
            </a:fld>
            <a:endParaRPr lang="en-US" dirty="0">
              <a:solidFill>
                <a:schemeClr val="bg1"/>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14" name="TextBox 13"/>
          <p:cNvSpPr txBox="1"/>
          <p:nvPr/>
        </p:nvSpPr>
        <p:spPr>
          <a:xfrm>
            <a:off x="1015999" y="1894928"/>
            <a:ext cx="6048189" cy="4062651"/>
          </a:xfrm>
          <a:prstGeom prst="rect">
            <a:avLst/>
          </a:prstGeom>
          <a:noFill/>
        </p:spPr>
        <p:txBody>
          <a:bodyPr wrap="square" rtlCol="0">
            <a:spAutoFit/>
          </a:bodyPr>
          <a:lstStyle/>
          <a:p>
            <a:pPr marL="285750" indent="-285750" algn="just">
              <a:buClr>
                <a:schemeClr val="accent1">
                  <a:lumMod val="75000"/>
                </a:schemeClr>
              </a:buClr>
              <a:buFont typeface="Arial" panose="020B0604020202020204" pitchFamily="34" charset="0"/>
              <a:buChar char="•"/>
            </a:pPr>
            <a:r>
              <a:rPr lang="en-US" sz="2400" dirty="0" smtClean="0">
                <a:solidFill>
                  <a:srgbClr val="0070C0"/>
                </a:solidFill>
              </a:rPr>
              <a:t>The </a:t>
            </a:r>
            <a:r>
              <a:rPr lang="en-US" sz="2400" dirty="0">
                <a:solidFill>
                  <a:srgbClr val="0070C0"/>
                </a:solidFill>
              </a:rPr>
              <a:t>dendrites </a:t>
            </a:r>
            <a:r>
              <a:rPr lang="en-US" sz="2400" dirty="0"/>
              <a:t>are tree-like receptive networks of nerve fibers that carry electrical signals into the cell body</a:t>
            </a:r>
            <a:r>
              <a:rPr lang="en-US" sz="2400" dirty="0" smtClean="0"/>
              <a:t>.</a:t>
            </a:r>
          </a:p>
          <a:p>
            <a:pPr marL="285750" indent="-285750" algn="just">
              <a:buClr>
                <a:schemeClr val="accent1">
                  <a:lumMod val="75000"/>
                </a:schemeClr>
              </a:buClr>
              <a:buFont typeface="Arial" panose="020B0604020202020204" pitchFamily="34" charset="0"/>
              <a:buChar char="•"/>
            </a:pPr>
            <a:endParaRPr lang="en-US" sz="2200" dirty="0"/>
          </a:p>
          <a:p>
            <a:pPr marL="285750" indent="-285750" algn="just">
              <a:buClr>
                <a:schemeClr val="accent1">
                  <a:lumMod val="75000"/>
                </a:schemeClr>
              </a:buClr>
              <a:buFont typeface="Arial" panose="020B0604020202020204" pitchFamily="34" charset="0"/>
              <a:buChar char="•"/>
            </a:pPr>
            <a:r>
              <a:rPr lang="en-US" sz="2400" dirty="0">
                <a:solidFill>
                  <a:srgbClr val="0070C0"/>
                </a:solidFill>
              </a:rPr>
              <a:t>The cell </a:t>
            </a:r>
            <a:r>
              <a:rPr lang="en-US" sz="2400" dirty="0" smtClean="0">
                <a:solidFill>
                  <a:srgbClr val="0070C0"/>
                </a:solidFill>
              </a:rPr>
              <a:t>body (soma) </a:t>
            </a:r>
            <a:r>
              <a:rPr lang="en-US" sz="2400" dirty="0"/>
              <a:t>effectively sums </a:t>
            </a:r>
            <a:r>
              <a:rPr lang="en-US" sz="2400" dirty="0" smtClean="0"/>
              <a:t>these </a:t>
            </a:r>
            <a:r>
              <a:rPr lang="en-US" sz="2400" dirty="0"/>
              <a:t>incoming </a:t>
            </a:r>
            <a:r>
              <a:rPr lang="en-US" sz="2400" dirty="0" smtClean="0"/>
              <a:t>signals from dendrites.</a:t>
            </a:r>
          </a:p>
          <a:p>
            <a:pPr marL="285750" indent="-285750" algn="just">
              <a:buClr>
                <a:schemeClr val="accent1">
                  <a:lumMod val="75000"/>
                </a:schemeClr>
              </a:buClr>
              <a:buFont typeface="Arial" panose="020B0604020202020204" pitchFamily="34" charset="0"/>
              <a:buChar char="•"/>
            </a:pPr>
            <a:endParaRPr lang="en-US" sz="2200" dirty="0" smtClean="0"/>
          </a:p>
          <a:p>
            <a:pPr marL="285750" indent="-285750" algn="just">
              <a:buClr>
                <a:schemeClr val="accent1">
                  <a:lumMod val="75000"/>
                </a:schemeClr>
              </a:buClr>
              <a:buFont typeface="Arial" panose="020B0604020202020204" pitchFamily="34" charset="0"/>
              <a:buChar char="•"/>
            </a:pPr>
            <a:r>
              <a:rPr lang="en-US" sz="2400" dirty="0" smtClean="0">
                <a:solidFill>
                  <a:srgbClr val="0070C0"/>
                </a:solidFill>
              </a:rPr>
              <a:t>The nucleus </a:t>
            </a:r>
            <a:r>
              <a:rPr lang="en-US" sz="2400" dirty="0" smtClean="0"/>
              <a:t>compares the received signal with a threshold (the role of activation function).</a:t>
            </a:r>
          </a:p>
          <a:p>
            <a:pPr algn="just">
              <a:buClr>
                <a:schemeClr val="accent1">
                  <a:lumMod val="75000"/>
                </a:schemeClr>
              </a:buClr>
            </a:pPr>
            <a:endParaRPr lang="en-US" sz="2200" dirty="0"/>
          </a:p>
        </p:txBody>
      </p:sp>
      <p:pic>
        <p:nvPicPr>
          <p:cNvPr id="2" name="Picture 1"/>
          <p:cNvPicPr>
            <a:picLocks noChangeAspect="1"/>
          </p:cNvPicPr>
          <p:nvPr/>
        </p:nvPicPr>
        <p:blipFill>
          <a:blip r:embed="rId5"/>
          <a:stretch>
            <a:fillRect/>
          </a:stretch>
        </p:blipFill>
        <p:spPr>
          <a:xfrm>
            <a:off x="7349682" y="2118378"/>
            <a:ext cx="4509816" cy="3066675"/>
          </a:xfrm>
          <a:prstGeom prst="rect">
            <a:avLst/>
          </a:prstGeom>
        </p:spPr>
      </p:pic>
    </p:spTree>
    <p:extLst>
      <p:ext uri="{BB962C8B-B14F-4D97-AF65-F5344CB8AC3E}">
        <p14:creationId xmlns:p14="http://schemas.microsoft.com/office/powerpoint/2010/main" val="4157531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6240939"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Biological Neuron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6</a:t>
            </a:fld>
            <a:endParaRPr lang="en-US" dirty="0">
              <a:solidFill>
                <a:schemeClr val="bg1"/>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14" name="TextBox 13"/>
          <p:cNvSpPr txBox="1"/>
          <p:nvPr/>
        </p:nvSpPr>
        <p:spPr>
          <a:xfrm>
            <a:off x="1015996" y="1686768"/>
            <a:ext cx="6459192" cy="1938992"/>
          </a:xfrm>
          <a:prstGeom prst="rect">
            <a:avLst/>
          </a:prstGeom>
          <a:noFill/>
        </p:spPr>
        <p:txBody>
          <a:bodyPr wrap="square" rtlCol="0">
            <a:spAutoFit/>
          </a:bodyPr>
          <a:lstStyle/>
          <a:p>
            <a:pPr marL="285750" indent="-285750" algn="just">
              <a:buClr>
                <a:schemeClr val="accent1">
                  <a:lumMod val="75000"/>
                </a:schemeClr>
              </a:buClr>
              <a:buFont typeface="Arial" panose="020B0604020202020204" pitchFamily="34" charset="0"/>
              <a:buChar char="•"/>
            </a:pPr>
            <a:r>
              <a:rPr lang="en-US" sz="2400" dirty="0" smtClean="0">
                <a:solidFill>
                  <a:srgbClr val="0070C0"/>
                </a:solidFill>
              </a:rPr>
              <a:t>The </a:t>
            </a:r>
            <a:r>
              <a:rPr lang="en-US" sz="2400" dirty="0">
                <a:solidFill>
                  <a:srgbClr val="0070C0"/>
                </a:solidFill>
              </a:rPr>
              <a:t>axon </a:t>
            </a:r>
            <a:r>
              <a:rPr lang="en-US" sz="2400" dirty="0"/>
              <a:t>is a single long fiber that carries the signal from the cell body out to other neurons</a:t>
            </a:r>
            <a:r>
              <a:rPr lang="en-US" sz="2400" dirty="0" smtClean="0"/>
              <a:t>.</a:t>
            </a:r>
          </a:p>
          <a:p>
            <a:pPr marL="285750" indent="-285750" algn="just">
              <a:buClr>
                <a:schemeClr val="accent1">
                  <a:lumMod val="75000"/>
                </a:schemeClr>
              </a:buClr>
              <a:buFont typeface="Arial" panose="020B0604020202020204" pitchFamily="34" charset="0"/>
              <a:buChar char="•"/>
            </a:pPr>
            <a:endParaRPr lang="en-US" sz="2400" dirty="0" smtClean="0"/>
          </a:p>
          <a:p>
            <a:pPr marL="285750" indent="-285750" algn="just">
              <a:buClr>
                <a:schemeClr val="accent1">
                  <a:lumMod val="75000"/>
                </a:schemeClr>
              </a:buClr>
              <a:buFont typeface="Arial" panose="020B0604020202020204" pitchFamily="34" charset="0"/>
              <a:buChar char="•"/>
            </a:pPr>
            <a:r>
              <a:rPr lang="en-US" sz="2400" dirty="0" smtClean="0">
                <a:solidFill>
                  <a:srgbClr val="0070C0"/>
                </a:solidFill>
              </a:rPr>
              <a:t>The synapse </a:t>
            </a:r>
            <a:r>
              <a:rPr lang="en-US" sz="2400" dirty="0" smtClean="0"/>
              <a:t>is the </a:t>
            </a:r>
            <a:r>
              <a:rPr lang="en-US" sz="2400" dirty="0"/>
              <a:t>point of contact between an axon of one cell and a dendrite of </a:t>
            </a:r>
            <a:r>
              <a:rPr lang="en-US" sz="2400" dirty="0" smtClean="0"/>
              <a:t>another.</a:t>
            </a:r>
            <a:endParaRPr lang="en-US" sz="2400" dirty="0"/>
          </a:p>
        </p:txBody>
      </p:sp>
      <p:pic>
        <p:nvPicPr>
          <p:cNvPr id="2" name="Picture 1"/>
          <p:cNvPicPr>
            <a:picLocks noChangeAspect="1"/>
          </p:cNvPicPr>
          <p:nvPr/>
        </p:nvPicPr>
        <p:blipFill>
          <a:blip r:embed="rId5"/>
          <a:stretch>
            <a:fillRect/>
          </a:stretch>
        </p:blipFill>
        <p:spPr>
          <a:xfrm>
            <a:off x="7475188" y="2341867"/>
            <a:ext cx="4509816" cy="3066675"/>
          </a:xfrm>
          <a:prstGeom prst="rect">
            <a:avLst/>
          </a:prstGeom>
        </p:spPr>
      </p:pic>
      <p:sp>
        <p:nvSpPr>
          <p:cNvPr id="9" name="TextBox 8"/>
          <p:cNvSpPr txBox="1"/>
          <p:nvPr/>
        </p:nvSpPr>
        <p:spPr>
          <a:xfrm>
            <a:off x="1015996" y="4013522"/>
            <a:ext cx="6459192" cy="1169551"/>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a:t>Synaptic gaps assign a weight to each send signal to adjacent neurons</a:t>
            </a:r>
          </a:p>
          <a:p>
            <a:pPr marL="285750" indent="-285750" algn="just">
              <a:buClr>
                <a:schemeClr val="accent1">
                  <a:lumMod val="75000"/>
                </a:schemeClr>
              </a:buClr>
              <a:buFont typeface="Arial" panose="020B0604020202020204" pitchFamily="34" charset="0"/>
              <a:buChar char="•"/>
            </a:pPr>
            <a:endParaRPr lang="en-US" sz="2200" dirty="0" smtClean="0"/>
          </a:p>
        </p:txBody>
      </p:sp>
    </p:spTree>
    <p:extLst>
      <p:ext uri="{BB962C8B-B14F-4D97-AF65-F5344CB8AC3E}">
        <p14:creationId xmlns:p14="http://schemas.microsoft.com/office/powerpoint/2010/main" val="1708136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14926" y="589777"/>
            <a:ext cx="9130961" cy="70788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000" dirty="0" smtClean="0">
                <a:solidFill>
                  <a:srgbClr val="002060"/>
                </a:solidFill>
              </a:rPr>
              <a:t>Learning of biological neurons (Some facts)</a:t>
            </a:r>
            <a:endParaRPr lang="en-US" sz="4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7</a:t>
            </a:fld>
            <a:endParaRPr lang="en-US" dirty="0">
              <a:solidFill>
                <a:schemeClr val="bg1"/>
              </a:solidFill>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9" name="TextBox 8"/>
          <p:cNvSpPr txBox="1"/>
          <p:nvPr/>
        </p:nvSpPr>
        <p:spPr>
          <a:xfrm>
            <a:off x="914925" y="1621016"/>
            <a:ext cx="10412437" cy="489364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The </a:t>
            </a:r>
            <a:r>
              <a:rPr lang="en-US" sz="2400" dirty="0"/>
              <a:t>process of </a:t>
            </a:r>
            <a:r>
              <a:rPr lang="en-US" sz="2400" dirty="0">
                <a:solidFill>
                  <a:srgbClr val="0070C0"/>
                </a:solidFill>
              </a:rPr>
              <a:t>learning</a:t>
            </a:r>
            <a:r>
              <a:rPr lang="en-US" sz="2400" dirty="0"/>
              <a:t> in biological neurons includes strengthening or weakening some synaptic junctions (or synaptic gaps</a:t>
            </a:r>
            <a:r>
              <a:rPr lang="en-US" sz="2400" dirty="0" smtClean="0"/>
              <a:t>). Information gathered from environment is coded in synaptic gaps.</a:t>
            </a:r>
          </a:p>
          <a:p>
            <a:pPr algn="just">
              <a:buClr>
                <a:schemeClr val="accent1">
                  <a:lumMod val="75000"/>
                </a:schemeClr>
              </a:buClr>
            </a:pPr>
            <a:endParaRPr lang="en-US" sz="2400" dirty="0" smtClean="0"/>
          </a:p>
          <a:p>
            <a:pPr marL="342900" indent="-342900" algn="just">
              <a:buClr>
                <a:schemeClr val="accent1">
                  <a:lumMod val="75000"/>
                </a:schemeClr>
              </a:buClr>
              <a:buFont typeface="Wingdings" panose="05000000000000000000" pitchFamily="2" charset="2"/>
              <a:buChar char="Ø"/>
            </a:pPr>
            <a:r>
              <a:rPr lang="en-US" sz="2400" dirty="0" smtClean="0"/>
              <a:t>The </a:t>
            </a:r>
            <a:r>
              <a:rPr lang="en-US" sz="2400" dirty="0" smtClean="0">
                <a:solidFill>
                  <a:srgbClr val="FF0000"/>
                </a:solidFill>
              </a:rPr>
              <a:t>transition speed </a:t>
            </a:r>
            <a:r>
              <a:rPr lang="en-US" sz="2400" dirty="0" smtClean="0"/>
              <a:t>of electrochemical signals for each neuron is </a:t>
            </a:r>
            <a:r>
              <a:rPr lang="en-US" sz="2400" dirty="0" smtClean="0">
                <a:solidFill>
                  <a:srgbClr val="FF0000"/>
                </a:solidFill>
              </a:rPr>
              <a:t>low</a:t>
            </a:r>
            <a:r>
              <a:rPr lang="en-US" sz="2400" dirty="0" smtClean="0"/>
              <a:t>. However, the </a:t>
            </a:r>
            <a:r>
              <a:rPr lang="en-US" sz="2400" dirty="0" smtClean="0">
                <a:solidFill>
                  <a:srgbClr val="00B050"/>
                </a:solidFill>
              </a:rPr>
              <a:t>processing speed </a:t>
            </a:r>
            <a:r>
              <a:rPr lang="en-US" sz="2400" dirty="0" smtClean="0"/>
              <a:t>of the brain </a:t>
            </a:r>
            <a:r>
              <a:rPr lang="en-US" sz="2400" dirty="0" smtClean="0">
                <a:solidFill>
                  <a:srgbClr val="00B050"/>
                </a:solidFill>
              </a:rPr>
              <a:t>is high </a:t>
            </a:r>
            <a:r>
              <a:rPr lang="en-US" sz="2400" dirty="0" smtClean="0"/>
              <a:t>on average. Since the </a:t>
            </a:r>
            <a:r>
              <a:rPr lang="en-US" sz="2400" dirty="0" smtClean="0">
                <a:solidFill>
                  <a:srgbClr val="0070C0"/>
                </a:solidFill>
              </a:rPr>
              <a:t>communications</a:t>
            </a:r>
            <a:r>
              <a:rPr lang="en-US" sz="2400" dirty="0" smtClean="0"/>
              <a:t> among neurons are conducted </a:t>
            </a:r>
            <a:r>
              <a:rPr lang="en-US" sz="2400" dirty="0" smtClean="0">
                <a:solidFill>
                  <a:srgbClr val="0070C0"/>
                </a:solidFill>
              </a:rPr>
              <a:t>in parallel</a:t>
            </a:r>
            <a:r>
              <a:rPr lang="en-US" sz="2400" dirty="0" smtClean="0"/>
              <a:t>.</a:t>
            </a:r>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Wingdings" panose="05000000000000000000" pitchFamily="2" charset="2"/>
              <a:buChar char="Ø"/>
            </a:pPr>
            <a:r>
              <a:rPr lang="en-US" sz="2400" dirty="0" smtClean="0"/>
              <a:t>If some part of the brain are damaged, the brain still continues its learning procedure. The robustness on natural biological neurons is high.</a:t>
            </a:r>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Wingdings" panose="05000000000000000000" pitchFamily="2" charset="2"/>
              <a:buChar char="Ø"/>
            </a:pPr>
            <a:r>
              <a:rPr lang="en-US" sz="2400" dirty="0" smtClean="0"/>
              <a:t>The brain can abstract and inference information at high level, so its generalization in learning is high.</a:t>
            </a:r>
            <a:endParaRPr lang="en-US" sz="2400" dirty="0"/>
          </a:p>
        </p:txBody>
      </p:sp>
    </p:spTree>
    <p:extLst>
      <p:ext uri="{BB962C8B-B14F-4D97-AF65-F5344CB8AC3E}">
        <p14:creationId xmlns:p14="http://schemas.microsoft.com/office/powerpoint/2010/main" val="323033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406593"/>
            <a:ext cx="8213659"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Artificial Neural Networks</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8</a:t>
            </a:fld>
            <a:endParaRPr lang="en-US" dirty="0">
              <a:solidFill>
                <a:schemeClr val="bg1"/>
              </a:solidFill>
            </a:endParaRPr>
          </a:p>
        </p:txBody>
      </p:sp>
      <p:sp>
        <p:nvSpPr>
          <p:cNvPr id="7" name="TextBox 6"/>
          <p:cNvSpPr txBox="1"/>
          <p:nvPr/>
        </p:nvSpPr>
        <p:spPr>
          <a:xfrm>
            <a:off x="1015999" y="1838033"/>
            <a:ext cx="9929092" cy="83099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An artificial neural network as a simple mathematical model of a biological neuron </a:t>
            </a:r>
            <a:endParaRPr lang="en-US" sz="4800" dirty="0" smtClean="0"/>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3" name="Picture 2"/>
          <p:cNvPicPr>
            <a:picLocks noChangeAspect="1"/>
          </p:cNvPicPr>
          <p:nvPr/>
        </p:nvPicPr>
        <p:blipFill>
          <a:blip r:embed="rId4"/>
          <a:stretch>
            <a:fillRect/>
          </a:stretch>
        </p:blipFill>
        <p:spPr>
          <a:xfrm>
            <a:off x="6822648" y="2929632"/>
            <a:ext cx="4594942" cy="2621697"/>
          </a:xfrm>
          <a:prstGeom prst="rect">
            <a:avLst/>
          </a:prstGeom>
        </p:spPr>
      </p:pic>
      <p:pic>
        <p:nvPicPr>
          <p:cNvPr id="5" name="Picture 4"/>
          <p:cNvPicPr>
            <a:picLocks noChangeAspect="1"/>
          </p:cNvPicPr>
          <p:nvPr/>
        </p:nvPicPr>
        <p:blipFill>
          <a:blip r:embed="rId5"/>
          <a:stretch>
            <a:fillRect/>
          </a:stretch>
        </p:blipFill>
        <p:spPr>
          <a:xfrm>
            <a:off x="781761" y="3099282"/>
            <a:ext cx="5538172" cy="2282398"/>
          </a:xfrm>
          <a:prstGeom prst="rect">
            <a:avLst/>
          </a:prstGeom>
        </p:spPr>
      </p:pic>
    </p:spTree>
    <p:extLst>
      <p:ext uri="{BB962C8B-B14F-4D97-AF65-F5344CB8AC3E}">
        <p14:creationId xmlns:p14="http://schemas.microsoft.com/office/powerpoint/2010/main" val="3391023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406593"/>
            <a:ext cx="8213659"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Artificial Neural Networks</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9</a:t>
            </a:fld>
            <a:endParaRPr lang="en-US" dirty="0">
              <a:solidFill>
                <a:schemeClr val="bg1"/>
              </a:solidFill>
            </a:endParaRPr>
          </a:p>
        </p:txBody>
      </p:sp>
      <p:sp>
        <p:nvSpPr>
          <p:cNvPr id="7" name="TextBox 6"/>
          <p:cNvSpPr txBox="1"/>
          <p:nvPr/>
        </p:nvSpPr>
        <p:spPr>
          <a:xfrm>
            <a:off x="1015999" y="1838033"/>
            <a:ext cx="10631056" cy="2308324"/>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a:t>There </a:t>
            </a:r>
            <a:r>
              <a:rPr lang="en-US" sz="2400" dirty="0" smtClean="0"/>
              <a:t>are two </a:t>
            </a:r>
            <a:r>
              <a:rPr lang="en-US" sz="2400" dirty="0"/>
              <a:t>key similarities between biological and </a:t>
            </a:r>
            <a:r>
              <a:rPr lang="en-US" sz="2400" dirty="0" smtClean="0"/>
              <a:t>artificial </a:t>
            </a:r>
            <a:r>
              <a:rPr lang="en-US" sz="2400" dirty="0"/>
              <a:t>neural </a:t>
            </a:r>
            <a:r>
              <a:rPr lang="en-US" sz="2400" dirty="0" smtClean="0"/>
              <a:t>networks</a:t>
            </a:r>
            <a:r>
              <a:rPr lang="en-US" sz="2400" dirty="0" smtClean="0"/>
              <a:t>:</a:t>
            </a:r>
            <a:endParaRPr lang="en-US" sz="2400" dirty="0">
              <a:solidFill>
                <a:srgbClr val="0070C0"/>
              </a:solidFill>
            </a:endParaRPr>
          </a:p>
          <a:p>
            <a:pPr marL="800100" lvl="1" indent="-342900" algn="just">
              <a:buClr>
                <a:schemeClr val="accent1">
                  <a:lumMod val="75000"/>
                </a:schemeClr>
              </a:buClr>
              <a:buFont typeface="Wingdings" panose="05000000000000000000" pitchFamily="2" charset="2"/>
              <a:buChar char="Ø"/>
            </a:pPr>
            <a:r>
              <a:rPr lang="en-US" sz="2400" dirty="0" smtClean="0">
                <a:solidFill>
                  <a:srgbClr val="0070C0"/>
                </a:solidFill>
              </a:rPr>
              <a:t>First</a:t>
            </a:r>
            <a:r>
              <a:rPr lang="en-US" sz="2400" dirty="0"/>
              <a:t>, the building blocks of both networks are </a:t>
            </a:r>
            <a:r>
              <a:rPr lang="en-US" sz="2400" dirty="0" smtClean="0"/>
              <a:t>simple </a:t>
            </a:r>
            <a:r>
              <a:rPr lang="en-US" sz="2400" dirty="0"/>
              <a:t>computational devices (although artificial neurons are much simpler </a:t>
            </a:r>
            <a:r>
              <a:rPr lang="en-US" sz="2400" dirty="0" smtClean="0"/>
              <a:t>than </a:t>
            </a:r>
            <a:r>
              <a:rPr lang="en-US" sz="2400" dirty="0"/>
              <a:t>biological neurons) that are highly interconnected. </a:t>
            </a:r>
            <a:endParaRPr lang="en-US" sz="2400" dirty="0">
              <a:solidFill>
                <a:srgbClr val="0070C0"/>
              </a:solidFill>
            </a:endParaRPr>
          </a:p>
          <a:p>
            <a:pPr marL="800100" lvl="1" indent="-342900" algn="just">
              <a:buClr>
                <a:schemeClr val="accent1">
                  <a:lumMod val="75000"/>
                </a:schemeClr>
              </a:buClr>
              <a:buFont typeface="Wingdings" panose="05000000000000000000" pitchFamily="2" charset="2"/>
              <a:buChar char="Ø"/>
            </a:pPr>
            <a:r>
              <a:rPr lang="en-US" sz="2400" dirty="0" smtClean="0">
                <a:solidFill>
                  <a:srgbClr val="0070C0"/>
                </a:solidFill>
              </a:rPr>
              <a:t>Second</a:t>
            </a:r>
            <a:r>
              <a:rPr lang="en-US" sz="2400" dirty="0"/>
              <a:t>, the </a:t>
            </a:r>
            <a:r>
              <a:rPr lang="en-US" sz="2400" dirty="0" smtClean="0"/>
              <a:t>connections </a:t>
            </a:r>
            <a:r>
              <a:rPr lang="en-US" sz="2400" dirty="0"/>
              <a:t>between neurons determine the function of the network.</a:t>
            </a:r>
            <a:endParaRPr lang="en-US" sz="4800" dirty="0" smtClean="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64035" y="3750603"/>
            <a:ext cx="3195463" cy="2851950"/>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13" name="TextBox 12"/>
          <p:cNvSpPr txBox="1"/>
          <p:nvPr/>
        </p:nvSpPr>
        <p:spPr>
          <a:xfrm>
            <a:off x="1015999" y="4576414"/>
            <a:ext cx="7323960" cy="1200329"/>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a:t>The process of </a:t>
            </a:r>
            <a:r>
              <a:rPr lang="en-US" sz="2400" dirty="0">
                <a:solidFill>
                  <a:srgbClr val="0070C0"/>
                </a:solidFill>
              </a:rPr>
              <a:t>learning</a:t>
            </a:r>
            <a:r>
              <a:rPr lang="en-US" sz="2400" dirty="0"/>
              <a:t> in </a:t>
            </a:r>
            <a:r>
              <a:rPr lang="en-US" sz="2400" dirty="0" smtClean="0"/>
              <a:t>an artificial neural network includes tuning the parameters in order to produce appropriate outputs for given inputs.</a:t>
            </a:r>
            <a:endParaRPr lang="en-US" sz="2400" dirty="0"/>
          </a:p>
        </p:txBody>
      </p:sp>
    </p:spTree>
    <p:extLst>
      <p:ext uri="{BB962C8B-B14F-4D97-AF65-F5344CB8AC3E}">
        <p14:creationId xmlns:p14="http://schemas.microsoft.com/office/powerpoint/2010/main" val="3865754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3545</TotalTime>
  <Words>1073</Words>
  <Application>Microsoft Office PowerPoint</Application>
  <PresentationFormat>Widescreen</PresentationFormat>
  <Paragraphs>133</Paragraphs>
  <Slides>15</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Darooni</dc:creator>
  <cp:lastModifiedBy>Hamidreza</cp:lastModifiedBy>
  <cp:revision>276</cp:revision>
  <dcterms:created xsi:type="dcterms:W3CDTF">2022-08-01T15:58:06Z</dcterms:created>
  <dcterms:modified xsi:type="dcterms:W3CDTF">2022-09-25T21:38:15Z</dcterms:modified>
</cp:coreProperties>
</file>