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5" r:id="rId2"/>
    <p:sldId id="283" r:id="rId3"/>
    <p:sldId id="296" r:id="rId4"/>
    <p:sldId id="258" r:id="rId5"/>
    <p:sldId id="257" r:id="rId6"/>
    <p:sldId id="259" r:id="rId7"/>
    <p:sldId id="260" r:id="rId8"/>
    <p:sldId id="261" r:id="rId9"/>
    <p:sldId id="263" r:id="rId10"/>
    <p:sldId id="265" r:id="rId11"/>
    <p:sldId id="266" r:id="rId12"/>
    <p:sldId id="289" r:id="rId13"/>
    <p:sldId id="267" r:id="rId14"/>
    <p:sldId id="269" r:id="rId15"/>
    <p:sldId id="262" r:id="rId16"/>
    <p:sldId id="288" r:id="rId17"/>
    <p:sldId id="272" r:id="rId18"/>
    <p:sldId id="270" r:id="rId19"/>
    <p:sldId id="274" r:id="rId20"/>
    <p:sldId id="275" r:id="rId21"/>
    <p:sldId id="276" r:id="rId22"/>
    <p:sldId id="278" r:id="rId23"/>
    <p:sldId id="273" r:id="rId24"/>
    <p:sldId id="287" r:id="rId25"/>
    <p:sldId id="280" r:id="rId26"/>
    <p:sldId id="279" r:id="rId27"/>
    <p:sldId id="282" r:id="rId28"/>
    <p:sldId id="281" r:id="rId29"/>
    <p:sldId id="290" r:id="rId30"/>
    <p:sldId id="291" r:id="rId31"/>
    <p:sldId id="292" r:id="rId32"/>
    <p:sldId id="293" r:id="rId33"/>
    <p:sldId id="294" r:id="rId34"/>
    <p:sldId id="295" r:id="rId35"/>
    <p:sldId id="297" r:id="rId36"/>
    <p:sldId id="28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4211" autoAdjust="0"/>
  </p:normalViewPr>
  <p:slideViewPr>
    <p:cSldViewPr snapToGrid="0">
      <p:cViewPr varScale="1">
        <p:scale>
          <a:sx n="58" d="100"/>
          <a:sy n="58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11AE5-0C7F-4F1F-90F4-8BD17423992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3DC66-A393-402B-A7DD-94D79A5C4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0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DC66-A393-402B-A7DD-94D79A5C4C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82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use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function to create neurons that classify inputs into two distinct categories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will be used extensively in Chapter 4.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fa-IR" dirty="0" smtClean="0"/>
          </a:p>
          <a:p>
            <a:pPr algn="r" rtl="1"/>
            <a:r>
              <a:rPr lang="fa-IR" dirty="0" smtClean="0"/>
              <a:t>نام</a:t>
            </a:r>
            <a:r>
              <a:rPr lang="fa-IR" baseline="0" dirty="0" smtClean="0"/>
              <a:t> دیگر آن </a:t>
            </a:r>
            <a:r>
              <a:rPr lang="en-US" baseline="0" dirty="0" smtClean="0"/>
              <a:t>Binary Step</a:t>
            </a:r>
            <a:r>
              <a:rPr lang="fa-IR" baseline="0" dirty="0" smtClean="0"/>
              <a:t> است و اگر خروجی آن 1- و 1+ باشد </a:t>
            </a:r>
            <a:r>
              <a:rPr lang="en-US" baseline="0" dirty="0" smtClean="0"/>
              <a:t>Bipolar step</a:t>
            </a:r>
            <a:r>
              <a:rPr lang="fa-IR" baseline="0" dirty="0" smtClean="0"/>
              <a:t> می گوییم. </a:t>
            </a:r>
          </a:p>
          <a:p>
            <a:pPr algn="r" rtl="1"/>
            <a:r>
              <a:rPr lang="fa-IR" baseline="0" dirty="0" smtClean="0"/>
              <a:t>البته چون این دو تابع مشتق پذیر نیستند در یادگیری های مبتنی بر گرادیان قابل استفاده نیستند. لذا از نسخه های نرم این تابع معمولا استفاده می کنیم مثل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DC66-A393-402B-A7DD-94D79A5C4C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1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Neurons with this transfer function are used in the ADALINE networks, which are discussed in Chapter 10.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algn="r" rtl="1"/>
            <a:r>
              <a:rPr lang="fa-IR" dirty="0" smtClean="0"/>
              <a:t>تابع خطی یا </a:t>
            </a:r>
            <a:r>
              <a:rPr lang="en-US" dirty="0" smtClean="0"/>
              <a:t>identity function</a:t>
            </a:r>
            <a:r>
              <a:rPr lang="fa-IR" dirty="0" smtClean="0"/>
              <a:t> بیشترین</a:t>
            </a:r>
            <a:r>
              <a:rPr lang="fa-IR" baseline="0" dirty="0" smtClean="0"/>
              <a:t> کاربرد در لایه آخر شبکه های رگرسیون هست اگر نخواهیم خروجی ما محدودیت خاصی داشته باشد.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DC66-A393-402B-A7DD-94D79A5C4C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1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DC66-A393-402B-A7DD-94D79A5C4C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71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 smtClean="0"/>
              <a:t>کاربردشان بیشتر در شبکه های </a:t>
            </a:r>
            <a:r>
              <a:rPr lang="en-US" dirty="0" smtClean="0"/>
              <a:t>MLP</a:t>
            </a:r>
            <a:r>
              <a:rPr lang="fa-IR" dirty="0" smtClean="0"/>
              <a:t> در لایه های مخفی است. البته مشکلشان آن است که مشتق شان کمتر از یک است و اگر تعداد لایه های شبکه خیلی</a:t>
            </a:r>
            <a:r>
              <a:rPr lang="fa-IR" baseline="0" dirty="0" smtClean="0"/>
              <a:t> زیاد باشد می تواند باعث مشکل محو گرادیان شوند.</a:t>
            </a:r>
            <a:endParaRPr lang="en-US" baseline="0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Sigmoid function, historically used in hidden layers, was eventually replaced by 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Rectified Linear Units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 function (or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DC66-A393-402B-A7DD-94D79A5C4C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5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شاید معروفترین این توابع انتقال همین تابع </a:t>
            </a:r>
            <a:r>
              <a:rPr lang="en-US" dirty="0" err="1" smtClean="0"/>
              <a:t>relu</a:t>
            </a:r>
            <a:r>
              <a:rPr lang="fa-IR" dirty="0" smtClean="0"/>
              <a:t> است که دیگر آن مشکل محو شدگی گرادیان بخصوی برای آن لایه های عقبی</a:t>
            </a:r>
            <a:r>
              <a:rPr lang="fa-IR" baseline="0" dirty="0" smtClean="0"/>
              <a:t> یا اولیه را ندارد چون مشتقش زیر 1 نیست. </a:t>
            </a:r>
          </a:p>
          <a:p>
            <a:pPr algn="r" rtl="1"/>
            <a:r>
              <a:rPr lang="fa-IR" baseline="0" dirty="0" smtClean="0"/>
              <a:t>یکی از اصلی ترین توابع در شبکه های </a:t>
            </a:r>
            <a:r>
              <a:rPr lang="en-US" baseline="0" dirty="0" smtClean="0"/>
              <a:t>CNN</a:t>
            </a:r>
            <a:r>
              <a:rPr lang="fa-IR" baseline="0" dirty="0" smtClean="0"/>
              <a:t> است.</a:t>
            </a:r>
            <a:endParaRPr lang="en-US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DC66-A393-402B-A7DD-94D79A5C4C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93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DC66-A393-402B-A7DD-94D79A5C4C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58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بایاس نرون های لایه اول نقش شیفت تابع</a:t>
            </a:r>
            <a:r>
              <a:rPr lang="fa-IR" baseline="0" dirty="0" smtClean="0"/>
              <a:t> تولید شده در راستای افقی را دارند</a:t>
            </a:r>
          </a:p>
          <a:p>
            <a:pPr algn="r" rtl="1"/>
            <a:r>
              <a:rPr lang="fa-IR" baseline="0" dirty="0" smtClean="0"/>
              <a:t>و بایاس نرون های لایه دوم نقش شیفت تابع تولید شده در راستای عمودی را دارند</a:t>
            </a:r>
          </a:p>
          <a:p>
            <a:pPr algn="r" rtl="1"/>
            <a:r>
              <a:rPr lang="fa-IR" baseline="0" dirty="0" smtClean="0"/>
              <a:t>وزن ها روی شیب تابع تخمینی تاثیر دارند. وزن های منفی می توانند شیب های منفی ایجاد کنند.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DC66-A393-402B-A7DD-94D79A5C4C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2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6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6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4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5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4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EA1AA-3713-4B6A-8BD5-934B51E3C4D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86" y="415637"/>
            <a:ext cx="3185528" cy="318552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906738" y="4801494"/>
            <a:ext cx="8378525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1201" y="3878191"/>
            <a:ext cx="10769599" cy="83099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Neuron Model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 Network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architecture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5011" y="5054760"/>
            <a:ext cx="6061981" cy="107721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Hamidreza Baradaran Kashani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Neural </a:t>
            </a:r>
            <a:r>
              <a:rPr lang="en-US" sz="3200" smtClean="0">
                <a:solidFill>
                  <a:schemeClr val="accent1">
                    <a:lumMod val="50000"/>
                  </a:schemeClr>
                </a:solidFill>
              </a:rPr>
              <a:t>Networks Course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(Fall 2022)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7451399" cy="120032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Activation </a:t>
            </a:r>
            <a:r>
              <a:rPr lang="en-US" sz="7200" dirty="0" smtClean="0">
                <a:solidFill>
                  <a:srgbClr val="002060"/>
                </a:solidFill>
              </a:rPr>
              <a:t>Function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5620" y="1838033"/>
            <a:ext cx="524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200" dirty="0" smtClean="0"/>
              <a:t>Sigmoid </a:t>
            </a:r>
            <a:r>
              <a:rPr lang="en-US" sz="3200" dirty="0">
                <a:solidFill>
                  <a:srgbClr val="002060"/>
                </a:solidFill>
              </a:rPr>
              <a:t>Activation</a:t>
            </a:r>
            <a:r>
              <a:rPr lang="en-US" sz="3200" dirty="0" smtClean="0"/>
              <a:t> function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65049" y="5156899"/>
                <a:ext cx="6024278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Thames" panose="02000503080000020003" pitchFamily="2" charset="0"/>
                                </a:rPr>
                                <m:t>wp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Thames" panose="02000503080000020003" pitchFamily="2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Thames" panose="02000503080000020003" pitchFamily="2" charset="0"/>
                                </a:rPr>
                                <m:t>b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049" y="5156899"/>
                <a:ext cx="6024278" cy="8568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482057" y="2700099"/>
            <a:ext cx="97585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This function takes the input between minus and plus infinity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800" dirty="0"/>
              <a:t> </a:t>
            </a:r>
            <a:r>
              <a:rPr lang="en-US" sz="2800" dirty="0" smtClean="0"/>
              <a:t>     and gives the output in the range 0 to 1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800" dirty="0" smtClean="0"/>
          </a:p>
          <a:p>
            <a:pPr marL="457200" indent="-4572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This </a:t>
            </a:r>
            <a:r>
              <a:rPr lang="en-US" sz="2800" dirty="0">
                <a:solidFill>
                  <a:srgbClr val="002060"/>
                </a:solidFill>
              </a:rPr>
              <a:t>Activation</a:t>
            </a:r>
            <a:r>
              <a:rPr lang="en-US" sz="2800" dirty="0" smtClean="0"/>
              <a:t> function is commonly used in multilayer networks because it is differentiable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7451399" cy="120032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Activation </a:t>
            </a:r>
            <a:r>
              <a:rPr lang="en-US" sz="7200" dirty="0" smtClean="0">
                <a:solidFill>
                  <a:srgbClr val="002060"/>
                </a:solidFill>
              </a:rPr>
              <a:t>Function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5620" y="1838033"/>
            <a:ext cx="524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200" dirty="0" smtClean="0"/>
              <a:t>Sigmoid </a:t>
            </a:r>
            <a:r>
              <a:rPr lang="en-US" sz="3200" dirty="0">
                <a:solidFill>
                  <a:srgbClr val="002060"/>
                </a:solidFill>
              </a:rPr>
              <a:t>Activation</a:t>
            </a:r>
            <a:r>
              <a:rPr lang="en-US" sz="3200" dirty="0" smtClean="0"/>
              <a:t> function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01" y="2724529"/>
            <a:ext cx="8222504" cy="2595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6788" y="5412514"/>
            <a:ext cx="41633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ames" panose="02000503080000020003" pitchFamily="2" charset="0"/>
              </a:rPr>
              <a:t>a = sigmoid (n)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/>
              <a:t>Sigmoid Transfer Function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881119" y="5412514"/>
            <a:ext cx="46089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ames" panose="02000503080000020003" pitchFamily="2" charset="0"/>
              </a:rPr>
              <a:t>a = sigmoid (</a:t>
            </a:r>
            <a:r>
              <a:rPr lang="en-US" sz="2400" i="1" dirty="0" err="1" smtClean="0">
                <a:latin typeface="Thames" panose="02000503080000020003" pitchFamily="2" charset="0"/>
              </a:rPr>
              <a:t>wp</a:t>
            </a:r>
            <a:r>
              <a:rPr lang="en-US" sz="2400" i="1" dirty="0" smtClean="0">
                <a:latin typeface="Thames" panose="02000503080000020003" pitchFamily="2" charset="0"/>
              </a:rPr>
              <a:t> + b)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/>
              <a:t>Single-Input </a:t>
            </a:r>
            <a:r>
              <a:rPr lang="en-US" sz="2400" i="1" dirty="0">
                <a:latin typeface="Thames" panose="02000503080000020003" pitchFamily="2" charset="0"/>
              </a:rPr>
              <a:t>s</a:t>
            </a:r>
            <a:r>
              <a:rPr lang="en-US" sz="2400" i="1" dirty="0" smtClean="0">
                <a:latin typeface="Thames" panose="02000503080000020003" pitchFamily="2" charset="0"/>
              </a:rPr>
              <a:t>igmoid</a:t>
            </a:r>
            <a:r>
              <a:rPr lang="en-US" sz="2800" dirty="0" smtClean="0"/>
              <a:t> Neuron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7451399" cy="120032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Activation </a:t>
            </a:r>
            <a:r>
              <a:rPr lang="en-US" sz="7200" dirty="0" smtClean="0">
                <a:solidFill>
                  <a:srgbClr val="002060"/>
                </a:solidFill>
              </a:rPr>
              <a:t>Function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5620" y="1838033"/>
            <a:ext cx="4756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200" dirty="0" smtClean="0"/>
              <a:t>ReLU </a:t>
            </a:r>
            <a:r>
              <a:rPr lang="en-US" sz="3200" dirty="0">
                <a:solidFill>
                  <a:srgbClr val="002060"/>
                </a:solidFill>
              </a:rPr>
              <a:t>Activation</a:t>
            </a:r>
            <a:r>
              <a:rPr lang="en-US" sz="3200" dirty="0" smtClean="0"/>
              <a:t> function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3" t="7018" r="13717" b="10329"/>
          <a:stretch/>
        </p:blipFill>
        <p:spPr>
          <a:xfrm>
            <a:off x="3141143" y="2700099"/>
            <a:ext cx="5657730" cy="360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7451399" cy="120032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Activation </a:t>
            </a:r>
            <a:r>
              <a:rPr lang="en-US" sz="7200" dirty="0" smtClean="0">
                <a:solidFill>
                  <a:srgbClr val="002060"/>
                </a:solidFill>
              </a:rPr>
              <a:t>Function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6864"/>
              </p:ext>
            </p:extLst>
          </p:nvPr>
        </p:nvGraphicFramePr>
        <p:xfrm>
          <a:off x="1015999" y="2142829"/>
          <a:ext cx="9799784" cy="3143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5565">
                  <a:extLst>
                    <a:ext uri="{9D8B030D-6E8A-4147-A177-3AD203B41FA5}">
                      <a16:colId xmlns:a16="http://schemas.microsoft.com/office/drawing/2014/main" val="79118121"/>
                    </a:ext>
                  </a:extLst>
                </a:gridCol>
                <a:gridCol w="3565236">
                  <a:extLst>
                    <a:ext uri="{9D8B030D-6E8A-4147-A177-3AD203B41FA5}">
                      <a16:colId xmlns:a16="http://schemas.microsoft.com/office/drawing/2014/main" val="2241389654"/>
                    </a:ext>
                  </a:extLst>
                </a:gridCol>
                <a:gridCol w="1182255">
                  <a:extLst>
                    <a:ext uri="{9D8B030D-6E8A-4147-A177-3AD203B41FA5}">
                      <a16:colId xmlns:a16="http://schemas.microsoft.com/office/drawing/2014/main" val="3915592655"/>
                    </a:ext>
                  </a:extLst>
                </a:gridCol>
                <a:gridCol w="2216728">
                  <a:extLst>
                    <a:ext uri="{9D8B030D-6E8A-4147-A177-3AD203B41FA5}">
                      <a16:colId xmlns:a16="http://schemas.microsoft.com/office/drawing/2014/main" val="1232809946"/>
                    </a:ext>
                  </a:extLst>
                </a:gridCol>
              </a:tblGrid>
              <a:tr h="4802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Transfer Function</a:t>
                      </a:r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Input/Output Relation</a:t>
                      </a:r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Icon</a:t>
                      </a:r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abbreviation</a:t>
                      </a:r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09626"/>
                  </a:ext>
                </a:extLst>
              </a:tr>
              <a:tr h="8142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Hard Limit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i="0" dirty="0" err="1" smtClean="0">
                          <a:latin typeface="Thames" panose="02000503080000020003" pitchFamily="2" charset="0"/>
                        </a:rPr>
                        <a:t>hardlim</a:t>
                      </a:r>
                      <a:endParaRPr lang="en-US" i="0" dirty="0">
                        <a:latin typeface="Thames" panose="0200050308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078141"/>
                  </a:ext>
                </a:extLst>
              </a:tr>
              <a:tr h="9014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Symmetrical Hard Limit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err="1" smtClean="0">
                          <a:latin typeface="Thames" panose="02000503080000020003" pitchFamily="2" charset="0"/>
                        </a:rPr>
                        <a:t>hardlims</a:t>
                      </a:r>
                      <a:endParaRPr lang="en-US" sz="2800" dirty="0">
                        <a:latin typeface="Thames" panose="0200050308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3727"/>
                  </a:ext>
                </a:extLst>
              </a:tr>
              <a:tr h="8662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Linear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>
                          <a:latin typeface="Thames" panose="02000503080000020003" pitchFamily="2" charset="0"/>
                        </a:rPr>
                        <a:t>linear</a:t>
                      </a:r>
                      <a:endParaRPr lang="en-US" sz="2800" dirty="0">
                        <a:latin typeface="Thames" panose="0200050308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12415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4"/>
          <a:stretch/>
        </p:blipFill>
        <p:spPr>
          <a:xfrm>
            <a:off x="4563743" y="2708802"/>
            <a:ext cx="1943268" cy="736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21" y="3605435"/>
            <a:ext cx="2027096" cy="7011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02" y="4716185"/>
            <a:ext cx="876376" cy="3048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92" y="2770541"/>
            <a:ext cx="586791" cy="5944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91" y="3648712"/>
            <a:ext cx="586791" cy="5867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70" y="4549942"/>
            <a:ext cx="594412" cy="6096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7451399" cy="120032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Activation </a:t>
            </a:r>
            <a:r>
              <a:rPr lang="en-US" sz="7200" dirty="0" smtClean="0">
                <a:solidFill>
                  <a:srgbClr val="002060"/>
                </a:solidFill>
              </a:rPr>
              <a:t>Function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92914"/>
              </p:ext>
            </p:extLst>
          </p:nvPr>
        </p:nvGraphicFramePr>
        <p:xfrm>
          <a:off x="1015999" y="2161302"/>
          <a:ext cx="9799784" cy="3307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5565">
                  <a:extLst>
                    <a:ext uri="{9D8B030D-6E8A-4147-A177-3AD203B41FA5}">
                      <a16:colId xmlns:a16="http://schemas.microsoft.com/office/drawing/2014/main" val="79118121"/>
                    </a:ext>
                  </a:extLst>
                </a:gridCol>
                <a:gridCol w="3565236">
                  <a:extLst>
                    <a:ext uri="{9D8B030D-6E8A-4147-A177-3AD203B41FA5}">
                      <a16:colId xmlns:a16="http://schemas.microsoft.com/office/drawing/2014/main" val="2241389654"/>
                    </a:ext>
                  </a:extLst>
                </a:gridCol>
                <a:gridCol w="1182255">
                  <a:extLst>
                    <a:ext uri="{9D8B030D-6E8A-4147-A177-3AD203B41FA5}">
                      <a16:colId xmlns:a16="http://schemas.microsoft.com/office/drawing/2014/main" val="3915592655"/>
                    </a:ext>
                  </a:extLst>
                </a:gridCol>
                <a:gridCol w="2216728">
                  <a:extLst>
                    <a:ext uri="{9D8B030D-6E8A-4147-A177-3AD203B41FA5}">
                      <a16:colId xmlns:a16="http://schemas.microsoft.com/office/drawing/2014/main" val="1232809946"/>
                    </a:ext>
                  </a:extLst>
                </a:gridCol>
              </a:tblGrid>
              <a:tr h="4810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Transfer Function</a:t>
                      </a:r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Input/Output Relation</a:t>
                      </a:r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Icon</a:t>
                      </a:r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abbreviation</a:t>
                      </a:r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09626"/>
                  </a:ext>
                </a:extLst>
              </a:tr>
              <a:tr h="8682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Sigmoid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>
                          <a:latin typeface="Thames" panose="02000503080000020003" pitchFamily="2" charset="0"/>
                        </a:rPr>
                        <a:t>sigmoid</a:t>
                      </a:r>
                      <a:endParaRPr lang="en-US" sz="2800" dirty="0">
                        <a:latin typeface="Thames" panose="0200050308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3727"/>
                  </a:ext>
                </a:extLst>
              </a:tr>
              <a:tr h="877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 smtClean="0"/>
                        <a:t>Hyperbolic</a:t>
                      </a:r>
                      <a:r>
                        <a:rPr lang="en-US" sz="2800" baseline="0" dirty="0" smtClean="0"/>
                        <a:t> Tangent Sigmoid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err="1" smtClean="0">
                          <a:latin typeface="Thames" panose="02000503080000020003" pitchFamily="2" charset="0"/>
                        </a:rPr>
                        <a:t>tanh</a:t>
                      </a:r>
                      <a:endParaRPr lang="en-US" sz="2800" dirty="0">
                        <a:latin typeface="Thames" panose="0200050308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124151"/>
                  </a:ext>
                </a:extLst>
              </a:tr>
              <a:tr h="9762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 smtClean="0"/>
                        <a:t>Rectified Linear Unit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>
                          <a:latin typeface="Thames" panose="02000503080000020003" pitchFamily="2" charset="0"/>
                        </a:rPr>
                        <a:t>ReLU</a:t>
                      </a:r>
                      <a:endParaRPr lang="en-US" sz="2800" dirty="0">
                        <a:latin typeface="Thames" panose="0200050308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267340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22" y="2721808"/>
            <a:ext cx="1447925" cy="7468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92" y="3602246"/>
            <a:ext cx="1562235" cy="8154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664" y="4612354"/>
            <a:ext cx="2019475" cy="6934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08" y="2814871"/>
            <a:ext cx="579170" cy="5791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97" y="3725799"/>
            <a:ext cx="586791" cy="5867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08" y="4709756"/>
            <a:ext cx="579170" cy="571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1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7926337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2060"/>
                </a:solidFill>
              </a:rPr>
              <a:t>Multiple-Input </a:t>
            </a:r>
            <a:r>
              <a:rPr lang="en-US" sz="6600" dirty="0">
                <a:solidFill>
                  <a:srgbClr val="002060"/>
                </a:solidFill>
              </a:rPr>
              <a:t>Neuron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14" y="1838033"/>
            <a:ext cx="80962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7926337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2060"/>
                </a:solidFill>
              </a:rPr>
              <a:t>Multiple-Input </a:t>
            </a:r>
            <a:r>
              <a:rPr lang="en-US" sz="6600" dirty="0">
                <a:solidFill>
                  <a:srgbClr val="002060"/>
                </a:solidFill>
              </a:rPr>
              <a:t>Neuron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693" y="2273601"/>
            <a:ext cx="4130398" cy="36731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06" y="3043304"/>
            <a:ext cx="4648603" cy="381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06" y="3704970"/>
            <a:ext cx="1585097" cy="3810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06" y="5673652"/>
            <a:ext cx="1889924" cy="350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5999" y="2136890"/>
            <a:ext cx="458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 smtClean="0"/>
              <a:t> A neuron with </a:t>
            </a:r>
            <a:r>
              <a:rPr lang="en-US" sz="3200" i="1" dirty="0" smtClean="0">
                <a:latin typeface="Thames" panose="02000503080000020003" pitchFamily="2" charset="0"/>
              </a:rPr>
              <a:t>R</a:t>
            </a:r>
            <a:r>
              <a:rPr lang="en-US" sz="3200" dirty="0" smtClean="0"/>
              <a:t> inputs: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5999" y="4414457"/>
            <a:ext cx="5095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hames" panose="02000503080000020003" pitchFamily="2" charset="0"/>
              </a:rPr>
              <a:t>W</a:t>
            </a:r>
            <a:r>
              <a:rPr lang="en-US" sz="2400" dirty="0" smtClean="0"/>
              <a:t> is the weight matrix which has 1 row (single neuron) and </a:t>
            </a:r>
            <a:r>
              <a:rPr lang="en-US" sz="2400" i="1" dirty="0" smtClean="0">
                <a:solidFill>
                  <a:srgbClr val="0070C0"/>
                </a:solidFill>
                <a:latin typeface="Thames" panose="02000503080000020003" pitchFamily="2" charset="0"/>
              </a:rPr>
              <a:t>R</a:t>
            </a:r>
            <a:r>
              <a:rPr lang="en-US" sz="2400" dirty="0" smtClean="0"/>
              <a:t> columns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8139536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2060"/>
                </a:solidFill>
              </a:rPr>
              <a:t>Multiple-Input </a:t>
            </a:r>
            <a:r>
              <a:rPr lang="en-US" sz="6600" dirty="0">
                <a:solidFill>
                  <a:srgbClr val="002060"/>
                </a:solidFill>
              </a:rPr>
              <a:t>Neuron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450" y="2895283"/>
            <a:ext cx="5022015" cy="36579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5999" y="1933409"/>
            <a:ext cx="4227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 smtClean="0"/>
              <a:t> abbreviated notation: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7217104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2060"/>
                </a:solidFill>
              </a:rPr>
              <a:t>Single-layer network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15999" y="1641077"/>
                <a:ext cx="992909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 Commonly one neuron, even with many inputs is not sufficient.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 We need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multiple neurons </a:t>
                </a:r>
                <a:r>
                  <a:rPr lang="en-US" sz="2400" dirty="0" smtClean="0"/>
                  <a:t>to act in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parallel</a:t>
                </a:r>
                <a:r>
                  <a:rPr lang="en-US" sz="2400" dirty="0" smtClean="0"/>
                  <a:t> which form a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layer of neurons</a:t>
                </a:r>
                <a:r>
                  <a:rPr lang="en-US" sz="2400" dirty="0" smtClean="0"/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Each element of the input vector 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Thames" panose="02000503080000020003" pitchFamily="2" charset="0"/>
                  </a:rPr>
                  <a:t>p</a:t>
                </a:r>
                <a:r>
                  <a:rPr lang="en-US" sz="2400" dirty="0" smtClean="0"/>
                  <a:t> is connected to each neuron through      the weight matrix 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Thames" panose="02000503080000020003" pitchFamily="2" charset="0"/>
                  </a:rPr>
                  <a:t>W</a:t>
                </a:r>
                <a:r>
                  <a:rPr lang="en-US" sz="2400" dirty="0" smtClean="0"/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 Each neuron has a bias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, a summer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 smtClean="0"/>
                  <a:t>an activation function </a:t>
                </a:r>
                <a:r>
                  <a:rPr lang="en-US" sz="2400" b="1" i="1" dirty="0" smtClean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f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 smtClean="0"/>
                  <a:t>and an     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 </a:t>
                </a:r>
                <a:r>
                  <a:rPr lang="en-US" sz="2400" dirty="0"/>
                  <a:t>A</a:t>
                </a:r>
                <a:r>
                  <a:rPr lang="en-US" sz="2400" dirty="0" smtClean="0"/>
                  <a:t>ctivation functions do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sz="2400" dirty="0" smtClean="0"/>
                  <a:t> need to be the same in all layers, but usually they are the same. 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9" y="1641077"/>
                <a:ext cx="9929092" cy="4524315"/>
              </a:xfrm>
              <a:prstGeom prst="rect">
                <a:avLst/>
              </a:prstGeom>
              <a:blipFill>
                <a:blip r:embed="rId3"/>
                <a:stretch>
                  <a:fillRect l="-860" r="-983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7217104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2060"/>
                </a:solidFill>
              </a:rPr>
              <a:t>Single-layer network</a:t>
            </a:r>
            <a:endParaRPr lang="en-US" sz="66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68" y="1838033"/>
            <a:ext cx="3377342" cy="47418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5999" y="1838033"/>
            <a:ext cx="5078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 smtClean="0"/>
              <a:t> a single-layer of </a:t>
            </a:r>
            <a:r>
              <a:rPr lang="en-US" sz="3200" i="1" dirty="0" smtClean="0">
                <a:latin typeface="Thames" panose="02000503080000020003" pitchFamily="2" charset="0"/>
              </a:rPr>
              <a:t>S</a:t>
            </a:r>
            <a:r>
              <a:rPr lang="en-US" sz="3200" dirty="0" smtClean="0"/>
              <a:t> neurons: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05" y="3379670"/>
            <a:ext cx="4858328" cy="2180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3775136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2060"/>
                </a:solidFill>
              </a:rPr>
              <a:t>Objectives</a:t>
            </a:r>
            <a:endParaRPr lang="en-US" sz="66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5999" y="1895643"/>
            <a:ext cx="993201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Studying the mathematical model of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neuron</a:t>
            </a:r>
          </a:p>
          <a:p>
            <a:pPr marL="571500" indent="-5715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Getting familiar with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activation function (</a:t>
            </a:r>
            <a:r>
              <a:rPr lang="en-US" sz="2800" dirty="0" smtClean="0">
                <a:solidFill>
                  <a:srgbClr val="0070C0"/>
                </a:solidFill>
              </a:rPr>
              <a:t>transfer function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571500" indent="-5715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Interconnecting neurons to form various network architectures</a:t>
            </a:r>
            <a:endParaRPr lang="en-US" sz="2800" b="1" dirty="0">
              <a:cs typeface="Times New Roman" panose="02020603050405020304" pitchFamily="18" charset="0"/>
            </a:endParaRPr>
          </a:p>
          <a:p>
            <a:pPr marL="571500" indent="-5715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cs typeface="Times New Roman" panose="02020603050405020304" pitchFamily="18" charset="0"/>
              </a:rPr>
              <a:t>Building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Single-layer</a:t>
            </a:r>
            <a:r>
              <a:rPr lang="en-US" sz="2800" dirty="0">
                <a:cs typeface="Times New Roman" panose="02020603050405020304" pitchFamily="18" charset="0"/>
              </a:rPr>
              <a:t> and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Multilayer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cs typeface="Times New Roman" panose="02020603050405020304" pitchFamily="18" charset="0"/>
              </a:rPr>
              <a:t>networks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3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7217104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2060"/>
                </a:solidFill>
              </a:rPr>
              <a:t>Single-layer network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015998" y="1838033"/>
                <a:ext cx="9679711" cy="28866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 </a:t>
                </a: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  <a:latin typeface="Thames" panose="02000503080000020003" pitchFamily="2" charset="0"/>
                  </a:rPr>
                  <a:t>W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is a matrix with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hames" panose="02000503080000020003" pitchFamily="2" charset="0"/>
                  </a:rPr>
                  <a:t>S</a:t>
                </a:r>
                <a:r>
                  <a:rPr lang="en-US" sz="2400" dirty="0"/>
                  <a:t> (number of neurons) </a:t>
                </a:r>
                <a:r>
                  <a:rPr lang="en-US" sz="2400" dirty="0" smtClean="0"/>
                  <a:t>rows and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hames" panose="02000503080000020003" pitchFamily="2" charset="0"/>
                  </a:rPr>
                  <a:t>R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(number of inputs)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columns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The 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first </a:t>
                </a:r>
                <a:r>
                  <a:rPr lang="en-US" sz="2400" dirty="0">
                    <a:solidFill>
                      <a:srgbClr val="7030A0"/>
                    </a:solidFill>
                  </a:rPr>
                  <a:t>index </a:t>
                </a:r>
                <a:r>
                  <a:rPr lang="en-US" sz="2400" dirty="0"/>
                  <a:t>of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hames" panose="02000503080000020003" pitchFamily="2" charset="0"/>
                  </a:rPr>
                  <a:t>w</a:t>
                </a:r>
                <a:r>
                  <a:rPr lang="en-US" sz="2400" dirty="0"/>
                  <a:t> indicates the </a:t>
                </a:r>
                <a:r>
                  <a:rPr lang="en-US" sz="2400" dirty="0">
                    <a:solidFill>
                      <a:srgbClr val="7030A0"/>
                    </a:solidFill>
                  </a:rPr>
                  <a:t>destination neuron </a:t>
                </a:r>
                <a:r>
                  <a:rPr lang="en-US" sz="2400" dirty="0"/>
                  <a:t>and the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second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index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shows </a:t>
                </a: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source of the signal fed to the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neuron</a:t>
                </a:r>
                <a:r>
                  <a:rPr lang="en-US" sz="2400" dirty="0" smtClean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for example </a:t>
                </a:r>
                <a:r>
                  <a:rPr lang="en-US" sz="2400" i="1" spc="-300" dirty="0" smtClean="0">
                    <a:solidFill>
                      <a:schemeClr val="accent1">
                        <a:lumMod val="75000"/>
                      </a:schemeClr>
                    </a:solidFill>
                    <a:latin typeface="Thames" panose="02000503080000020003" pitchFamily="2" charset="0"/>
                  </a:rPr>
                  <a:t>w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3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pc="-3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400" i="1" spc="-3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pc="-3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,    </m:t>
                        </m:r>
                        <m:r>
                          <a:rPr lang="en-US" sz="2400" i="1" spc="-3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is the weight of the signal from input  </a:t>
                </a:r>
                <a:r>
                  <a:rPr lang="en-US" sz="2400" i="1" spc="-300" dirty="0" smtClean="0">
                    <a:solidFill>
                      <a:schemeClr val="accent1">
                        <a:lumMod val="75000"/>
                      </a:schemeClr>
                    </a:solidFill>
                    <a:latin typeface="Thames" panose="02000503080000020003" pitchFamily="2" charset="0"/>
                  </a:rPr>
                  <a:t>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3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pc="-3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400" i="1" spc="-3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to the second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</a:t>
                </a:r>
                <a:r>
                  <a:rPr lang="en-US" sz="2400" dirty="0" smtClean="0"/>
                  <a:t>neuron.</a:t>
                </a:r>
                <a:endParaRPr lang="en-US" sz="2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8" y="1838033"/>
                <a:ext cx="9679711" cy="2886688"/>
              </a:xfrm>
              <a:prstGeom prst="rect">
                <a:avLst/>
              </a:prstGeom>
              <a:blipFill>
                <a:blip r:embed="rId3"/>
                <a:stretch>
                  <a:fillRect l="-882" b="-4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26" y="4649512"/>
            <a:ext cx="3185436" cy="18670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7217104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2060"/>
                </a:solidFill>
              </a:rPr>
              <a:t>Single-layer network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5" y="2642951"/>
            <a:ext cx="4861230" cy="3671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5999" y="1838030"/>
            <a:ext cx="7845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 a single-layer of </a:t>
            </a:r>
            <a:r>
              <a:rPr lang="en-US" sz="2800" i="1" dirty="0" smtClean="0">
                <a:latin typeface="Thames" panose="02000503080000020003" pitchFamily="2" charset="0"/>
              </a:rPr>
              <a:t>S</a:t>
            </a:r>
            <a:r>
              <a:rPr lang="en-US" sz="2800" dirty="0" smtClean="0"/>
              <a:t> neurons (abbreviated notation):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300427" y="2484368"/>
            <a:ext cx="35338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Thames" panose="02000503080000020003" pitchFamily="2" charset="0"/>
              </a:rPr>
              <a:t>p</a:t>
            </a:r>
            <a:r>
              <a:rPr lang="en-US" sz="2800" dirty="0" smtClean="0"/>
              <a:t>: input vector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hames" panose="02000503080000020003" pitchFamily="2" charset="0"/>
              </a:rPr>
              <a:t>W</a:t>
            </a:r>
            <a:r>
              <a:rPr lang="en-US" sz="2800" dirty="0" smtClean="0"/>
              <a:t>: weight matrix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hames" panose="02000503080000020003" pitchFamily="2" charset="0"/>
              </a:rPr>
              <a:t>b</a:t>
            </a:r>
            <a:r>
              <a:rPr lang="en-US" sz="2800" dirty="0" smtClean="0"/>
              <a:t>: bias vector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hames" panose="02000503080000020003" pitchFamily="2" charset="0"/>
              </a:rPr>
              <a:t>n</a:t>
            </a:r>
            <a:r>
              <a:rPr lang="en-US" sz="2800" dirty="0" smtClean="0"/>
              <a:t>: net input vector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hames" panose="02000503080000020003" pitchFamily="2" charset="0"/>
              </a:rPr>
              <a:t>f</a:t>
            </a:r>
            <a:r>
              <a:rPr lang="en-US" sz="2800" i="1" dirty="0" smtClean="0">
                <a:latin typeface="Thames" panose="02000503080000020003" pitchFamily="2" charset="0"/>
              </a:rPr>
              <a:t> </a:t>
            </a:r>
            <a:r>
              <a:rPr lang="en-US" sz="2800" dirty="0" smtClean="0"/>
              <a:t>: activation functions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hames" panose="02000503080000020003" pitchFamily="2" charset="0"/>
              </a:rPr>
              <a:t>a</a:t>
            </a:r>
            <a:r>
              <a:rPr lang="en-US" sz="2800" dirty="0" smtClean="0"/>
              <a:t>: output vector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6856429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2060"/>
                </a:solidFill>
              </a:rPr>
              <a:t>Multilayer Network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15999" y="1838033"/>
                <a:ext cx="992909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 Multilayer network is a network with several layers.</a:t>
                </a:r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en-US" sz="2400" dirty="0" smtClean="0"/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 Each layer has its own weight matrix 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hames" panose="02000503080000020003" pitchFamily="2" charset="0"/>
                  </a:rPr>
                  <a:t>W</a:t>
                </a:r>
                <a:r>
                  <a:rPr lang="en-US" sz="2400" dirty="0" smtClean="0"/>
                  <a:t>, </a:t>
                </a:r>
                <a:r>
                  <a:rPr lang="en-US" sz="2400" dirty="0"/>
                  <a:t>a</a:t>
                </a:r>
                <a:r>
                  <a:rPr lang="en-US" sz="2400" dirty="0" smtClean="0"/>
                  <a:t> bias vector 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hames" panose="02000503080000020003" pitchFamily="2" charset="0"/>
                  </a:rPr>
                  <a:t>b</a:t>
                </a:r>
                <a:r>
                  <a:rPr lang="en-US" sz="2400" b="1" dirty="0" smtClean="0">
                    <a:latin typeface="Thames" panose="02000503080000020003" pitchFamily="2" charset="0"/>
                  </a:rPr>
                  <a:t> </a:t>
                </a:r>
                <a:r>
                  <a:rPr lang="en-US" sz="2400" dirty="0" smtClean="0"/>
                  <a:t>, a net input vector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hames" panose="02000503080000020003" pitchFamily="2" charset="0"/>
                  </a:rPr>
                  <a:t>n</a:t>
                </a:r>
                <a:r>
                  <a:rPr lang="en-US" sz="2400" dirty="0" smtClean="0"/>
                  <a:t> and an output vector 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hames" panose="02000503080000020003" pitchFamily="2" charset="0"/>
                  </a:rPr>
                  <a:t>a</a:t>
                </a:r>
                <a:r>
                  <a:rPr lang="en-US" sz="2400" dirty="0" smtClean="0"/>
                  <a:t>.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</a:pPr>
                <a:endParaRPr lang="en-US" sz="2400" dirty="0" smtClean="0"/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We will use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superscripts</a:t>
                </a:r>
                <a:r>
                  <a:rPr lang="en-US" sz="2400" dirty="0" smtClean="0"/>
                  <a:t> to distinguish between different layers.</a:t>
                </a: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en-US" sz="2400" dirty="0" smtClean="0"/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The weight matrix for the 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first layer</a:t>
                </a:r>
                <a:r>
                  <a:rPr lang="en-US" sz="2400" dirty="0" smtClean="0"/>
                  <a:t> is written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 smtClean="0"/>
                  <a:t> and the </a:t>
                </a:r>
                <a:r>
                  <a:rPr lang="en-US" sz="2400" dirty="0"/>
                  <a:t>weight </a:t>
                </a:r>
                <a:r>
                  <a:rPr lang="en-US" sz="2400" dirty="0" smtClean="0"/>
                  <a:t>matrix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for </a:t>
                </a:r>
                <a:r>
                  <a:rPr lang="en-US" sz="2400" dirty="0"/>
                  <a:t>the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second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layer </a:t>
                </a:r>
                <a:r>
                  <a:rPr lang="en-US" sz="2400" dirty="0"/>
                  <a:t>is written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en-US" sz="24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.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</a:pPr>
                <a:endParaRPr lang="en-US" sz="2400" dirty="0" smtClean="0"/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A 3-layer network is shown in the next slide.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9" y="1838033"/>
                <a:ext cx="9929092" cy="4154984"/>
              </a:xfrm>
              <a:prstGeom prst="rect">
                <a:avLst/>
              </a:prstGeom>
              <a:blipFill>
                <a:blip r:embed="rId3"/>
                <a:stretch>
                  <a:fillRect l="-860" t="-1175" b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6856429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2060"/>
                </a:solidFill>
              </a:rPr>
              <a:t>Multilayer Network</a:t>
            </a:r>
            <a:endParaRPr lang="en-US" sz="66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39" y="1800225"/>
            <a:ext cx="80962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6856429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2060"/>
                </a:solidFill>
              </a:rPr>
              <a:t>Multilayer Network</a:t>
            </a:r>
            <a:endParaRPr lang="en-US" sz="66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69" y="1624744"/>
            <a:ext cx="8825713" cy="4970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6856429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2060"/>
                </a:solidFill>
              </a:rPr>
              <a:t>Multilayer Network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15999" y="1791849"/>
                <a:ext cx="992909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 There are </a:t>
                </a:r>
                <a:r>
                  <a:rPr lang="en-US" sz="2400" i="1" dirty="0" smtClean="0">
                    <a:latin typeface="Thames" panose="02000503080000020003" pitchFamily="2" charset="0"/>
                  </a:rPr>
                  <a:t>R</a:t>
                </a:r>
                <a:r>
                  <a:rPr lang="en-US" sz="2400" dirty="0" smtClean="0"/>
                  <a:t> inputs,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 smtClean="0"/>
                  <a:t> neurons in the first layer,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neurons in the second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layer, etc.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</a:pPr>
                <a:endParaRPr lang="en-US" sz="2400" dirty="0" smtClean="0"/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The output of a layer is the input for the next layer.</a:t>
                </a:r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en-US" sz="2400" dirty="0" smtClean="0"/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</a:t>
                </a:r>
                <a:r>
                  <a:rPr lang="en-US" sz="2400" b="1" dirty="0" smtClean="0"/>
                  <a:t>Output layer</a:t>
                </a:r>
                <a:r>
                  <a:rPr lang="en-US" sz="2400" dirty="0" smtClean="0"/>
                  <a:t>: the last layer of the network. The output of this layer is the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network</a:t>
                </a:r>
                <a:r>
                  <a:rPr lang="en-US" sz="2400" dirty="0" smtClean="0"/>
                  <a:t> output.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</a:pPr>
                <a:endParaRPr lang="en-US" sz="2400" dirty="0" smtClean="0"/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</a:t>
                </a:r>
                <a:r>
                  <a:rPr lang="en-US" sz="2400" b="1" dirty="0" smtClean="0"/>
                  <a:t>Hidden layer</a:t>
                </a:r>
                <a:r>
                  <a:rPr lang="en-US" sz="2400" dirty="0" smtClean="0"/>
                  <a:t>: any layer other than output layer.</a:t>
                </a:r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en-US" sz="2400" dirty="0" smtClean="0"/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In the network shown in previous slide, Layer 1 and Layer 2 are the 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hidden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layers and layer 3 is the 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output</a:t>
                </a:r>
                <a:r>
                  <a:rPr lang="en-US" sz="2400" dirty="0" smtClean="0"/>
                  <a:t> layer.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9" y="1791849"/>
                <a:ext cx="9929092" cy="4524315"/>
              </a:xfrm>
              <a:prstGeom prst="rect">
                <a:avLst/>
              </a:prstGeom>
              <a:blipFill>
                <a:blip r:embed="rId3"/>
                <a:stretch>
                  <a:fillRect l="-860" t="-1078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6856429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2060"/>
                </a:solidFill>
              </a:rPr>
              <a:t>Multilayer Network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30" y="2909251"/>
            <a:ext cx="10074513" cy="34826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5999" y="1838033"/>
            <a:ext cx="7488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 smtClean="0"/>
              <a:t> a 3-layer network (abbreviated notation):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8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6856429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2060"/>
                </a:solidFill>
              </a:rPr>
              <a:t>Multilayer Network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5999" y="1838033"/>
            <a:ext cx="102431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Multilayer </a:t>
            </a:r>
            <a:r>
              <a:rPr lang="en-US" sz="2800" dirty="0" smtClean="0"/>
              <a:t>networks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are more powerful than </a:t>
            </a:r>
            <a:r>
              <a:rPr lang="en-US" sz="2800" dirty="0" smtClean="0">
                <a:solidFill>
                  <a:srgbClr val="FF0000"/>
                </a:solidFill>
              </a:rPr>
              <a:t>single-layer </a:t>
            </a:r>
            <a:r>
              <a:rPr lang="en-US" sz="2800" dirty="0" smtClean="0"/>
              <a:t>networks. For instance, a </a:t>
            </a:r>
            <a:r>
              <a:rPr lang="en-US" sz="2800" dirty="0"/>
              <a:t>two-layer network having a </a:t>
            </a:r>
            <a:r>
              <a:rPr lang="en-US" sz="2800" dirty="0">
                <a:solidFill>
                  <a:srgbClr val="FF0000"/>
                </a:solidFill>
              </a:rPr>
              <a:t>sigmoid</a:t>
            </a:r>
            <a:r>
              <a:rPr lang="en-US" sz="2800" dirty="0"/>
              <a:t> first layer and a </a:t>
            </a:r>
            <a:r>
              <a:rPr lang="en-US" sz="2800" dirty="0" smtClean="0">
                <a:solidFill>
                  <a:srgbClr val="FF0000"/>
                </a:solidFill>
              </a:rPr>
              <a:t>linear</a:t>
            </a:r>
            <a:r>
              <a:rPr lang="en-US" sz="2800" dirty="0" smtClean="0"/>
              <a:t> second layer </a:t>
            </a:r>
            <a:r>
              <a:rPr lang="en-US" sz="2800" dirty="0"/>
              <a:t>can be trained to approximate </a:t>
            </a:r>
            <a:r>
              <a:rPr lang="en-US" sz="2800" dirty="0">
                <a:solidFill>
                  <a:srgbClr val="FF0000"/>
                </a:solidFill>
              </a:rPr>
              <a:t>most</a:t>
            </a:r>
            <a:r>
              <a:rPr lang="en-US" sz="2800" dirty="0"/>
              <a:t> functions arbitrarily well</a:t>
            </a:r>
            <a:r>
              <a:rPr lang="en-US" sz="2800" dirty="0" smtClean="0"/>
              <a:t>.</a:t>
            </a:r>
          </a:p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bias</a:t>
            </a:r>
            <a:r>
              <a:rPr lang="en-US" sz="2800" dirty="0"/>
              <a:t> gives the network an extra variable. So a network with biases would be more powerful than those without</a:t>
            </a:r>
            <a:r>
              <a:rPr lang="en-US" sz="2800" dirty="0" smtClean="0"/>
              <a:t>.</a:t>
            </a:r>
          </a:p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For instance, a neuron </a:t>
            </a:r>
            <a:r>
              <a:rPr lang="en-US" sz="2800" dirty="0">
                <a:solidFill>
                  <a:srgbClr val="FF0000"/>
                </a:solidFill>
              </a:rPr>
              <a:t>without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bias </a:t>
            </a:r>
            <a:r>
              <a:rPr lang="en-US" sz="2800" dirty="0"/>
              <a:t>will always have a net input </a:t>
            </a:r>
            <a:r>
              <a:rPr lang="en-US" sz="2800" b="1" dirty="0">
                <a:solidFill>
                  <a:srgbClr val="FF0000"/>
                </a:solidFill>
                <a:latin typeface="Thames" panose="02000503080000020003" pitchFamily="2" charset="0"/>
              </a:rPr>
              <a:t>n</a:t>
            </a:r>
            <a:r>
              <a:rPr lang="en-US" sz="2800" dirty="0"/>
              <a:t> of zero when the network inputs </a:t>
            </a:r>
            <a:r>
              <a:rPr lang="en-US" sz="2800" b="1" dirty="0">
                <a:solidFill>
                  <a:srgbClr val="FF0000"/>
                </a:solidFill>
                <a:latin typeface="Thames" panose="02000503080000020003" pitchFamily="2" charset="0"/>
              </a:rPr>
              <a:t>p</a:t>
            </a:r>
            <a:r>
              <a:rPr lang="en-US" sz="2800" dirty="0"/>
              <a:t> are zero</a:t>
            </a:r>
            <a:r>
              <a:rPr lang="en-US" sz="2800" dirty="0" smtClean="0"/>
              <a:t>.</a:t>
            </a:r>
            <a:endParaRPr lang="en-US" sz="4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6856429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2060"/>
                </a:solidFill>
              </a:rPr>
              <a:t>Multilayer Network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5999" y="1727509"/>
            <a:ext cx="1024312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number of </a:t>
            </a:r>
            <a:r>
              <a:rPr lang="en-US" sz="2800" dirty="0">
                <a:solidFill>
                  <a:srgbClr val="FF0000"/>
                </a:solidFill>
              </a:rPr>
              <a:t>inputs</a:t>
            </a:r>
            <a:r>
              <a:rPr lang="en-US" sz="2800" dirty="0"/>
              <a:t> to the network and the number of </a:t>
            </a:r>
            <a:r>
              <a:rPr lang="en-US" sz="2800" dirty="0">
                <a:solidFill>
                  <a:srgbClr val="FF0000"/>
                </a:solidFill>
              </a:rPr>
              <a:t>outputs</a:t>
            </a:r>
            <a:r>
              <a:rPr lang="en-US" sz="2800" dirty="0"/>
              <a:t> from </a:t>
            </a:r>
            <a:r>
              <a:rPr lang="en-US" sz="2800" dirty="0" smtClean="0"/>
              <a:t>the network </a:t>
            </a:r>
            <a:r>
              <a:rPr lang="en-US" sz="2800" dirty="0"/>
              <a:t>(number of neurons in the output layer) are defined by </a:t>
            </a:r>
            <a:r>
              <a:rPr lang="en-US" sz="2800" dirty="0" smtClean="0">
                <a:solidFill>
                  <a:srgbClr val="FF0000"/>
                </a:solidFill>
              </a:rPr>
              <a:t>external</a:t>
            </a:r>
            <a:r>
              <a:rPr lang="en-US" sz="2800" dirty="0" smtClean="0"/>
              <a:t> problem specifications</a:t>
            </a:r>
            <a:r>
              <a:rPr lang="en-US" sz="2800" dirty="0" smtClean="0"/>
              <a:t>. </a:t>
            </a:r>
          </a:p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The desired characteristics of the output signal also help to select the transfer function for the output layer. </a:t>
            </a:r>
            <a:endParaRPr lang="en-US" sz="2800" dirty="0" smtClean="0"/>
          </a:p>
          <a:p>
            <a:pPr marL="800100" lvl="1" indent="-342900" algn="just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400" dirty="0" smtClean="0"/>
              <a:t>For </a:t>
            </a:r>
            <a:r>
              <a:rPr lang="en-US" sz="2400" dirty="0"/>
              <a:t>instance if an output is to be either </a:t>
            </a:r>
            <a:r>
              <a:rPr lang="en-US" sz="2400" dirty="0">
                <a:solidFill>
                  <a:srgbClr val="FF0000"/>
                </a:solidFill>
              </a:rPr>
              <a:t>-1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, then a symmetrical hard limit (</a:t>
            </a:r>
            <a:r>
              <a:rPr lang="en-US" sz="2400" dirty="0" err="1">
                <a:solidFill>
                  <a:srgbClr val="FF0000"/>
                </a:solidFill>
              </a:rPr>
              <a:t>hardlims</a:t>
            </a:r>
            <a:r>
              <a:rPr lang="en-US" sz="2400" dirty="0"/>
              <a:t>) transfer function should be used</a:t>
            </a:r>
            <a:r>
              <a:rPr lang="en-US" sz="2400" dirty="0" smtClean="0"/>
              <a:t>.</a:t>
            </a:r>
          </a:p>
          <a:p>
            <a:pPr marL="800100" lvl="1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indent="-4572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The external problem does </a:t>
            </a:r>
            <a:r>
              <a:rPr lang="en-US" sz="2800" dirty="0">
                <a:solidFill>
                  <a:srgbClr val="FF0000"/>
                </a:solidFill>
              </a:rPr>
              <a:t>not</a:t>
            </a:r>
            <a:r>
              <a:rPr lang="en-US" sz="2800" dirty="0"/>
              <a:t> tell you directly the number of neurons required in the </a:t>
            </a:r>
            <a:r>
              <a:rPr lang="en-US" sz="2800" dirty="0">
                <a:solidFill>
                  <a:srgbClr val="FF0000"/>
                </a:solidFill>
              </a:rPr>
              <a:t>hidden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layers</a:t>
            </a:r>
            <a:r>
              <a:rPr lang="en-US" sz="2800" dirty="0" smtClean="0"/>
              <a:t>.</a:t>
            </a:r>
            <a:endParaRPr lang="en-US" sz="3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6856429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2060"/>
                </a:solidFill>
              </a:rPr>
              <a:t>Multilayer Network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5999" y="1838033"/>
            <a:ext cx="102431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Neural Networks are </a:t>
            </a:r>
            <a:r>
              <a:rPr lang="en-US" sz="2400" dirty="0" smtClean="0">
                <a:solidFill>
                  <a:srgbClr val="00B050"/>
                </a:solidFill>
              </a:rPr>
              <a:t>function approximators</a:t>
            </a:r>
            <a:r>
              <a:rPr lang="en-US" sz="2400" dirty="0" smtClean="0"/>
              <a:t>. To obtain some intuition, we want to approximate a </a:t>
            </a:r>
            <a:r>
              <a:rPr lang="en-US" sz="2400" dirty="0" smtClean="0">
                <a:solidFill>
                  <a:srgbClr val="0070C0"/>
                </a:solidFill>
              </a:rPr>
              <a:t>sine wave</a:t>
            </a:r>
            <a:r>
              <a:rPr lang="en-US" sz="2400" dirty="0" smtClean="0"/>
              <a:t> by a neural network with </a:t>
            </a:r>
            <a:r>
              <a:rPr lang="en-US" sz="2400" dirty="0" smtClean="0">
                <a:solidFill>
                  <a:srgbClr val="0070C0"/>
                </a:solidFill>
              </a:rPr>
              <a:t>two hidden layers</a:t>
            </a:r>
            <a:r>
              <a:rPr lang="en-US" sz="2400" dirty="0" smtClean="0"/>
              <a:t> which both of them have </a:t>
            </a:r>
            <a:r>
              <a:rPr lang="en-US" sz="2400" dirty="0" smtClean="0">
                <a:solidFill>
                  <a:srgbClr val="FF0000"/>
                </a:solidFill>
              </a:rPr>
              <a:t>ReLU</a:t>
            </a:r>
            <a:r>
              <a:rPr lang="en-US" sz="2400" dirty="0" smtClean="0"/>
              <a:t> activation function. </a:t>
            </a:r>
            <a:r>
              <a:rPr lang="en-US" sz="2400" dirty="0"/>
              <a:t>The output layer uses the Linear activation </a:t>
            </a:r>
            <a:r>
              <a:rPr lang="en-US" sz="2400" dirty="0" smtClean="0"/>
              <a:t>function.</a:t>
            </a:r>
          </a:p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We begin by 2 </a:t>
            </a:r>
            <a:r>
              <a:rPr lang="en-US" sz="2400" dirty="0" smtClean="0"/>
              <a:t>neurons </a:t>
            </a:r>
            <a:r>
              <a:rPr lang="en-US" sz="2400" dirty="0" smtClean="0"/>
              <a:t>in each hidden layer which are </a:t>
            </a:r>
            <a:r>
              <a:rPr lang="en-US" sz="2400" dirty="0" smtClean="0">
                <a:solidFill>
                  <a:srgbClr val="FF0000"/>
                </a:solidFill>
              </a:rPr>
              <a:t>not fully connected</a:t>
            </a:r>
            <a:r>
              <a:rPr lang="en-US" sz="2400" dirty="0" smtClean="0"/>
              <a:t>. As we increase the number of neurons in hidden layers, the approximation becomes more accurate.</a:t>
            </a:r>
            <a:endParaRPr lang="en-US" sz="32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3" t="21845" r="20646" b="11832"/>
          <a:stretch/>
        </p:blipFill>
        <p:spPr>
          <a:xfrm>
            <a:off x="4738262" y="4833208"/>
            <a:ext cx="2868166" cy="18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5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5507662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2060"/>
                </a:solidFill>
              </a:rPr>
              <a:t>List of Contents</a:t>
            </a:r>
            <a:endParaRPr lang="en-US" sz="66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7672" y="1838033"/>
            <a:ext cx="40004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sz="2800" dirty="0" smtClean="0">
                <a:cs typeface="Times New Roman" panose="02020603050405020304" pitchFamily="18" charset="0"/>
              </a:rPr>
              <a:t>Single-Input Neuron</a:t>
            </a:r>
          </a:p>
          <a:p>
            <a:pPr marL="514350" indent="-5143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sz="2800" dirty="0" smtClean="0">
                <a:cs typeface="Times New Roman" panose="02020603050405020304" pitchFamily="18" charset="0"/>
              </a:rPr>
              <a:t>Activation Function</a:t>
            </a:r>
          </a:p>
          <a:p>
            <a:pPr marL="514350" indent="-5143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sz="2800" dirty="0" smtClean="0">
                <a:cs typeface="Times New Roman" panose="02020603050405020304" pitchFamily="18" charset="0"/>
              </a:rPr>
              <a:t>Multiple-Input Neuron</a:t>
            </a:r>
          </a:p>
          <a:p>
            <a:pPr marL="514350" indent="-5143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sz="2800" dirty="0" smtClean="0">
                <a:cs typeface="Times New Roman" panose="02020603050405020304" pitchFamily="18" charset="0"/>
              </a:rPr>
              <a:t>Single-layer Network</a:t>
            </a:r>
          </a:p>
          <a:p>
            <a:pPr marL="514350" indent="-5143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sz="2800" dirty="0" smtClean="0">
                <a:cs typeface="Times New Roman" panose="02020603050405020304" pitchFamily="18" charset="0"/>
              </a:rPr>
              <a:t>Multilayer Network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49" b="20676"/>
          <a:stretch/>
        </p:blipFill>
        <p:spPr>
          <a:xfrm>
            <a:off x="6134053" y="1886026"/>
            <a:ext cx="1790747" cy="589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3" t="7018" r="13717" b="10329"/>
          <a:stretch/>
        </p:blipFill>
        <p:spPr>
          <a:xfrm>
            <a:off x="6363110" y="2549021"/>
            <a:ext cx="1053694" cy="6719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84" b="22592"/>
          <a:stretch/>
        </p:blipFill>
        <p:spPr>
          <a:xfrm>
            <a:off x="6134053" y="3412939"/>
            <a:ext cx="1941380" cy="8205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1" b="12737"/>
          <a:stretch/>
        </p:blipFill>
        <p:spPr>
          <a:xfrm>
            <a:off x="6508787" y="4305179"/>
            <a:ext cx="762339" cy="7943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54" y="5171241"/>
            <a:ext cx="1461944" cy="85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6856429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2060"/>
                </a:solidFill>
              </a:rPr>
              <a:t>Multilayer Network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 t="2192" r="12878" b="18691"/>
          <a:stretch/>
        </p:blipFill>
        <p:spPr>
          <a:xfrm>
            <a:off x="2671196" y="2484738"/>
            <a:ext cx="6932733" cy="389758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15999" y="1838033"/>
            <a:ext cx="10243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Two neurons in each hidden layer (</a:t>
            </a:r>
            <a:r>
              <a:rPr lang="en-US" sz="2400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fully connected)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957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6856429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2060"/>
                </a:solidFill>
              </a:rPr>
              <a:t>Multilayer Network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7" t="6994" r="14109" b="17591"/>
          <a:stretch/>
        </p:blipFill>
        <p:spPr>
          <a:xfrm>
            <a:off x="2930234" y="2558266"/>
            <a:ext cx="6414657" cy="364691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15999" y="1838033"/>
            <a:ext cx="10243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Three neurons in each hidden layer (</a:t>
            </a:r>
            <a:r>
              <a:rPr lang="en-US" sz="2400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fully connected)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979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6856429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2060"/>
                </a:solidFill>
              </a:rPr>
              <a:t>Multilayer Network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9" t="4143" r="12191" b="22090"/>
          <a:stretch/>
        </p:blipFill>
        <p:spPr>
          <a:xfrm>
            <a:off x="3082706" y="2625039"/>
            <a:ext cx="6109714" cy="343194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15999" y="1838033"/>
            <a:ext cx="10243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Four neurons in each hidden layer (</a:t>
            </a:r>
            <a:r>
              <a:rPr lang="en-US" sz="2400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fully connected)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887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6856429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2060"/>
                </a:solidFill>
              </a:rPr>
              <a:t>Multilayer Network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7" t="8420" r="12503" b="14651"/>
          <a:stretch/>
        </p:blipFill>
        <p:spPr>
          <a:xfrm>
            <a:off x="2570015" y="2558266"/>
            <a:ext cx="6109857" cy="35479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15999" y="1838033"/>
            <a:ext cx="10243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E</a:t>
            </a:r>
            <a:r>
              <a:rPr lang="en-US" sz="2400" dirty="0" smtClean="0"/>
              <a:t>ight neurons in each hidden layer (</a:t>
            </a:r>
            <a:r>
              <a:rPr lang="en-US" sz="2400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fully connected)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70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6856429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2060"/>
                </a:solidFill>
              </a:rPr>
              <a:t>Multilayer Network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5854" r="5022" b="20248"/>
          <a:stretch/>
        </p:blipFill>
        <p:spPr>
          <a:xfrm>
            <a:off x="2558472" y="2567335"/>
            <a:ext cx="7158182" cy="34608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15999" y="1838033"/>
            <a:ext cx="10243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Eight neurons in each hidden layer (</a:t>
            </a:r>
            <a:r>
              <a:rPr lang="en-US" sz="2400" dirty="0" smtClean="0">
                <a:solidFill>
                  <a:srgbClr val="00B050"/>
                </a:solidFill>
              </a:rPr>
              <a:t>fully connected</a:t>
            </a:r>
            <a:r>
              <a:rPr lang="en-US" sz="2400" dirty="0" smtClean="0"/>
              <a:t>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4068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6856429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2060"/>
                </a:solidFill>
              </a:rPr>
              <a:t>Multilayer Network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15999" y="1838033"/>
            <a:ext cx="10243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solidFill>
                  <a:srgbClr val="C00000"/>
                </a:solidFill>
              </a:rPr>
              <a:t>64 neurons </a:t>
            </a:r>
            <a:r>
              <a:rPr lang="en-US" sz="2400" dirty="0" smtClean="0"/>
              <a:t>in each hidden layer (</a:t>
            </a:r>
            <a:r>
              <a:rPr lang="en-US" sz="2400" dirty="0" smtClean="0">
                <a:solidFill>
                  <a:srgbClr val="00B050"/>
                </a:solidFill>
              </a:rPr>
              <a:t>fully connected</a:t>
            </a:r>
            <a:r>
              <a:rPr lang="en-US" sz="2400" dirty="0" smtClean="0"/>
              <a:t>)</a:t>
            </a:r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653" y="2678391"/>
            <a:ext cx="4806307" cy="336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495140" y="42288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63082" y="3028510"/>
            <a:ext cx="9682009" cy="120032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Thanks for your attention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6909" y="4742633"/>
            <a:ext cx="3954352" cy="76944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End of chapter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6969" y="5597002"/>
            <a:ext cx="5154232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Hamidreza Baradaran Kashani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879" y="438056"/>
            <a:ext cx="2846121" cy="25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3494226" cy="120032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Notation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5999" y="1838033"/>
            <a:ext cx="1040605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4000" dirty="0" smtClean="0"/>
              <a:t>Scalars: small </a:t>
            </a:r>
            <a:r>
              <a:rPr lang="en-US" sz="4000" i="1" dirty="0" smtClean="0"/>
              <a:t>italic</a:t>
            </a:r>
            <a:r>
              <a:rPr lang="en-US" sz="4000" dirty="0" smtClean="0"/>
              <a:t> letters  </a:t>
            </a:r>
            <a:r>
              <a:rPr lang="en-US" sz="4000" i="1" dirty="0" err="1" smtClean="0">
                <a:latin typeface="Thames" panose="02000503080000020003" pitchFamily="2" charset="0"/>
                <a:cs typeface="Times New Roman" panose="02020603050405020304" pitchFamily="18" charset="0"/>
              </a:rPr>
              <a:t>a</a:t>
            </a:r>
            <a:r>
              <a:rPr lang="en-US" sz="4000" dirty="0" err="1" smtClean="0">
                <a:cs typeface="Times New Roman" panose="02020603050405020304" pitchFamily="18" charset="0"/>
              </a:rPr>
              <a:t>,</a:t>
            </a:r>
            <a:r>
              <a:rPr lang="en-US" sz="4000" i="1" dirty="0" err="1" smtClean="0">
                <a:latin typeface="Thames" panose="02000503080000020003" pitchFamily="2" charset="0"/>
                <a:cs typeface="Times New Roman" panose="02020603050405020304" pitchFamily="18" charset="0"/>
              </a:rPr>
              <a:t>b</a:t>
            </a:r>
            <a:r>
              <a:rPr lang="en-US" sz="4000" dirty="0" err="1" smtClean="0">
                <a:cs typeface="Times New Roman" panose="02020603050405020304" pitchFamily="18" charset="0"/>
              </a:rPr>
              <a:t>,</a:t>
            </a:r>
            <a:r>
              <a:rPr lang="en-US" sz="4000" i="1" dirty="0" err="1" smtClean="0">
                <a:latin typeface="Thames" panose="02000503080000020003" pitchFamily="2" charset="0"/>
                <a:cs typeface="Times New Roman" panose="02020603050405020304" pitchFamily="18" charset="0"/>
              </a:rPr>
              <a:t>c</a:t>
            </a:r>
            <a:endParaRPr lang="en-US" sz="4000" i="1" dirty="0" smtClean="0">
              <a:latin typeface="Thames" panose="02000503080000020003" pitchFamily="2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4000" dirty="0" smtClean="0">
                <a:cs typeface="Times New Roman" panose="02020603050405020304" pitchFamily="18" charset="0"/>
              </a:rPr>
              <a:t>Vectors: small </a:t>
            </a:r>
            <a:r>
              <a:rPr lang="en-US" sz="4000" b="1" dirty="0" smtClean="0">
                <a:cs typeface="Times New Roman" panose="02020603050405020304" pitchFamily="18" charset="0"/>
              </a:rPr>
              <a:t>bold</a:t>
            </a:r>
            <a:r>
              <a:rPr lang="en-US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cs typeface="Times New Roman" panose="02020603050405020304" pitchFamily="18" charset="0"/>
              </a:rPr>
              <a:t>nonitalic</a:t>
            </a:r>
            <a:r>
              <a:rPr lang="en-US" sz="4000" dirty="0" smtClean="0">
                <a:cs typeface="Times New Roman" panose="02020603050405020304" pitchFamily="18" charset="0"/>
              </a:rPr>
              <a:t> letters  </a:t>
            </a:r>
            <a:r>
              <a:rPr lang="en-US" sz="4000" b="1" dirty="0" err="1" smtClean="0">
                <a:cs typeface="Times New Roman" panose="02020603050405020304" pitchFamily="18" charset="0"/>
              </a:rPr>
              <a:t>a</a:t>
            </a:r>
            <a:r>
              <a:rPr lang="en-US" sz="4000" dirty="0" err="1" smtClean="0">
                <a:cs typeface="Times New Roman" panose="02020603050405020304" pitchFamily="18" charset="0"/>
              </a:rPr>
              <a:t>,</a:t>
            </a:r>
            <a:r>
              <a:rPr lang="en-US" sz="4000" b="1" dirty="0" err="1" smtClean="0">
                <a:cs typeface="Times New Roman" panose="02020603050405020304" pitchFamily="18" charset="0"/>
              </a:rPr>
              <a:t>b</a:t>
            </a:r>
            <a:r>
              <a:rPr lang="en-US" sz="4000" dirty="0" err="1" smtClean="0">
                <a:cs typeface="Times New Roman" panose="02020603050405020304" pitchFamily="18" charset="0"/>
              </a:rPr>
              <a:t>,</a:t>
            </a:r>
            <a:r>
              <a:rPr lang="en-US" sz="4000" b="1" dirty="0" err="1" smtClean="0">
                <a:cs typeface="Times New Roman" panose="02020603050405020304" pitchFamily="18" charset="0"/>
              </a:rPr>
              <a:t>c</a:t>
            </a:r>
            <a:endParaRPr lang="en-US" sz="4000" b="1" dirty="0" smtClean="0">
              <a:cs typeface="Times New Roman" panose="02020603050405020304" pitchFamily="18" charset="0"/>
            </a:endParaRPr>
          </a:p>
          <a:p>
            <a:pPr marL="571500" indent="-57150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4000" dirty="0" smtClean="0">
                <a:cs typeface="Times New Roman" panose="02020603050405020304" pitchFamily="18" charset="0"/>
              </a:rPr>
              <a:t>Matrices: capital </a:t>
            </a:r>
            <a:r>
              <a:rPr lang="en-US" sz="4000" b="1" dirty="0" smtClean="0">
                <a:cs typeface="Times New Roman" panose="02020603050405020304" pitchFamily="18" charset="0"/>
              </a:rPr>
              <a:t>BOLD</a:t>
            </a:r>
            <a:r>
              <a:rPr lang="en-US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cs typeface="Times New Roman" panose="02020603050405020304" pitchFamily="18" charset="0"/>
              </a:rPr>
              <a:t>nonitalic</a:t>
            </a:r>
            <a:r>
              <a:rPr lang="en-US" sz="4000" dirty="0" smtClean="0">
                <a:cs typeface="Times New Roman" panose="02020603050405020304" pitchFamily="18" charset="0"/>
              </a:rPr>
              <a:t> letters  </a:t>
            </a:r>
            <a:r>
              <a:rPr lang="en-US" sz="4000" b="1" dirty="0" smtClean="0">
                <a:cs typeface="Times New Roman" panose="02020603050405020304" pitchFamily="18" charset="0"/>
              </a:rPr>
              <a:t>A</a:t>
            </a:r>
            <a:r>
              <a:rPr lang="en-US" sz="4000" dirty="0" smtClean="0">
                <a:cs typeface="Times New Roman" panose="02020603050405020304" pitchFamily="18" charset="0"/>
              </a:rPr>
              <a:t>,</a:t>
            </a:r>
            <a:r>
              <a:rPr lang="en-US" sz="4000" b="1" dirty="0" smtClean="0">
                <a:cs typeface="Times New Roman" panose="02020603050405020304" pitchFamily="18" charset="0"/>
              </a:rPr>
              <a:t>B</a:t>
            </a:r>
            <a:r>
              <a:rPr lang="en-US" sz="4000" dirty="0" smtClean="0">
                <a:cs typeface="Times New Roman" panose="02020603050405020304" pitchFamily="18" charset="0"/>
              </a:rPr>
              <a:t>,</a:t>
            </a:r>
            <a:r>
              <a:rPr lang="en-US" sz="4000" b="1" dirty="0" smtClean="0"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7070333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2060"/>
                </a:solidFill>
              </a:rPr>
              <a:t>Single-Input Neuron</a:t>
            </a:r>
            <a:endParaRPr lang="en-US" sz="66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105" y="2047730"/>
            <a:ext cx="4604460" cy="4020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7869" y="1749686"/>
            <a:ext cx="3284297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smtClean="0">
                <a:latin typeface="Thames" panose="02000503080000020003" pitchFamily="2" charset="0"/>
              </a:rPr>
              <a:t>p</a:t>
            </a:r>
            <a:r>
              <a:rPr lang="en-US" sz="2800" dirty="0" smtClean="0"/>
              <a:t>: scalar input</a:t>
            </a:r>
          </a:p>
          <a:p>
            <a:pPr>
              <a:lnSpc>
                <a:spcPct val="150000"/>
              </a:lnSpc>
            </a:pPr>
            <a:r>
              <a:rPr lang="en-US" sz="2800" i="1" dirty="0" smtClean="0">
                <a:latin typeface="Thames" panose="02000503080000020003" pitchFamily="2" charset="0"/>
              </a:rPr>
              <a:t>w</a:t>
            </a:r>
            <a:r>
              <a:rPr lang="en-US" sz="2800" dirty="0" smtClean="0"/>
              <a:t>: scalar weight</a:t>
            </a:r>
          </a:p>
          <a:p>
            <a:pPr>
              <a:lnSpc>
                <a:spcPct val="150000"/>
              </a:lnSpc>
            </a:pPr>
            <a:r>
              <a:rPr lang="en-US" sz="2800" i="1" dirty="0" smtClean="0">
                <a:latin typeface="Thames" panose="02000503080000020003" pitchFamily="2" charset="0"/>
              </a:rPr>
              <a:t>b</a:t>
            </a:r>
            <a:r>
              <a:rPr lang="en-US" sz="2800" dirty="0" smtClean="0"/>
              <a:t>: bias</a:t>
            </a:r>
          </a:p>
          <a:p>
            <a:pPr>
              <a:lnSpc>
                <a:spcPct val="150000"/>
              </a:lnSpc>
            </a:pPr>
            <a:r>
              <a:rPr lang="en-US" sz="2800" i="1" dirty="0" smtClean="0">
                <a:latin typeface="Thames" panose="02000503080000020003" pitchFamily="2" charset="0"/>
              </a:rPr>
              <a:t>n</a:t>
            </a:r>
            <a:r>
              <a:rPr lang="en-US" sz="2800" dirty="0" smtClean="0"/>
              <a:t>: net input</a:t>
            </a:r>
          </a:p>
          <a:p>
            <a:pPr>
              <a:lnSpc>
                <a:spcPct val="150000"/>
              </a:lnSpc>
            </a:pPr>
            <a:r>
              <a:rPr lang="en-US" sz="2800" i="1" dirty="0" smtClean="0">
                <a:latin typeface="Thames" panose="02000503080000020003" pitchFamily="2" charset="0"/>
              </a:rPr>
              <a:t>f </a:t>
            </a:r>
            <a:r>
              <a:rPr lang="en-US" sz="2800" dirty="0" smtClean="0"/>
              <a:t>: activation function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(transfer function)</a:t>
            </a:r>
          </a:p>
          <a:p>
            <a:pPr>
              <a:lnSpc>
                <a:spcPct val="150000"/>
              </a:lnSpc>
            </a:pPr>
            <a:r>
              <a:rPr lang="en-US" sz="2800" i="1" dirty="0" smtClean="0">
                <a:latin typeface="Thames" panose="02000503080000020003" pitchFamily="2" charset="0"/>
              </a:rPr>
              <a:t>a</a:t>
            </a:r>
            <a:r>
              <a:rPr lang="en-US" sz="2800" dirty="0" smtClean="0"/>
              <a:t>: scalar output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7070333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2060"/>
                </a:solidFill>
              </a:rPr>
              <a:t>Single-Input Neuron</a:t>
            </a:r>
            <a:endParaRPr lang="en-US" sz="66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74618" y="1671911"/>
                <a:ext cx="9670473" cy="4308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i="1" dirty="0" smtClean="0">
                    <a:solidFill>
                      <a:srgbClr val="0070C0"/>
                    </a:solidFill>
                  </a:rPr>
                  <a:t>a = f (wp+b) = f (n)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600" dirty="0" smtClean="0"/>
                  <a:t>for example if:  </a:t>
                </a:r>
                <a:r>
                  <a:rPr lang="en-US" sz="3600" i="1" dirty="0" smtClean="0"/>
                  <a:t>w </a:t>
                </a:r>
                <a:r>
                  <a:rPr lang="en-US" sz="3600" dirty="0" smtClean="0"/>
                  <a:t>= 3  ,  </a:t>
                </a:r>
                <a:r>
                  <a:rPr lang="en-US" sz="3600" i="1" dirty="0" smtClean="0"/>
                  <a:t>p </a:t>
                </a:r>
                <a:r>
                  <a:rPr lang="en-US" sz="3600" dirty="0" smtClean="0"/>
                  <a:t>= 2  ,  </a:t>
                </a:r>
                <a:r>
                  <a:rPr lang="en-US" sz="3600" i="1" dirty="0" smtClean="0"/>
                  <a:t>b </a:t>
                </a:r>
                <a:r>
                  <a:rPr lang="en-US" sz="3600" dirty="0" smtClean="0"/>
                  <a:t>= -1.5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i="1" dirty="0" smtClean="0"/>
                  <a:t>a = f </a:t>
                </a:r>
                <a:r>
                  <a:rPr lang="en-US" sz="3600" dirty="0" smtClean="0"/>
                  <a:t>(3(2)-1.5)= </a:t>
                </a:r>
                <a:r>
                  <a:rPr lang="en-US" sz="3600" i="1" dirty="0" smtClean="0"/>
                  <a:t>f </a:t>
                </a:r>
                <a:r>
                  <a:rPr lang="en-US" sz="3600" dirty="0" smtClean="0"/>
                  <a:t>(4.5)</a:t>
                </a:r>
              </a:p>
              <a:p>
                <a:pPr marL="571500" indent="-571500"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800" dirty="0" smtClean="0"/>
                  <a:t>weight </a:t>
                </a:r>
                <a:r>
                  <a:rPr lang="en-US" sz="28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w</a:t>
                </a:r>
                <a:r>
                  <a:rPr lang="en-US" sz="2800" dirty="0" smtClean="0"/>
                  <a:t> and bias </a:t>
                </a:r>
                <a:r>
                  <a:rPr lang="en-US" sz="28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800" dirty="0" smtClean="0"/>
                  <a:t> are adjustable parameters</a:t>
                </a:r>
              </a:p>
              <a:p>
                <a:pPr marL="571500" indent="-571500" algn="just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800" dirty="0" smtClean="0"/>
                  <a:t>transfer function </a:t>
                </a:r>
                <a:r>
                  <a:rPr lang="en-US" sz="28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</a:t>
                </a:r>
                <a:r>
                  <a:rPr lang="en-US" sz="2800" dirty="0" smtClean="0"/>
                  <a:t>  is chosen by the designer. It may be a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linear</a:t>
                </a:r>
                <a:r>
                  <a:rPr lang="en-US" sz="2800" dirty="0" smtClean="0"/>
                  <a:t> or a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nonlinear</a:t>
                </a:r>
                <a:r>
                  <a:rPr lang="en-US" sz="2800" dirty="0" smtClean="0"/>
                  <a:t> function.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18" y="1671911"/>
                <a:ext cx="9670473" cy="4308872"/>
              </a:xfrm>
              <a:prstGeom prst="rect">
                <a:avLst/>
              </a:prstGeom>
              <a:blipFill>
                <a:blip r:embed="rId3"/>
                <a:stretch>
                  <a:fillRect l="-1892" r="-1324" b="-3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7451399" cy="120032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Activation Function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620" y="1838033"/>
            <a:ext cx="992947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200" dirty="0" smtClean="0"/>
              <a:t>Unit step (Hard Limit) </a:t>
            </a:r>
            <a:r>
              <a:rPr lang="en-US" sz="3200" dirty="0"/>
              <a:t>Activation</a:t>
            </a:r>
            <a:r>
              <a:rPr lang="en-US" sz="3200" dirty="0" smtClean="0"/>
              <a:t> function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3200" dirty="0" smtClean="0"/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If the argument is less than </a:t>
            </a:r>
            <a:r>
              <a:rPr lang="en-US" sz="2800" dirty="0">
                <a:solidFill>
                  <a:srgbClr val="0070C0"/>
                </a:solidFill>
              </a:rPr>
              <a:t>0</a:t>
            </a:r>
            <a:r>
              <a:rPr lang="en-US" sz="2800" dirty="0"/>
              <a:t>, the output will be </a:t>
            </a:r>
            <a:r>
              <a:rPr lang="en-US" sz="2800" dirty="0" smtClean="0">
                <a:solidFill>
                  <a:srgbClr val="0070C0"/>
                </a:solidFill>
              </a:rPr>
              <a:t>0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If the argument is greater than or equal to </a:t>
            </a:r>
            <a:r>
              <a:rPr lang="en-US" sz="2800" dirty="0">
                <a:solidFill>
                  <a:srgbClr val="0070C0"/>
                </a:solidFill>
              </a:rPr>
              <a:t>0</a:t>
            </a:r>
            <a:r>
              <a:rPr lang="en-US" sz="2800" dirty="0"/>
              <a:t>, the output will be </a:t>
            </a:r>
            <a:r>
              <a:rPr lang="en-US" sz="2800" dirty="0" smtClean="0">
                <a:solidFill>
                  <a:srgbClr val="0070C0"/>
                </a:solidFill>
              </a:rPr>
              <a:t>1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We </a:t>
            </a:r>
            <a:r>
              <a:rPr lang="en-US" sz="2800" dirty="0"/>
              <a:t>use this function to create neurons that classify </a:t>
            </a:r>
            <a:r>
              <a:rPr lang="en-US" sz="2800" dirty="0" smtClean="0"/>
              <a:t>inputs into </a:t>
            </a:r>
            <a:r>
              <a:rPr lang="en-US" sz="2800" dirty="0"/>
              <a:t>two distinct categories</a:t>
            </a:r>
            <a:r>
              <a:rPr lang="en-US" sz="2800" dirty="0" smtClean="0"/>
              <a:t>.</a:t>
            </a:r>
            <a:endParaRPr lang="en-US" sz="2800" dirty="0">
              <a:solidFill>
                <a:srgbClr val="0070C0"/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7451399" cy="120032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Activation </a:t>
            </a:r>
            <a:r>
              <a:rPr lang="en-US" sz="7200" dirty="0" smtClean="0">
                <a:solidFill>
                  <a:srgbClr val="002060"/>
                </a:solidFill>
              </a:rPr>
              <a:t>Function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77" y="2660056"/>
            <a:ext cx="9395562" cy="34359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5620" y="1838033"/>
            <a:ext cx="7495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Unit step (Hard Limit) Activation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7451399" cy="120032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Activation </a:t>
            </a:r>
            <a:r>
              <a:rPr lang="en-US" sz="7200" dirty="0" smtClean="0">
                <a:solidFill>
                  <a:srgbClr val="002060"/>
                </a:solidFill>
              </a:rPr>
              <a:t>Function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5999" y="1627595"/>
            <a:ext cx="4937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200" dirty="0" smtClean="0"/>
              <a:t>Linear </a:t>
            </a:r>
            <a:r>
              <a:rPr lang="en-US" sz="3200" dirty="0">
                <a:solidFill>
                  <a:srgbClr val="002060"/>
                </a:solidFill>
              </a:rPr>
              <a:t>Activation</a:t>
            </a:r>
            <a:r>
              <a:rPr lang="en-US" sz="3200" dirty="0" smtClean="0"/>
              <a:t> function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887" y="2884694"/>
            <a:ext cx="1422977" cy="4949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4902" y="2286922"/>
            <a:ext cx="679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The output of this function is its argument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88" y="3360989"/>
            <a:ext cx="7252642" cy="30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</TotalTime>
  <Words>1221</Words>
  <Application>Microsoft Office PowerPoint</Application>
  <PresentationFormat>Widescreen</PresentationFormat>
  <Paragraphs>227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Courier New</vt:lpstr>
      <vt:lpstr>Thames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Darooni</dc:creator>
  <cp:lastModifiedBy>Hamidreza</cp:lastModifiedBy>
  <cp:revision>131</cp:revision>
  <dcterms:created xsi:type="dcterms:W3CDTF">2022-08-01T15:58:06Z</dcterms:created>
  <dcterms:modified xsi:type="dcterms:W3CDTF">2022-10-09T16:22:27Z</dcterms:modified>
</cp:coreProperties>
</file>