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84" r:id="rId2"/>
    <p:sldId id="283" r:id="rId3"/>
    <p:sldId id="321" r:id="rId4"/>
    <p:sldId id="258" r:id="rId5"/>
    <p:sldId id="307" r:id="rId6"/>
    <p:sldId id="308" r:id="rId7"/>
    <p:sldId id="309" r:id="rId8"/>
    <p:sldId id="310" r:id="rId9"/>
    <p:sldId id="311" r:id="rId10"/>
    <p:sldId id="312" r:id="rId11"/>
    <p:sldId id="313" r:id="rId12"/>
    <p:sldId id="314" r:id="rId13"/>
    <p:sldId id="315" r:id="rId14"/>
    <p:sldId id="316" r:id="rId15"/>
    <p:sldId id="317" r:id="rId16"/>
    <p:sldId id="287" r:id="rId17"/>
    <p:sldId id="288" r:id="rId18"/>
    <p:sldId id="289" r:id="rId19"/>
    <p:sldId id="324" r:id="rId20"/>
    <p:sldId id="290" r:id="rId21"/>
    <p:sldId id="291" r:id="rId22"/>
    <p:sldId id="292" r:id="rId23"/>
    <p:sldId id="325" r:id="rId24"/>
    <p:sldId id="318" r:id="rId25"/>
    <p:sldId id="319" r:id="rId26"/>
    <p:sldId id="322" r:id="rId27"/>
    <p:sldId id="323" r:id="rId28"/>
    <p:sldId id="293" r:id="rId29"/>
    <p:sldId id="296" r:id="rId30"/>
    <p:sldId id="294" r:id="rId31"/>
    <p:sldId id="295" r:id="rId32"/>
    <p:sldId id="326" r:id="rId33"/>
    <p:sldId id="297" r:id="rId34"/>
    <p:sldId id="327" r:id="rId35"/>
    <p:sldId id="298" r:id="rId36"/>
    <p:sldId id="328" r:id="rId37"/>
    <p:sldId id="299" r:id="rId38"/>
    <p:sldId id="300" r:id="rId39"/>
    <p:sldId id="301" r:id="rId40"/>
    <p:sldId id="302" r:id="rId41"/>
    <p:sldId id="303" r:id="rId42"/>
    <p:sldId id="306" r:id="rId43"/>
    <p:sldId id="304" r:id="rId44"/>
    <p:sldId id="305" r:id="rId45"/>
    <p:sldId id="32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AD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659" autoAdjust="0"/>
  </p:normalViewPr>
  <p:slideViewPr>
    <p:cSldViewPr snapToGrid="0">
      <p:cViewPr varScale="1">
        <p:scale>
          <a:sx n="61" d="100"/>
          <a:sy n="61" d="100"/>
        </p:scale>
        <p:origin x="27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EB536-BF15-4600-A827-2C02BC2BA7A7}" type="datetimeFigureOut">
              <a:rPr lang="en-US" smtClean="0"/>
              <a:t>10/16/2022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FB821B-3FC8-4A04-B99C-740E00432FB1}" type="slidenum">
              <a:rPr lang="en-US" smtClean="0"/>
              <a:t>‹#›</a:t>
            </a:fld>
            <a:endParaRPr lang="en-US"/>
          </a:p>
        </p:txBody>
      </p:sp>
    </p:spTree>
    <p:extLst>
      <p:ext uri="{BB962C8B-B14F-4D97-AF65-F5344CB8AC3E}">
        <p14:creationId xmlns:p14="http://schemas.microsoft.com/office/powerpoint/2010/main" val="2989571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تابع انتقال </a:t>
            </a:r>
            <a:r>
              <a:rPr lang="en-US" dirty="0" err="1" smtClean="0"/>
              <a:t>hardlim</a:t>
            </a:r>
            <a:r>
              <a:rPr lang="fa-IR" dirty="0" smtClean="0"/>
              <a:t> به پرسپترون این امکان را می دهد که فضای بردارهای ورودی را به دو ناحیه تقسیم کند.</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6</a:t>
            </a:fld>
            <a:endParaRPr lang="en-US"/>
          </a:p>
        </p:txBody>
      </p:sp>
    </p:spTree>
    <p:extLst>
      <p:ext uri="{BB962C8B-B14F-4D97-AF65-F5344CB8AC3E}">
        <p14:creationId xmlns:p14="http://schemas.microsoft.com/office/powerpoint/2010/main" val="9106298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fa-IR" dirty="0" smtClean="0"/>
              <a:t>شیب مرز</a:t>
            </a:r>
            <a:r>
              <a:rPr lang="fa-IR" baseline="0" dirty="0" smtClean="0"/>
              <a:t> تصمیم به ماتریس وزن بستگی دارد. و بر اساس مقدار بایاس مرز تصمیم به سمت راست یا چپ شیفت پیدا میکند.</a:t>
            </a:r>
          </a:p>
          <a:p>
            <a:pPr marL="171450" indent="-171450" algn="r" rtl="1">
              <a:buFont typeface="Arial" panose="020B0604020202020204" pitchFamily="34" charset="0"/>
              <a:buChar char="•"/>
            </a:pPr>
            <a:r>
              <a:rPr lang="fa-IR" baseline="0" dirty="0" smtClean="0"/>
              <a:t>به عبارتی با تغییر وزن و بایاس می توانیم فضا را به هر دو ناحیه دلخواه تقسیم بندی کنیم.</a:t>
            </a:r>
          </a:p>
          <a:p>
            <a:pPr marL="171450" indent="-171450" algn="r" rtl="1">
              <a:buFont typeface="Arial" panose="020B0604020202020204" pitchFamily="34" charset="0"/>
              <a:buChar char="•"/>
            </a:pPr>
            <a:r>
              <a:rPr lang="fa-IR" baseline="0" dirty="0" smtClean="0"/>
              <a:t>اگر بایاس نداشته باسیم مرز تصمیم از مبدا می </a:t>
            </a:r>
            <a:r>
              <a:rPr lang="fa-IR" baseline="0" dirty="0" smtClean="0"/>
              <a:t>گذرد</a:t>
            </a:r>
          </a:p>
          <a:p>
            <a:pPr marL="171450" indent="-171450" algn="r" rtl="1">
              <a:buFont typeface="Arial" panose="020B0604020202020204" pitchFamily="34" charset="0"/>
              <a:buChar char="•"/>
            </a:pPr>
            <a:r>
              <a:rPr lang="fa-IR" baseline="0" dirty="0" smtClean="0"/>
              <a:t>اگر نمونه </a:t>
            </a:r>
            <a:r>
              <a:rPr lang="en-US" baseline="0" dirty="0" smtClean="0"/>
              <a:t>[-0.5 0.5]</a:t>
            </a:r>
            <a:r>
              <a:rPr lang="fa-IR" baseline="0" dirty="0" smtClean="0"/>
              <a:t> که بر روی مرز تصمیم قرار دارد را در معادله خط یا همان مرز تصمیم بگذاریم مقدار </a:t>
            </a:r>
            <a:r>
              <a:rPr lang="en-US" baseline="0" dirty="0" smtClean="0"/>
              <a:t>b=-1</a:t>
            </a:r>
            <a:r>
              <a:rPr lang="fa-IR" baseline="0" dirty="0" smtClean="0"/>
              <a:t> حاصل می شود</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7</a:t>
            </a:fld>
            <a:endParaRPr lang="en-US"/>
          </a:p>
        </p:txBody>
      </p:sp>
    </p:spTree>
    <p:extLst>
      <p:ext uri="{BB962C8B-B14F-4D97-AF65-F5344CB8AC3E}">
        <p14:creationId xmlns:p14="http://schemas.microsoft.com/office/powerpoint/2010/main" val="31592740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gn="r" rtl="1">
              <a:buFont typeface="Arial" panose="020B0604020202020204" pitchFamily="34" charset="0"/>
              <a:buChar char="•"/>
            </a:pPr>
            <a:r>
              <a:rPr lang="fa-IR" dirty="0" smtClean="0"/>
              <a:t>یک شبکه پرسپترون</a:t>
            </a:r>
            <a:r>
              <a:rPr lang="fa-IR" baseline="0" dirty="0" smtClean="0"/>
              <a:t> با یک نرون توانایی ظبقه بندی بردارهای ورودی را در دو دسته دارد.</a:t>
            </a:r>
          </a:p>
          <a:p>
            <a:pPr marL="171450" indent="-171450" algn="r" rtl="1">
              <a:buFont typeface="Arial" panose="020B0604020202020204" pitchFamily="34" charset="0"/>
              <a:buChar char="•"/>
            </a:pPr>
            <a:r>
              <a:rPr lang="fa-IR" baseline="0" dirty="0" smtClean="0"/>
              <a:t>هر نرون یک مرز تصمیم ایحاد می کند </a:t>
            </a:r>
          </a:p>
          <a:p>
            <a:pPr marL="171450" indent="-171450" algn="r" rtl="1">
              <a:buFont typeface="Arial" panose="020B0604020202020204" pitchFamily="34" charset="0"/>
              <a:buChar char="•"/>
            </a:pPr>
            <a:r>
              <a:rPr lang="fa-IR" baseline="0" dirty="0" smtClean="0"/>
              <a:t>یک شبکه پرسپترون تک لایه منظور آن است که فقط یک لایه خروجی دارد و آن تابع فعالساز نیز که هاردلیمیت </a:t>
            </a:r>
            <a:r>
              <a:rPr lang="fa-IR" baseline="0" dirty="0" smtClean="0"/>
              <a:t>است وقتی </a:t>
            </a:r>
            <a:r>
              <a:rPr lang="fa-IR" baseline="0" dirty="0" smtClean="0"/>
              <a:t>به عنوان تابع فعالساز خروجی است و چون لایه مخفی ندارد پس عملا فقط الگوهایی که بصورت خطی جداپذیر </a:t>
            </a:r>
            <a:r>
              <a:rPr lang="fa-IR" baseline="0" dirty="0" smtClean="0"/>
              <a:t>هستند </a:t>
            </a:r>
            <a:r>
              <a:rPr lang="fa-IR" baseline="0" dirty="0" smtClean="0"/>
              <a:t>را می توان با یک پرسپترون تک لایه جدا کرد.</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8</a:t>
            </a:fld>
            <a:endParaRPr lang="en-US"/>
          </a:p>
        </p:txBody>
      </p:sp>
    </p:spTree>
    <p:extLst>
      <p:ext uri="{BB962C8B-B14F-4D97-AF65-F5344CB8AC3E}">
        <p14:creationId xmlns:p14="http://schemas.microsoft.com/office/powerpoint/2010/main" val="2946070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en-US" dirty="0" smtClean="0"/>
              <a:t>P2=0</a:t>
            </a:r>
            <a:r>
              <a:rPr lang="fa-IR" dirty="0" smtClean="0"/>
              <a:t> معادله صفحه جداکننده است.</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12</a:t>
            </a:fld>
            <a:endParaRPr lang="en-US"/>
          </a:p>
        </p:txBody>
      </p:sp>
    </p:spTree>
    <p:extLst>
      <p:ext uri="{BB962C8B-B14F-4D97-AF65-F5344CB8AC3E}">
        <p14:creationId xmlns:p14="http://schemas.microsoft.com/office/powerpoint/2010/main" val="7463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به نظر خودم الان وزن</a:t>
            </a:r>
            <a:r>
              <a:rPr lang="fa-IR" baseline="0" dirty="0" smtClean="0"/>
              <a:t> های شبکه به گونه ای است که به ویژگی های اول یعنی شکل میوه و ویژگی سوم یعنی وزن میوه اهمیتی نمی دهد چرا که مولفه های اول و سوم بردار وزن صفر است. در مقابل مولفه دوم وزن یک است پس دارد به ویژگی دوم که بافت یا پوست میوه است اهمیت می دهد. در عمل نی قرار است شبکه خودش یادبگیرد که کدام ویژگی یا ویژگی ها مهمتر هستند در جداپذیری کلاس ها از یکدیگر.</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15</a:t>
            </a:fld>
            <a:endParaRPr lang="en-US"/>
          </a:p>
        </p:txBody>
      </p:sp>
    </p:spTree>
    <p:extLst>
      <p:ext uri="{BB962C8B-B14F-4D97-AF65-F5344CB8AC3E}">
        <p14:creationId xmlns:p14="http://schemas.microsoft.com/office/powerpoint/2010/main" val="2121529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fa-IR" dirty="0" smtClean="0"/>
              <a:t>* پس این نکته پایانی می گوید با یک پرسپترون تک نرونی یعنی</a:t>
            </a:r>
            <a:r>
              <a:rPr lang="fa-IR" baseline="0" dirty="0" smtClean="0"/>
              <a:t>  </a:t>
            </a:r>
            <a:r>
              <a:rPr lang="en-US" baseline="0" dirty="0" smtClean="0"/>
              <a:t>S=1</a:t>
            </a:r>
            <a:r>
              <a:rPr lang="fa-IR" baseline="0" dirty="0" smtClean="0"/>
              <a:t> فقط می توان دو کلاس را جدا کرد (البته دو کلاسی که بصورت خطی جداپذیر باشند)</a:t>
            </a:r>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25</a:t>
            </a:fld>
            <a:endParaRPr lang="en-US"/>
          </a:p>
        </p:txBody>
      </p:sp>
    </p:spTree>
    <p:extLst>
      <p:ext uri="{BB962C8B-B14F-4D97-AF65-F5344CB8AC3E}">
        <p14:creationId xmlns:p14="http://schemas.microsoft.com/office/powerpoint/2010/main" val="2466003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FB821B-3FC8-4A04-B99C-740E00432FB1}" type="slidenum">
              <a:rPr lang="en-US" smtClean="0"/>
              <a:t>36</a:t>
            </a:fld>
            <a:endParaRPr lang="en-US"/>
          </a:p>
        </p:txBody>
      </p:sp>
    </p:spTree>
    <p:extLst>
      <p:ext uri="{BB962C8B-B14F-4D97-AF65-F5344CB8AC3E}">
        <p14:creationId xmlns:p14="http://schemas.microsoft.com/office/powerpoint/2010/main" val="4081625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886063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2035566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283473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47EA1AA-3713-4B6A-8BD5-934B51E3C4D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500427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7EA1AA-3713-4B6A-8BD5-934B51E3C4DB}" type="datetimeFigureOut">
              <a:rPr lang="en-US" smtClean="0"/>
              <a:t>10/16/2022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269244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47EA1AA-3713-4B6A-8BD5-934B51E3C4DB}"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41218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9"/>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47EA1AA-3713-4B6A-8BD5-934B51E3C4DB}" type="datetimeFigureOut">
              <a:rPr lang="en-US" smtClean="0"/>
              <a:t>10/16/2022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7977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47EA1AA-3713-4B6A-8BD5-934B51E3C4DB}" type="datetimeFigureOut">
              <a:rPr lang="en-US" smtClean="0"/>
              <a:t>10/16/2022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37104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7EA1AA-3713-4B6A-8BD5-934B51E3C4DB}" type="datetimeFigureOut">
              <a:rPr lang="en-US" smtClean="0"/>
              <a:t>10/16/2022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26719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EA1AA-3713-4B6A-8BD5-934B51E3C4DB}"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3414158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7EA1AA-3713-4B6A-8BD5-934B51E3C4DB}" type="datetimeFigureOut">
              <a:rPr lang="en-US" smtClean="0"/>
              <a:t>10/16/2022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7F69AF-5849-4CDA-86A4-3C08F486D793}" type="slidenum">
              <a:rPr lang="en-US" smtClean="0"/>
              <a:t>‹#›</a:t>
            </a:fld>
            <a:endParaRPr lang="en-US"/>
          </a:p>
        </p:txBody>
      </p:sp>
    </p:spTree>
    <p:extLst>
      <p:ext uri="{BB962C8B-B14F-4D97-AF65-F5344CB8AC3E}">
        <p14:creationId xmlns:p14="http://schemas.microsoft.com/office/powerpoint/2010/main" val="109174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7EA1AA-3713-4B6A-8BD5-934B51E3C4DB}" type="datetimeFigureOut">
              <a:rPr lang="en-US" smtClean="0"/>
              <a:t>10/16/2022</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7F69AF-5849-4CDA-86A4-3C08F486D793}" type="slidenum">
              <a:rPr lang="en-US" smtClean="0"/>
              <a:t>‹#›</a:t>
            </a:fld>
            <a:endParaRPr lang="en-US"/>
          </a:p>
        </p:txBody>
      </p:sp>
    </p:spTree>
    <p:extLst>
      <p:ext uri="{BB962C8B-B14F-4D97-AF65-F5344CB8AC3E}">
        <p14:creationId xmlns:p14="http://schemas.microsoft.com/office/powerpoint/2010/main" val="146244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png"/><Relationship Id="rId7" Type="http://schemas.openxmlformats.org/officeDocument/2006/relationships/image" Target="NUL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NULL"/><Relationship Id="rId4" Type="http://schemas.openxmlformats.org/officeDocument/2006/relationships/image" Target="../media/image16.png"/><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26.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3.png"/><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6.png"/><Relationship Id="rId7" Type="http://schemas.openxmlformats.org/officeDocument/2006/relationships/image" Target="../media/image2.png"/><Relationship Id="rId2" Type="http://schemas.openxmlformats.org/officeDocument/2006/relationships/image" Target="../media/image351.pn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4.png"/><Relationship Id="rId4" Type="http://schemas.openxmlformats.org/officeDocument/2006/relationships/image" Target="../media/image43.png"/></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24.png"/><Relationship Id="rId4" Type="http://schemas.openxmlformats.org/officeDocument/2006/relationships/image" Target="../media/image47.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51.png"/></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57.png"/><Relationship Id="rId4" Type="http://schemas.openxmlformats.org/officeDocument/2006/relationships/image" Target="../media/image56.png"/></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3" Type="http://schemas.openxmlformats.org/officeDocument/2006/relationships/image" Target="../media/image60.png"/><Relationship Id="rId7" Type="http://schemas.openxmlformats.org/officeDocument/2006/relationships/image" Target="../media/image6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2.png"/><Relationship Id="rId5" Type="http://schemas.openxmlformats.org/officeDocument/2006/relationships/image" Target="../media/image2.png"/><Relationship Id="rId4" Type="http://schemas.openxmlformats.org/officeDocument/2006/relationships/image" Target="../media/image61.png"/></Relationships>
</file>

<file path=ppt/slides/_rels/slide3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3.png"/><Relationship Id="rId4" Type="http://schemas.openxmlformats.org/officeDocument/2006/relationships/image" Target="../media/image65.png"/></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67.png"/><Relationship Id="rId5" Type="http://schemas.openxmlformats.org/officeDocument/2006/relationships/image" Target="../media/image2.png"/><Relationship Id="rId4" Type="http://schemas.openxmlformats.org/officeDocument/2006/relationships/image" Target="../media/image63.png"/></Relationships>
</file>

<file path=ppt/slides/_rels/slide3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8.png"/><Relationship Id="rId4" Type="http://schemas.openxmlformats.org/officeDocument/2006/relationships/image" Target="../media/image70.png"/></Relationships>
</file>

<file path=ppt/slides/_rels/slide36.xml.rels><?xml version="1.0" encoding="UTF-8" standalone="yes"?>
<Relationships xmlns="http://schemas.openxmlformats.org/package/2006/relationships"><Relationship Id="rId8" Type="http://schemas.openxmlformats.org/officeDocument/2006/relationships/image" Target="../media/image73.png"/><Relationship Id="rId3" Type="http://schemas.openxmlformats.org/officeDocument/2006/relationships/image" Target="../media/image1.png"/><Relationship Id="rId7" Type="http://schemas.openxmlformats.org/officeDocument/2006/relationships/image" Target="../media/image72.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68.png"/><Relationship Id="rId4" Type="http://schemas.openxmlformats.org/officeDocument/2006/relationships/image" Target="../media/image71.png"/></Relationships>
</file>

<file path=ppt/slides/_rels/slide37.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3.png"/></Relationships>
</file>

<file path=ppt/slides/_rels/slide38.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6.png"/><Relationship Id="rId4" Type="http://schemas.openxmlformats.org/officeDocument/2006/relationships/image" Target="../media/image75.png"/></Relationships>
</file>

<file path=ppt/slides/_rels/slide39.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7.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78.png"/></Relationships>
</file>

<file path=ppt/slides/_rels/slide41.xml.rels><?xml version="1.0" encoding="UTF-8" standalone="yes"?>
<Relationships xmlns="http://schemas.openxmlformats.org/package/2006/relationships"><Relationship Id="rId3" Type="http://schemas.openxmlformats.org/officeDocument/2006/relationships/image" Target="../media/image78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image" Target="../media/image79.png"/><Relationship Id="rId7"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43.xml.rels><?xml version="1.0" encoding="UTF-8" standalone="yes"?>
<Relationships xmlns="http://schemas.openxmlformats.org/package/2006/relationships"><Relationship Id="rId3" Type="http://schemas.openxmlformats.org/officeDocument/2006/relationships/image" Target="../media/image53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4.png"/></Relationships>
</file>

<file path=ppt/slides/_rels/slide45.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NUL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3386" y="415637"/>
            <a:ext cx="3185528" cy="3185528"/>
          </a:xfrm>
          <a:prstGeom prst="rect">
            <a:avLst/>
          </a:prstGeom>
        </p:spPr>
      </p:pic>
      <p:cxnSp>
        <p:nvCxnSpPr>
          <p:cNvPr id="6" name="Straight Connector 5"/>
          <p:cNvCxnSpPr/>
          <p:nvPr/>
        </p:nvCxnSpPr>
        <p:spPr>
          <a:xfrm>
            <a:off x="1906738" y="4801494"/>
            <a:ext cx="8378525"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617671" y="3601165"/>
            <a:ext cx="4956658" cy="12003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square" rtlCol="0">
            <a:spAutoFit/>
          </a:bodyPr>
          <a:lstStyle/>
          <a:p>
            <a:pPr algn="ctr"/>
            <a:r>
              <a:rPr lang="en-US" sz="7200" dirty="0" smtClean="0">
                <a:solidFill>
                  <a:srgbClr val="002060"/>
                </a:solidFill>
              </a:rPr>
              <a:t>Perceptron</a:t>
            </a:r>
            <a:endParaRPr lang="en-US" sz="72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a:t>
            </a:fld>
            <a:endParaRPr lang="en-US" dirty="0">
              <a:solidFill>
                <a:schemeClr val="bg1"/>
              </a:solidFill>
            </a:endParaRPr>
          </a:p>
        </p:txBody>
      </p:sp>
      <p:sp>
        <p:nvSpPr>
          <p:cNvPr id="8" name="TextBox 7"/>
          <p:cNvSpPr txBox="1"/>
          <p:nvPr/>
        </p:nvSpPr>
        <p:spPr>
          <a:xfrm>
            <a:off x="3065011" y="5054760"/>
            <a:ext cx="6061981" cy="1077218"/>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3200" dirty="0" smtClean="0">
                <a:solidFill>
                  <a:schemeClr val="accent1">
                    <a:lumMod val="50000"/>
                  </a:schemeClr>
                </a:solidFill>
              </a:rPr>
              <a:t>Hamidreza Baradaran Kashani</a:t>
            </a:r>
          </a:p>
          <a:p>
            <a:pPr algn="ctr"/>
            <a:r>
              <a:rPr lang="en-US" sz="3200" dirty="0" smtClean="0">
                <a:solidFill>
                  <a:schemeClr val="accent1">
                    <a:lumMod val="50000"/>
                  </a:schemeClr>
                </a:solidFill>
              </a:rPr>
              <a:t>Neural Networks Course (Fall 2022)</a:t>
            </a:r>
            <a:endParaRPr lang="en-US" sz="3200" dirty="0">
              <a:solidFill>
                <a:schemeClr val="accent1">
                  <a:lumMod val="50000"/>
                </a:schemeClr>
              </a:solidFill>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9386692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10</a:t>
            </a:fld>
            <a:endParaRPr lang="en-US" dirty="0">
              <a:solidFill>
                <a:schemeClr val="bg1"/>
              </a:solidFill>
            </a:endParaRPr>
          </a:p>
        </p:txBody>
      </p:sp>
      <p:sp>
        <p:nvSpPr>
          <p:cNvPr id="14" name="TextBox 13"/>
          <p:cNvSpPr txBox="1"/>
          <p:nvPr/>
        </p:nvSpPr>
        <p:spPr>
          <a:xfrm>
            <a:off x="1015999" y="1838033"/>
            <a:ext cx="9217891"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There are 3 sensors which determine inputs of the network.</a:t>
            </a:r>
          </a:p>
        </p:txBody>
      </p:sp>
      <p:sp>
        <p:nvSpPr>
          <p:cNvPr id="8" name="TextBox 7"/>
          <p:cNvSpPr txBox="1"/>
          <p:nvPr/>
        </p:nvSpPr>
        <p:spPr>
          <a:xfrm>
            <a:off x="1015998" y="2382959"/>
            <a:ext cx="9217891"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solidFill>
                  <a:schemeClr val="accent1">
                    <a:lumMod val="75000"/>
                  </a:schemeClr>
                </a:solidFill>
              </a:rPr>
              <a:t>Shape</a:t>
            </a:r>
            <a:r>
              <a:rPr lang="en-US" sz="2400" dirty="0" smtClean="0"/>
              <a:t>:     1 = round      -1 =</a:t>
            </a:r>
            <a:r>
              <a:rPr lang="en-US" sz="2400" dirty="0"/>
              <a:t> </a:t>
            </a:r>
            <a:r>
              <a:rPr lang="en-US" sz="2400" dirty="0" smtClean="0"/>
              <a:t>elliptical</a:t>
            </a:r>
          </a:p>
        </p:txBody>
      </p:sp>
      <p:sp>
        <p:nvSpPr>
          <p:cNvPr id="9" name="TextBox 8"/>
          <p:cNvSpPr txBox="1"/>
          <p:nvPr/>
        </p:nvSpPr>
        <p:spPr>
          <a:xfrm>
            <a:off x="1015997" y="2983415"/>
            <a:ext cx="9217891"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solidFill>
                  <a:schemeClr val="accent1">
                    <a:lumMod val="75000"/>
                  </a:schemeClr>
                </a:solidFill>
              </a:rPr>
              <a:t>Texture</a:t>
            </a:r>
            <a:r>
              <a:rPr lang="en-US" sz="2400" dirty="0" smtClean="0"/>
              <a:t>:   1 = smooth   -1 = rough</a:t>
            </a:r>
          </a:p>
        </p:txBody>
      </p:sp>
      <p:sp>
        <p:nvSpPr>
          <p:cNvPr id="12" name="TextBox 11"/>
          <p:cNvSpPr txBox="1"/>
          <p:nvPr/>
        </p:nvSpPr>
        <p:spPr>
          <a:xfrm>
            <a:off x="1000100" y="3580792"/>
            <a:ext cx="8492244"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solidFill>
                  <a:schemeClr val="accent1">
                    <a:lumMod val="75000"/>
                  </a:schemeClr>
                </a:solidFill>
              </a:rPr>
              <a:t>Weight</a:t>
            </a:r>
            <a:r>
              <a:rPr lang="en-US" sz="2400" dirty="0" smtClean="0"/>
              <a:t>:    1 = more than one pound   -1 = less than one pound</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8394" y="2453580"/>
            <a:ext cx="1752752" cy="1272650"/>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5381" y="5086815"/>
            <a:ext cx="1272650" cy="1295512"/>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2413" y="5086815"/>
            <a:ext cx="1280271" cy="1310754"/>
          </a:xfrm>
          <a:prstGeom prst="rect">
            <a:avLst/>
          </a:prstGeom>
        </p:spPr>
      </p:pic>
      <p:sp>
        <p:nvSpPr>
          <p:cNvPr id="17" name="TextBox 16"/>
          <p:cNvSpPr txBox="1"/>
          <p:nvPr/>
        </p:nvSpPr>
        <p:spPr>
          <a:xfrm>
            <a:off x="1015997" y="4309527"/>
            <a:ext cx="9217891"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Two </a:t>
            </a:r>
            <a:r>
              <a:rPr lang="en-US" sz="2400" dirty="0" smtClean="0">
                <a:solidFill>
                  <a:srgbClr val="FF0000"/>
                </a:solidFill>
              </a:rPr>
              <a:t>prototypes</a:t>
            </a:r>
            <a:r>
              <a:rPr lang="en-US" sz="2400" dirty="0" smtClean="0"/>
              <a:t> (patterns) are given to the network as input vectors:</a:t>
            </a:r>
          </a:p>
        </p:txBody>
      </p:sp>
      <p:sp>
        <p:nvSpPr>
          <p:cNvPr id="18" name="TextBox 17"/>
          <p:cNvSpPr txBox="1"/>
          <p:nvPr/>
        </p:nvSpPr>
        <p:spPr>
          <a:xfrm>
            <a:off x="6140999" y="5511359"/>
            <a:ext cx="982618" cy="461665"/>
          </a:xfrm>
          <a:prstGeom prst="rect">
            <a:avLst/>
          </a:prstGeom>
          <a:noFill/>
        </p:spPr>
        <p:txBody>
          <a:bodyPr wrap="square" rtlCol="0">
            <a:spAutoFit/>
          </a:bodyPr>
          <a:lstStyle/>
          <a:p>
            <a:pPr algn="just">
              <a:buClr>
                <a:schemeClr val="accent1">
                  <a:lumMod val="75000"/>
                </a:schemeClr>
              </a:buClr>
            </a:pPr>
            <a:r>
              <a:rPr lang="en-US" sz="2400" dirty="0" smtClean="0"/>
              <a:t>apple:</a:t>
            </a:r>
          </a:p>
        </p:txBody>
      </p:sp>
      <p:sp>
        <p:nvSpPr>
          <p:cNvPr id="19" name="TextBox 18"/>
          <p:cNvSpPr txBox="1"/>
          <p:nvPr/>
        </p:nvSpPr>
        <p:spPr>
          <a:xfrm>
            <a:off x="2447116" y="5511359"/>
            <a:ext cx="1179469" cy="461665"/>
          </a:xfrm>
          <a:prstGeom prst="rect">
            <a:avLst/>
          </a:prstGeom>
          <a:noFill/>
        </p:spPr>
        <p:txBody>
          <a:bodyPr wrap="square" rtlCol="0">
            <a:spAutoFit/>
          </a:bodyPr>
          <a:lstStyle/>
          <a:p>
            <a:pPr algn="just">
              <a:buClr>
                <a:schemeClr val="accent1">
                  <a:lumMod val="75000"/>
                </a:schemeClr>
              </a:buClr>
            </a:pPr>
            <a:r>
              <a:rPr lang="en-US" sz="2400" dirty="0" smtClean="0"/>
              <a:t>orange:</a:t>
            </a:r>
          </a:p>
        </p:txBody>
      </p:sp>
      <p:sp>
        <p:nvSpPr>
          <p:cNvPr id="20" name="TextBox 19"/>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21" name="Picture 2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550529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11</a:t>
            </a:fld>
            <a:endParaRPr lang="en-US" dirty="0">
              <a:solidFill>
                <a:schemeClr val="bg1"/>
              </a:solidFill>
            </a:endParaRPr>
          </a:p>
        </p:txBody>
      </p:sp>
      <mc:AlternateContent xmlns:mc="http://schemas.openxmlformats.org/markup-compatibility/2006" xmlns:a14="http://schemas.microsoft.com/office/drawing/2010/main">
        <mc:Choice Requires="a14">
          <p:sp>
            <p:nvSpPr>
              <p:cNvPr id="13" name="TextBox 12"/>
              <p:cNvSpPr txBox="1"/>
              <p:nvPr/>
            </p:nvSpPr>
            <p:spPr>
              <a:xfrm>
                <a:off x="1015998" y="1838033"/>
                <a:ext cx="9530081" cy="120032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The neural network will receive </a:t>
                </a:r>
                <a:r>
                  <a:rPr lang="en-US" sz="2400" dirty="0" smtClean="0">
                    <a:solidFill>
                      <a:schemeClr val="accent1">
                        <a:lumMod val="75000"/>
                      </a:schemeClr>
                    </a:solidFill>
                  </a:rPr>
                  <a:t>one three-dimensional </a:t>
                </a:r>
                <a:r>
                  <a:rPr lang="en-US" sz="2400" dirty="0" smtClean="0"/>
                  <a:t>input vector (</a:t>
                </a:r>
                <a:r>
                  <a:rPr lang="en-US" sz="2400" i="1" dirty="0" smtClean="0">
                    <a:solidFill>
                      <a:srgbClr val="00B050"/>
                    </a:solidFill>
                    <a:latin typeface="Thames" panose="02000503080000020003" pitchFamily="2" charset="0"/>
                  </a:rPr>
                  <a:t>R</a:t>
                </a:r>
                <a:r>
                  <a:rPr lang="en-US" sz="2400" dirty="0" smtClean="0">
                    <a:solidFill>
                      <a:srgbClr val="00B050"/>
                    </a:solidFill>
                    <a:latin typeface="Thames" panose="02000503080000020003" pitchFamily="2" charset="0"/>
                  </a:rPr>
                  <a:t>=3</a:t>
                </a:r>
                <a:r>
                  <a:rPr lang="en-US" sz="2400" dirty="0" smtClean="0"/>
                  <a:t>) for each </a:t>
                </a:r>
                <a:r>
                  <a:rPr lang="en-US" sz="2400" dirty="0"/>
                  <a:t>fruit on the conveyer and must make a decision as to whether </a:t>
                </a:r>
                <a:r>
                  <a:rPr lang="en-US" sz="2400" dirty="0" smtClean="0"/>
                  <a:t>the fruit is </a:t>
                </a:r>
                <a:r>
                  <a:rPr lang="en-US" sz="2400" dirty="0"/>
                  <a:t>an </a:t>
                </a:r>
                <a:r>
                  <a:rPr lang="en-US" sz="2400" dirty="0" smtClean="0">
                    <a:solidFill>
                      <a:srgbClr val="FF0000"/>
                    </a:solidFill>
                  </a:rPr>
                  <a:t>orange</a:t>
                </a:r>
                <a:r>
                  <a:rPr lang="en-US" sz="2400" dirty="0" smtClean="0"/>
                  <a:t> (</a:t>
                </a:r>
                <a14:m>
                  <m:oMath xmlns:m="http://schemas.openxmlformats.org/officeDocument/2006/math">
                    <m:sSub>
                      <m:sSubPr>
                        <m:ctrlPr>
                          <a:rPr lang="en-US" sz="2400" b="1" i="1" dirty="0" smtClean="0">
                            <a:latin typeface="Cambria Math" panose="02040503050406030204" pitchFamily="18" charset="0"/>
                          </a:rPr>
                        </m:ctrlPr>
                      </m:sSubPr>
                      <m:e>
                        <m:r>
                          <a:rPr lang="en-US" sz="2400" b="1" i="0" dirty="0" smtClean="0">
                            <a:latin typeface="Cambria Math" panose="02040503050406030204" pitchFamily="18" charset="0"/>
                          </a:rPr>
                          <m:t>𝐩</m:t>
                        </m:r>
                      </m:e>
                      <m:sub>
                        <m:r>
                          <a:rPr lang="en-US" sz="2400" b="0" i="0" dirty="0" smtClean="0">
                            <a:latin typeface="Cambria Math" panose="02040503050406030204" pitchFamily="18" charset="0"/>
                          </a:rPr>
                          <m:t>1</m:t>
                        </m:r>
                      </m:sub>
                    </m:sSub>
                  </m:oMath>
                </a14:m>
                <a:r>
                  <a:rPr lang="en-US" sz="2400" dirty="0" smtClean="0"/>
                  <a:t>)</a:t>
                </a:r>
                <a:r>
                  <a:rPr lang="en-US" sz="2400" i="1" dirty="0" smtClean="0"/>
                  <a:t> </a:t>
                </a:r>
                <a:r>
                  <a:rPr lang="en-US" sz="2400" dirty="0"/>
                  <a:t>or an </a:t>
                </a:r>
                <a:r>
                  <a:rPr lang="en-US" sz="2400" dirty="0" smtClean="0">
                    <a:solidFill>
                      <a:srgbClr val="FF0000"/>
                    </a:solidFill>
                  </a:rPr>
                  <a:t>apple</a:t>
                </a:r>
                <a:r>
                  <a:rPr lang="en-US" sz="2400" dirty="0" smtClean="0"/>
                  <a:t> (</a:t>
                </a:r>
                <a14:m>
                  <m:oMath xmlns:m="http://schemas.openxmlformats.org/officeDocument/2006/math">
                    <m:sSub>
                      <m:sSubPr>
                        <m:ctrlPr>
                          <a:rPr lang="en-US" sz="2400" b="1" i="1" dirty="0">
                            <a:latin typeface="Cambria Math" panose="02040503050406030204" pitchFamily="18" charset="0"/>
                          </a:rPr>
                        </m:ctrlPr>
                      </m:sSubPr>
                      <m:e>
                        <m:r>
                          <a:rPr lang="en-US" sz="2400" b="1" dirty="0">
                            <a:latin typeface="Cambria Math" panose="02040503050406030204" pitchFamily="18" charset="0"/>
                          </a:rPr>
                          <m:t>𝐩</m:t>
                        </m:r>
                      </m:e>
                      <m:sub>
                        <m:r>
                          <a:rPr lang="en-US" sz="2400" b="0" i="0" dirty="0" smtClean="0">
                            <a:latin typeface="Cambria Math" panose="02040503050406030204" pitchFamily="18" charset="0"/>
                          </a:rPr>
                          <m:t>2</m:t>
                        </m:r>
                      </m:sub>
                    </m:sSub>
                  </m:oMath>
                </a14:m>
                <a:r>
                  <a:rPr lang="en-US" sz="2400" dirty="0" smtClean="0"/>
                  <a:t>).</a:t>
                </a:r>
                <a:endParaRPr lang="en-US" sz="3200" dirty="0" smtClean="0"/>
              </a:p>
            </p:txBody>
          </p:sp>
        </mc:Choice>
        <mc:Fallback xmlns="">
          <p:sp>
            <p:nvSpPr>
              <p:cNvPr id="13" name="TextBox 12"/>
              <p:cNvSpPr txBox="1">
                <a:spLocks noRot="1" noChangeAspect="1" noMove="1" noResize="1" noEditPoints="1" noAdjustHandles="1" noChangeArrowheads="1" noChangeShapeType="1" noTextEdit="1"/>
              </p:cNvSpPr>
              <p:nvPr/>
            </p:nvSpPr>
            <p:spPr>
              <a:xfrm>
                <a:off x="1015998" y="1838033"/>
                <a:ext cx="9530081" cy="1200329"/>
              </a:xfrm>
              <a:prstGeom prst="rect">
                <a:avLst/>
              </a:prstGeom>
              <a:blipFill>
                <a:blip r:embed="rId3"/>
                <a:stretch>
                  <a:fillRect l="-896" t="-4082" r="-960" b="-11224"/>
                </a:stretch>
              </a:blipFill>
            </p:spPr>
            <p:txBody>
              <a:bodyPr/>
              <a:lstStyle/>
              <a:p>
                <a:r>
                  <a:rPr lang="en-US">
                    <a:noFill/>
                  </a:rPr>
                  <a:t> </a:t>
                </a:r>
              </a:p>
            </p:txBody>
          </p:sp>
        </mc:Fallback>
      </mc:AlternateContent>
      <p:sp>
        <p:nvSpPr>
          <p:cNvPr id="15" name="TextBox 14"/>
          <p:cNvSpPr txBox="1"/>
          <p:nvPr/>
        </p:nvSpPr>
        <p:spPr>
          <a:xfrm>
            <a:off x="1015998" y="3214248"/>
            <a:ext cx="9530081" cy="83099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We use </a:t>
            </a:r>
            <a:r>
              <a:rPr lang="en-US" sz="2400" dirty="0" smtClean="0">
                <a:solidFill>
                  <a:schemeClr val="accent1">
                    <a:lumMod val="75000"/>
                  </a:schemeClr>
                </a:solidFill>
              </a:rPr>
              <a:t>a single-neuron perceptron </a:t>
            </a:r>
            <a:r>
              <a:rPr lang="en-US" sz="2400" dirty="0" smtClean="0"/>
              <a:t>because there are only 2 categories. The perceptron equation will be: </a:t>
            </a:r>
            <a:endParaRPr lang="en-US" sz="3200" dirty="0" smtClean="0"/>
          </a:p>
        </p:txBody>
      </p:sp>
      <p:sp>
        <p:nvSpPr>
          <p:cNvPr id="16" name="TextBox 15"/>
          <p:cNvSpPr txBox="1"/>
          <p:nvPr/>
        </p:nvSpPr>
        <p:spPr>
          <a:xfrm>
            <a:off x="1015998" y="5671363"/>
            <a:ext cx="9530081" cy="83099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We want the output of the perceptron to be </a:t>
            </a:r>
            <a:r>
              <a:rPr lang="en-US" sz="2400" dirty="0" smtClean="0">
                <a:solidFill>
                  <a:srgbClr val="FF0000"/>
                </a:solidFill>
              </a:rPr>
              <a:t>1</a:t>
            </a:r>
            <a:r>
              <a:rPr lang="en-US" sz="2400" dirty="0" smtClean="0"/>
              <a:t> when an </a:t>
            </a:r>
            <a:r>
              <a:rPr lang="en-US" sz="2400" dirty="0" smtClean="0">
                <a:solidFill>
                  <a:srgbClr val="FF0000"/>
                </a:solidFill>
              </a:rPr>
              <a:t>apple</a:t>
            </a:r>
            <a:r>
              <a:rPr lang="en-US" sz="2400" dirty="0" smtClean="0"/>
              <a:t> is input and </a:t>
            </a:r>
            <a:r>
              <a:rPr lang="en-US" sz="2400" dirty="0" smtClean="0">
                <a:solidFill>
                  <a:srgbClr val="FF0000"/>
                </a:solidFill>
              </a:rPr>
              <a:t>-1</a:t>
            </a:r>
            <a:r>
              <a:rPr lang="en-US" sz="2400" dirty="0" smtClean="0"/>
              <a:t> when an </a:t>
            </a:r>
            <a:r>
              <a:rPr lang="en-US" sz="2400" dirty="0" smtClean="0">
                <a:solidFill>
                  <a:srgbClr val="FF0000"/>
                </a:solidFill>
              </a:rPr>
              <a:t>orange</a:t>
            </a:r>
            <a:r>
              <a:rPr lang="en-US" sz="2400" dirty="0" smtClean="0"/>
              <a:t> is input.</a:t>
            </a:r>
            <a:endParaRPr lang="en-US" sz="3200" dirty="0" smtClean="0"/>
          </a:p>
        </p:txBody>
      </p:sp>
      <p:sp>
        <p:nvSpPr>
          <p:cNvPr id="12" name="TextBox 11"/>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2" name="Picture 1"/>
          <p:cNvPicPr>
            <a:picLocks noChangeAspect="1"/>
          </p:cNvPicPr>
          <p:nvPr/>
        </p:nvPicPr>
        <p:blipFill>
          <a:blip r:embed="rId5"/>
          <a:stretch>
            <a:fillRect/>
          </a:stretch>
        </p:blipFill>
        <p:spPr>
          <a:xfrm>
            <a:off x="3471772" y="4100982"/>
            <a:ext cx="5137390" cy="1514644"/>
          </a:xfrm>
          <a:prstGeom prst="rect">
            <a:avLst/>
          </a:prstGeom>
        </p:spPr>
      </p:pic>
    </p:spTree>
    <p:extLst>
      <p:ext uri="{BB962C8B-B14F-4D97-AF65-F5344CB8AC3E}">
        <p14:creationId xmlns:p14="http://schemas.microsoft.com/office/powerpoint/2010/main" val="41462727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64290" y="1768361"/>
            <a:ext cx="3886041" cy="4872446"/>
          </a:xfrm>
          <a:prstGeom prst="rect">
            <a:avLst/>
          </a:prstGeom>
        </p:spPr>
      </p:pic>
      <p:sp>
        <p:nvSpPr>
          <p:cNvPr id="13" name="TextBox 12"/>
          <p:cNvSpPr txBox="1"/>
          <p:nvPr/>
        </p:nvSpPr>
        <p:spPr>
          <a:xfrm>
            <a:off x="1015999" y="1838033"/>
            <a:ext cx="6151155" cy="120032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Actually the parameters of our model (</a:t>
            </a:r>
            <a:r>
              <a:rPr lang="en-US" sz="2400" dirty="0" smtClean="0">
                <a:solidFill>
                  <a:srgbClr val="FF0000"/>
                </a:solidFill>
              </a:rPr>
              <a:t>bias</a:t>
            </a:r>
            <a:r>
              <a:rPr lang="en-US" sz="2400" dirty="0" smtClean="0"/>
              <a:t> and </a:t>
            </a:r>
            <a:r>
              <a:rPr lang="en-US" sz="2400" dirty="0" smtClean="0">
                <a:solidFill>
                  <a:srgbClr val="FF0000"/>
                </a:solidFill>
              </a:rPr>
              <a:t>weight</a:t>
            </a:r>
            <a:r>
              <a:rPr lang="en-US" sz="2400" dirty="0" smtClean="0"/>
              <a:t> </a:t>
            </a:r>
            <a:r>
              <a:rPr lang="en-US" sz="2400" dirty="0" smtClean="0">
                <a:solidFill>
                  <a:srgbClr val="FF0000"/>
                </a:solidFill>
              </a:rPr>
              <a:t>matrix</a:t>
            </a:r>
            <a:r>
              <a:rPr lang="en-US" sz="2400" dirty="0" smtClean="0"/>
              <a:t>) should be </a:t>
            </a:r>
            <a:r>
              <a:rPr lang="en-US" sz="2400" dirty="0" smtClean="0">
                <a:solidFill>
                  <a:schemeClr val="accent1">
                    <a:lumMod val="75000"/>
                  </a:schemeClr>
                </a:solidFill>
              </a:rPr>
              <a:t>learned</a:t>
            </a:r>
            <a:r>
              <a:rPr lang="en-US" sz="2400" dirty="0" smtClean="0"/>
              <a:t> from data, but in this case we </a:t>
            </a:r>
            <a:r>
              <a:rPr lang="en-US" sz="2400" dirty="0" smtClean="0">
                <a:solidFill>
                  <a:schemeClr val="accent1">
                    <a:lumMod val="75000"/>
                  </a:schemeClr>
                </a:solidFill>
              </a:rPr>
              <a:t>choose</a:t>
            </a:r>
            <a:r>
              <a:rPr lang="en-US" sz="2400" dirty="0" smtClean="0"/>
              <a:t> them.</a:t>
            </a:r>
            <a:endParaRPr lang="en-US" sz="3200" dirty="0" smtClean="0"/>
          </a:p>
        </p:txBody>
      </p:sp>
      <mc:AlternateContent xmlns:mc="http://schemas.openxmlformats.org/markup-compatibility/2006" xmlns:a14="http://schemas.microsoft.com/office/drawing/2010/main">
        <mc:Choice Requires="a14">
          <p:sp>
            <p:nvSpPr>
              <p:cNvPr id="12" name="TextBox 11"/>
              <p:cNvSpPr txBox="1"/>
              <p:nvPr/>
            </p:nvSpPr>
            <p:spPr>
              <a:xfrm>
                <a:off x="1015999" y="3225571"/>
                <a:ext cx="6151155" cy="120032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If we choose </a:t>
                </a:r>
                <a:r>
                  <a:rPr lang="en-US" sz="2400" b="1" dirty="0" smtClean="0">
                    <a:solidFill>
                      <a:schemeClr val="accent1">
                        <a:lumMod val="75000"/>
                      </a:schemeClr>
                    </a:solidFill>
                    <a:latin typeface="Thames" panose="02000503080000020003" pitchFamily="2" charset="0"/>
                  </a:rPr>
                  <a:t>W</a:t>
                </a:r>
                <a:r>
                  <a:rPr lang="en-US" sz="2400" dirty="0" smtClean="0">
                    <a:solidFill>
                      <a:schemeClr val="accent1">
                        <a:lumMod val="75000"/>
                      </a:schemeClr>
                    </a:solidFill>
                    <a:latin typeface="Thames" panose="02000503080000020003" pitchFamily="2" charset="0"/>
                  </a:rPr>
                  <a:t> = [0 1 0] </a:t>
                </a:r>
                <a:r>
                  <a:rPr lang="en-US" sz="2400" dirty="0" smtClean="0"/>
                  <a:t>and </a:t>
                </a:r>
                <a:r>
                  <a:rPr lang="en-US" sz="2400" i="1" dirty="0" smtClean="0">
                    <a:solidFill>
                      <a:schemeClr val="accent1">
                        <a:lumMod val="75000"/>
                      </a:schemeClr>
                    </a:solidFill>
                    <a:latin typeface="Thames" panose="02000503080000020003" pitchFamily="2" charset="0"/>
                  </a:rPr>
                  <a:t>b</a:t>
                </a:r>
                <a:r>
                  <a:rPr lang="en-US" sz="2400" dirty="0" smtClean="0">
                    <a:solidFill>
                      <a:schemeClr val="accent1">
                        <a:lumMod val="75000"/>
                      </a:schemeClr>
                    </a:solidFill>
                    <a:latin typeface="Thames" panose="02000503080000020003" pitchFamily="2" charset="0"/>
                  </a:rPr>
                  <a:t> = 0</a:t>
                </a:r>
                <a:r>
                  <a:rPr lang="en-US" sz="2400" dirty="0" smtClean="0">
                    <a:solidFill>
                      <a:schemeClr val="accent1">
                        <a:lumMod val="75000"/>
                      </a:schemeClr>
                    </a:solidFill>
                  </a:rPr>
                  <a:t> </a:t>
                </a:r>
                <a:r>
                  <a:rPr lang="en-US" sz="2400" dirty="0" smtClean="0"/>
                  <a:t>then the </a:t>
                </a:r>
                <a:r>
                  <a:rPr lang="en-US" sz="2400" dirty="0" smtClean="0">
                    <a:solidFill>
                      <a:schemeClr val="accent1">
                        <a:lumMod val="75000"/>
                      </a:schemeClr>
                    </a:solidFill>
                  </a:rPr>
                  <a:t>decision boundary</a:t>
                </a:r>
                <a:r>
                  <a:rPr lang="en-US" sz="2400" dirty="0" smtClean="0"/>
                  <a:t> will be </a:t>
                </a:r>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smtClean="0">
                            <a:solidFill>
                              <a:srgbClr val="FF0000"/>
                            </a:solidFill>
                            <a:latin typeface="Cambria Math" panose="02040503050406030204" pitchFamily="18" charset="0"/>
                          </a:rPr>
                          <m:t>𝑝</m:t>
                        </m:r>
                      </m:e>
                      <m:sub>
                        <m:r>
                          <a:rPr lang="en-US" sz="2400" i="0" smtClean="0">
                            <a:solidFill>
                              <a:srgbClr val="FF0000"/>
                            </a:solidFill>
                            <a:latin typeface="Cambria Math" panose="02040503050406030204" pitchFamily="18" charset="0"/>
                          </a:rPr>
                          <m:t>1</m:t>
                        </m:r>
                      </m:sub>
                    </m:sSub>
                    <m:r>
                      <a:rPr lang="en-US" sz="2400" b="0" i="1" smtClean="0">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𝑝</m:t>
                        </m:r>
                      </m:e>
                      <m:sub>
                        <m:r>
                          <a:rPr lang="en-US" sz="2400" b="0" i="0" smtClean="0">
                            <a:solidFill>
                              <a:srgbClr val="FF0000"/>
                            </a:solidFill>
                            <a:latin typeface="Cambria Math" panose="02040503050406030204" pitchFamily="18" charset="0"/>
                          </a:rPr>
                          <m:t>3</m:t>
                        </m:r>
                      </m:sub>
                    </m:sSub>
                  </m:oMath>
                </a14:m>
                <a:r>
                  <a:rPr lang="en-US" sz="2400" dirty="0" smtClean="0">
                    <a:solidFill>
                      <a:srgbClr val="FF0000"/>
                    </a:solidFill>
                  </a:rPr>
                  <a:t> plane </a:t>
                </a:r>
                <a:r>
                  <a:rPr lang="en-US" sz="2400" dirty="0" smtClean="0"/>
                  <a:t>with equation:</a:t>
                </a:r>
                <a:endParaRPr lang="en-US" sz="3200" dirty="0" smtClean="0"/>
              </a:p>
            </p:txBody>
          </p:sp>
        </mc:Choice>
        <mc:Fallback xmlns="">
          <p:sp>
            <p:nvSpPr>
              <p:cNvPr id="12" name="TextBox 11"/>
              <p:cNvSpPr txBox="1">
                <a:spLocks noRot="1" noChangeAspect="1" noMove="1" noResize="1" noEditPoints="1" noAdjustHandles="1" noChangeArrowheads="1" noChangeShapeType="1" noTextEdit="1"/>
              </p:cNvSpPr>
              <p:nvPr/>
            </p:nvSpPr>
            <p:spPr>
              <a:xfrm>
                <a:off x="1015999" y="3225571"/>
                <a:ext cx="6151155" cy="1200329"/>
              </a:xfrm>
              <a:prstGeom prst="rect">
                <a:avLst/>
              </a:prstGeom>
              <a:blipFill>
                <a:blip r:embed="rId5"/>
                <a:stretch>
                  <a:fillRect l="-1388" t="-5076" r="-1487" b="-10660"/>
                </a:stretch>
              </a:blipFill>
            </p:spPr>
            <p:txBody>
              <a:bodyPr/>
              <a:lstStyle/>
              <a:p>
                <a:r>
                  <a:rPr lang="en-US">
                    <a:noFill/>
                  </a:rPr>
                  <a:t> </a:t>
                </a:r>
              </a:p>
            </p:txBody>
          </p:sp>
        </mc:Fallback>
      </mc:AlternateContent>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12</a:t>
            </a:fld>
            <a:endParaRPr lang="en-US" dirty="0">
              <a:solidFill>
                <a:schemeClr val="bg1"/>
              </a:solidFill>
            </a:endParaRPr>
          </a:p>
        </p:txBody>
      </p:sp>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25048" y="4704582"/>
            <a:ext cx="2761141" cy="1571726"/>
          </a:xfrm>
          <a:prstGeom prst="rect">
            <a:avLst/>
          </a:prstGeom>
        </p:spPr>
      </p:pic>
      <mc:AlternateContent xmlns:mc="http://schemas.openxmlformats.org/markup-compatibility/2006" xmlns:a14="http://schemas.microsoft.com/office/drawing/2010/main">
        <mc:Choice Requires="a14">
          <p:sp>
            <p:nvSpPr>
              <p:cNvPr id="18" name="TextBox 17"/>
              <p:cNvSpPr txBox="1"/>
              <p:nvPr/>
            </p:nvSpPr>
            <p:spPr>
              <a:xfrm>
                <a:off x="4285435" y="5163221"/>
                <a:ext cx="936431" cy="584775"/>
              </a:xfrm>
              <a:prstGeom prst="rect">
                <a:avLst/>
              </a:prstGeom>
              <a:noFill/>
            </p:spPr>
            <p:txBody>
              <a:bodyPr wrap="square" rtlCol="0">
                <a:spAutoFit/>
              </a:bodyPr>
              <a:lstStyle/>
              <a:p>
                <a:pPr algn="just">
                  <a:buClr>
                    <a:schemeClr val="accent1">
                      <a:lumMod val="75000"/>
                    </a:schemeClr>
                  </a:buClr>
                </a:pPr>
                <a14:m>
                  <m:oMathPara xmlns:m="http://schemas.openxmlformats.org/officeDocument/2006/math">
                    <m:oMathParaPr>
                      <m:jc m:val="centerGroup"/>
                    </m:oMathParaPr>
                    <m:oMath xmlns:m="http://schemas.openxmlformats.org/officeDocument/2006/math">
                      <m:r>
                        <a:rPr lang="en-US" sz="3200" dirty="0" smtClean="0">
                          <a:latin typeface="Cambria Math" panose="02040503050406030204" pitchFamily="18" charset="0"/>
                        </a:rPr>
                        <m:t>⇒</m:t>
                      </m:r>
                    </m:oMath>
                  </m:oMathPara>
                </a14:m>
                <a:endParaRPr lang="en-US" sz="3200" dirty="0" smtClean="0"/>
              </a:p>
            </p:txBody>
          </p:sp>
        </mc:Choice>
        <mc:Fallback xmlns="">
          <p:sp>
            <p:nvSpPr>
              <p:cNvPr id="18" name="TextBox 17"/>
              <p:cNvSpPr txBox="1">
                <a:spLocks noRot="1" noChangeAspect="1" noMove="1" noResize="1" noEditPoints="1" noAdjustHandles="1" noChangeArrowheads="1" noChangeShapeType="1" noTextEdit="1"/>
              </p:cNvSpPr>
              <p:nvPr/>
            </p:nvSpPr>
            <p:spPr>
              <a:xfrm>
                <a:off x="4285435" y="5163221"/>
                <a:ext cx="936431" cy="584775"/>
              </a:xfrm>
              <a:prstGeom prst="rect">
                <a:avLst/>
              </a:prstGeom>
              <a:blipFill>
                <a:blip r:embed="rId7"/>
                <a:stretch>
                  <a:fillRect/>
                </a:stretch>
              </a:blipFill>
            </p:spPr>
            <p:txBody>
              <a:bodyPr/>
              <a:lstStyle/>
              <a:p>
                <a:r>
                  <a:rPr lang="en-US">
                    <a:noFill/>
                  </a:rPr>
                  <a:t> </a:t>
                </a:r>
              </a:p>
            </p:txBody>
          </p:sp>
        </mc:Fallback>
      </mc:AlternateContent>
      <p:pic>
        <p:nvPicPr>
          <p:cNvPr id="8" name="Picture 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221866" y="5254875"/>
            <a:ext cx="1084821" cy="401469"/>
          </a:xfrm>
          <a:prstGeom prst="rect">
            <a:avLst/>
          </a:prstGeom>
        </p:spPr>
      </p:pic>
      <p:sp>
        <p:nvSpPr>
          <p:cNvPr id="14" name="TextBox 13"/>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15" name="Picture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31552837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64290" y="1768361"/>
            <a:ext cx="3886041" cy="4872446"/>
          </a:xfrm>
          <a:prstGeom prst="rect">
            <a:avLst/>
          </a:prstGeom>
        </p:spPr>
      </p:pic>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13</a:t>
            </a:fld>
            <a:endParaRPr lang="en-US" dirty="0">
              <a:solidFill>
                <a:schemeClr val="bg1"/>
              </a:solidFill>
            </a:endParaRPr>
          </a:p>
        </p:txBody>
      </p:sp>
      <mc:AlternateContent xmlns:mc="http://schemas.openxmlformats.org/markup-compatibility/2006">
        <mc:Choice xmlns:a14="http://schemas.microsoft.com/office/drawing/2010/main" Requires="a14">
          <p:sp>
            <p:nvSpPr>
              <p:cNvPr id="14" name="TextBox 13"/>
              <p:cNvSpPr txBox="1"/>
              <p:nvPr/>
            </p:nvSpPr>
            <p:spPr>
              <a:xfrm>
                <a:off x="1015999" y="1838033"/>
                <a:ext cx="6490790" cy="2308324"/>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The weight matrix is </a:t>
                </a:r>
                <a:r>
                  <a:rPr lang="en-US" sz="2400" dirty="0">
                    <a:solidFill>
                      <a:schemeClr val="accent1">
                        <a:lumMod val="75000"/>
                      </a:schemeClr>
                    </a:solidFill>
                  </a:rPr>
                  <a:t>orthogonal</a:t>
                </a:r>
                <a:r>
                  <a:rPr lang="en-US" sz="2400" dirty="0"/>
                  <a:t> to the </a:t>
                </a:r>
                <a:r>
                  <a:rPr lang="en-US" sz="2400" dirty="0" smtClean="0"/>
                  <a:t>decision </a:t>
                </a:r>
                <a:r>
                  <a:rPr lang="en-US" sz="2400" dirty="0" smtClean="0"/>
                  <a:t>boundary.</a:t>
                </a:r>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r>
                  <a:rPr lang="en-US" sz="2400" dirty="0" smtClean="0"/>
                  <a:t>The perceptron produces an output of 1 for the points</a:t>
                </a:r>
                <a:r>
                  <a:rPr lang="en-US" sz="2400" dirty="0" smtClean="0"/>
                  <a:t> toward </a:t>
                </a:r>
                <a:r>
                  <a:rPr lang="en-US" sz="2400" dirty="0" smtClean="0"/>
                  <a:t>the </a:t>
                </a:r>
                <a:r>
                  <a:rPr lang="en-US" sz="2400" dirty="0"/>
                  <a:t>region </a:t>
                </a:r>
                <a:r>
                  <a:rPr lang="en-US" sz="2400" dirty="0" smtClean="0"/>
                  <a:t>containing the </a:t>
                </a:r>
                <a:r>
                  <a:rPr lang="en-US" sz="2400" dirty="0"/>
                  <a:t>prototype </a:t>
                </a:r>
                <a:r>
                  <a:rPr lang="en-US" sz="2400" dirty="0" smtClean="0"/>
                  <a:t>pattern </a:t>
                </a:r>
                <a14:m>
                  <m:oMath xmlns:m="http://schemas.openxmlformats.org/officeDocument/2006/math">
                    <m:sSub>
                      <m:sSubPr>
                        <m:ctrlPr>
                          <a:rPr lang="en-US" sz="2400" i="1">
                            <a:latin typeface="Cambria Math" panose="02040503050406030204" pitchFamily="18" charset="0"/>
                          </a:rPr>
                        </m:ctrlPr>
                      </m:sSubPr>
                      <m:e>
                        <m:r>
                          <a:rPr lang="en-US" sz="2400" b="1" i="0">
                            <a:latin typeface="Cambria Math" panose="02040503050406030204" pitchFamily="18" charset="0"/>
                          </a:rPr>
                          <m:t>𝐩</m:t>
                        </m:r>
                      </m:e>
                      <m:sub>
                        <m:r>
                          <a:rPr lang="en-US" sz="2400" b="0" i="0" smtClean="0">
                            <a:latin typeface="Cambria Math" panose="02040503050406030204" pitchFamily="18" charset="0"/>
                          </a:rPr>
                          <m:t>2</m:t>
                        </m:r>
                      </m:sub>
                    </m:sSub>
                  </m:oMath>
                </a14:m>
                <a:r>
                  <a:rPr lang="en-US" sz="2400" dirty="0" smtClean="0"/>
                  <a:t> </a:t>
                </a:r>
                <a:r>
                  <a:rPr lang="en-US" sz="2400" dirty="0"/>
                  <a:t>(</a:t>
                </a:r>
                <a:r>
                  <a:rPr lang="en-US" sz="2400" dirty="0" smtClean="0">
                    <a:solidFill>
                      <a:srgbClr val="FF0000"/>
                    </a:solidFill>
                  </a:rPr>
                  <a:t>apple</a:t>
                </a:r>
                <a:r>
                  <a:rPr lang="en-US" sz="2400" dirty="0" smtClean="0"/>
                  <a:t>).</a:t>
                </a:r>
                <a:endParaRPr lang="en-US" sz="4000" dirty="0" smtClean="0"/>
              </a:p>
            </p:txBody>
          </p:sp>
        </mc:Choice>
        <mc:Fallback>
          <p:sp>
            <p:nvSpPr>
              <p:cNvPr id="14" name="TextBox 13"/>
              <p:cNvSpPr txBox="1">
                <a:spLocks noRot="1" noChangeAspect="1" noMove="1" noResize="1" noEditPoints="1" noAdjustHandles="1" noChangeArrowheads="1" noChangeShapeType="1" noTextEdit="1"/>
              </p:cNvSpPr>
              <p:nvPr/>
            </p:nvSpPr>
            <p:spPr>
              <a:xfrm>
                <a:off x="1015999" y="1838033"/>
                <a:ext cx="6490790" cy="2308324"/>
              </a:xfrm>
              <a:prstGeom prst="rect">
                <a:avLst/>
              </a:prstGeom>
              <a:blipFill>
                <a:blip r:embed="rId4"/>
                <a:stretch>
                  <a:fillRect l="-1316" t="-2116" r="-1504" b="-5291"/>
                </a:stretch>
              </a:blipFill>
            </p:spPr>
            <p:txBody>
              <a:bodyPr/>
              <a:lstStyle/>
              <a:p>
                <a:r>
                  <a:rPr lang="en-US">
                    <a:noFill/>
                  </a:rPr>
                  <a:t> </a:t>
                </a:r>
              </a:p>
            </p:txBody>
          </p:sp>
        </mc:Fallback>
      </mc:AlternateContent>
      <p:sp>
        <p:nvSpPr>
          <p:cNvPr id="15" name="TextBox 14"/>
          <p:cNvSpPr txBox="1"/>
          <p:nvPr/>
        </p:nvSpPr>
        <p:spPr>
          <a:xfrm>
            <a:off x="1015998" y="4685848"/>
            <a:ext cx="6560458" cy="83099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a:t>The </a:t>
            </a:r>
            <a:r>
              <a:rPr lang="en-US" sz="2400" dirty="0" smtClean="0"/>
              <a:t>boundary passes through the </a:t>
            </a:r>
            <a:r>
              <a:rPr lang="en-US" sz="2400" dirty="0" smtClean="0">
                <a:solidFill>
                  <a:schemeClr val="accent1">
                    <a:lumMod val="75000"/>
                  </a:schemeClr>
                </a:solidFill>
              </a:rPr>
              <a:t>origin</a:t>
            </a:r>
            <a:r>
              <a:rPr lang="en-US" sz="2400" dirty="0" smtClean="0"/>
              <a:t> because </a:t>
            </a:r>
            <a:r>
              <a:rPr lang="en-US" sz="2400" i="1" dirty="0" smtClean="0">
                <a:latin typeface="Thames" panose="02000503080000020003" pitchFamily="2" charset="0"/>
              </a:rPr>
              <a:t>b</a:t>
            </a:r>
            <a:r>
              <a:rPr lang="en-US" sz="2400" dirty="0" smtClean="0">
                <a:latin typeface="Thames" panose="02000503080000020003" pitchFamily="2" charset="0"/>
              </a:rPr>
              <a:t> = 0</a:t>
            </a:r>
          </a:p>
        </p:txBody>
      </p:sp>
      <p:sp>
        <p:nvSpPr>
          <p:cNvPr id="9" name="TextBox 8"/>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4219154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14</a:t>
            </a:fld>
            <a:endParaRPr lang="en-US" dirty="0">
              <a:solidFill>
                <a:schemeClr val="bg1"/>
              </a:solidFill>
            </a:endParaRPr>
          </a:p>
        </p:txBody>
      </p:sp>
      <p:sp>
        <p:nvSpPr>
          <p:cNvPr id="14" name="TextBox 13"/>
          <p:cNvSpPr txBox="1"/>
          <p:nvPr/>
        </p:nvSpPr>
        <p:spPr>
          <a:xfrm>
            <a:off x="1015997" y="1838033"/>
            <a:ext cx="6490790" cy="58477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3200" dirty="0" smtClean="0"/>
              <a:t> Test our model:</a:t>
            </a:r>
            <a:endParaRPr lang="en-US" sz="4800" dirty="0" smtClean="0"/>
          </a:p>
        </p:txBody>
      </p:sp>
      <p:sp>
        <p:nvSpPr>
          <p:cNvPr id="15" name="TextBox 14"/>
          <p:cNvSpPr txBox="1"/>
          <p:nvPr/>
        </p:nvSpPr>
        <p:spPr>
          <a:xfrm>
            <a:off x="1015996" y="3235767"/>
            <a:ext cx="2310675"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for orange:</a:t>
            </a:r>
            <a:endParaRPr lang="en-US" sz="2400" dirty="0" smtClean="0">
              <a:latin typeface="Thames" panose="02000503080000020003" pitchFamily="2" charset="0"/>
            </a:endParaRPr>
          </a:p>
        </p:txBody>
      </p:sp>
      <p:sp>
        <p:nvSpPr>
          <p:cNvPr id="12" name="TextBox 11"/>
          <p:cNvSpPr txBox="1"/>
          <p:nvPr/>
        </p:nvSpPr>
        <p:spPr>
          <a:xfrm>
            <a:off x="1015996" y="4953988"/>
            <a:ext cx="2310675"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for apple:</a:t>
            </a:r>
            <a:endParaRPr lang="en-US" sz="2400" dirty="0" smtClean="0">
              <a:latin typeface="Thames" panose="02000503080000020003" pitchFamily="2"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3363" y="2779593"/>
            <a:ext cx="5883150" cy="136409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3363" y="4510391"/>
            <a:ext cx="5471634" cy="1348857"/>
          </a:xfrm>
          <a:prstGeom prst="rect">
            <a:avLst/>
          </a:prstGeom>
        </p:spPr>
      </p:pic>
      <p:sp>
        <p:nvSpPr>
          <p:cNvPr id="13" name="TextBox 12"/>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6929925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15</a:t>
            </a:fld>
            <a:endParaRPr lang="en-US" dirty="0">
              <a:solidFill>
                <a:schemeClr val="bg1"/>
              </a:solidFill>
            </a:endParaRPr>
          </a:p>
        </p:txBody>
      </p:sp>
      <p:sp>
        <p:nvSpPr>
          <p:cNvPr id="14" name="TextBox 13"/>
          <p:cNvSpPr txBox="1"/>
          <p:nvPr/>
        </p:nvSpPr>
        <p:spPr>
          <a:xfrm>
            <a:off x="1015997" y="1750943"/>
            <a:ext cx="9521374" cy="83099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a:t>W</a:t>
            </a:r>
            <a:r>
              <a:rPr lang="en-US" sz="2400" dirty="0" smtClean="0"/>
              <a:t>hat </a:t>
            </a:r>
            <a:r>
              <a:rPr lang="en-US" sz="2400" dirty="0"/>
              <a:t>happens if we put a not-so-perfect </a:t>
            </a:r>
            <a:r>
              <a:rPr lang="en-US" sz="2400" dirty="0">
                <a:solidFill>
                  <a:srgbClr val="FF0000"/>
                </a:solidFill>
              </a:rPr>
              <a:t>orange</a:t>
            </a:r>
            <a:r>
              <a:rPr lang="en-US" sz="2400" dirty="0"/>
              <a:t> into the classifier? </a:t>
            </a:r>
            <a:r>
              <a:rPr lang="en-US" sz="2400" dirty="0" smtClean="0"/>
              <a:t>For instance </a:t>
            </a:r>
            <a:r>
              <a:rPr lang="en-US" sz="2400" dirty="0"/>
              <a:t>an orange with an </a:t>
            </a:r>
            <a:r>
              <a:rPr lang="en-US" sz="2400" dirty="0">
                <a:solidFill>
                  <a:srgbClr val="FF0000"/>
                </a:solidFill>
              </a:rPr>
              <a:t>elliptical</a:t>
            </a:r>
            <a:r>
              <a:rPr lang="en-US" sz="2400" dirty="0"/>
              <a:t> shape is passed through the </a:t>
            </a:r>
            <a:r>
              <a:rPr lang="en-US" sz="2400" dirty="0" smtClean="0"/>
              <a:t>sensors</a:t>
            </a:r>
            <a:endParaRPr lang="en-US" sz="6000" dirty="0" smtClean="0"/>
          </a:p>
        </p:txBody>
      </p:sp>
      <p:sp>
        <p:nvSpPr>
          <p:cNvPr id="15" name="TextBox 14"/>
          <p:cNvSpPr txBox="1"/>
          <p:nvPr/>
        </p:nvSpPr>
        <p:spPr>
          <a:xfrm>
            <a:off x="1015997" y="3136228"/>
            <a:ext cx="2780940"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The input vector:</a:t>
            </a:r>
            <a:endParaRPr lang="en-US" sz="2400" dirty="0" smtClean="0">
              <a:latin typeface="Thames" panose="02000503080000020003" pitchFamily="2" charset="0"/>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2930" y="2719304"/>
            <a:ext cx="1158340" cy="1295512"/>
          </a:xfrm>
          <a:prstGeom prst="rect">
            <a:avLst/>
          </a:prstGeom>
        </p:spPr>
      </p:pic>
      <p:sp>
        <p:nvSpPr>
          <p:cNvPr id="13" name="TextBox 12"/>
          <p:cNvSpPr txBox="1"/>
          <p:nvPr/>
        </p:nvSpPr>
        <p:spPr>
          <a:xfrm>
            <a:off x="1015997" y="4336849"/>
            <a:ext cx="4235273" cy="46166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The response of the network:</a:t>
            </a:r>
            <a:endParaRPr lang="en-US" sz="2400" dirty="0" smtClean="0">
              <a:latin typeface="Thames" panose="02000503080000020003" pitchFamily="2"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51581" y="3952828"/>
            <a:ext cx="5224550" cy="1229706"/>
          </a:xfrm>
          <a:prstGeom prst="rect">
            <a:avLst/>
          </a:prstGeom>
        </p:spPr>
      </p:pic>
      <p:sp>
        <p:nvSpPr>
          <p:cNvPr id="16" name="TextBox 15"/>
          <p:cNvSpPr txBox="1"/>
          <p:nvPr/>
        </p:nvSpPr>
        <p:spPr>
          <a:xfrm>
            <a:off x="1015997" y="5353093"/>
            <a:ext cx="9521374" cy="120032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t>So any </a:t>
            </a:r>
            <a:r>
              <a:rPr lang="en-US" sz="2400" dirty="0"/>
              <a:t>input vector that is closer to the orange prototype vector </a:t>
            </a:r>
            <a:r>
              <a:rPr lang="en-US" sz="2400" dirty="0" smtClean="0"/>
              <a:t>than to </a:t>
            </a:r>
            <a:r>
              <a:rPr lang="en-US" sz="2400" dirty="0"/>
              <a:t>the apple prototype vector (in Euclidean distance) will be classified as </a:t>
            </a:r>
            <a:r>
              <a:rPr lang="en-US" sz="2400" dirty="0" smtClean="0"/>
              <a:t>an orange </a:t>
            </a:r>
            <a:r>
              <a:rPr lang="en-US" sz="2400" dirty="0"/>
              <a:t>(and vice versa).</a:t>
            </a:r>
            <a:endParaRPr lang="en-US" sz="3200" dirty="0" smtClean="0">
              <a:latin typeface="Thames" panose="02000503080000020003" pitchFamily="2" charset="0"/>
            </a:endParaRPr>
          </a:p>
        </p:txBody>
      </p:sp>
      <p:sp>
        <p:nvSpPr>
          <p:cNvPr id="12" name="TextBox 11"/>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302898431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Perceptron 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16</a:t>
            </a:fld>
            <a:endParaRPr lang="en-US" dirty="0">
              <a:solidFill>
                <a:schemeClr val="bg1"/>
              </a:solidFill>
            </a:endParaRPr>
          </a:p>
        </p:txBody>
      </p:sp>
      <p:sp>
        <p:nvSpPr>
          <p:cNvPr id="2" name="TextBox 1"/>
          <p:cNvSpPr txBox="1"/>
          <p:nvPr/>
        </p:nvSpPr>
        <p:spPr>
          <a:xfrm>
            <a:off x="1016000" y="2567335"/>
            <a:ext cx="5551056" cy="1200329"/>
          </a:xfrm>
          <a:prstGeom prst="rect">
            <a:avLst/>
          </a:prstGeom>
          <a:noFill/>
        </p:spPr>
        <p:txBody>
          <a:bodyPr wrap="square" rtlCol="0">
            <a:spAutoFit/>
          </a:bodyPr>
          <a:lstStyle/>
          <a:p>
            <a:pPr algn="just">
              <a:buClr>
                <a:schemeClr val="accent1">
                  <a:lumMod val="75000"/>
                </a:schemeClr>
              </a:buClr>
            </a:pPr>
            <a:r>
              <a:rPr lang="en-US" sz="2400" dirty="0" smtClean="0"/>
              <a:t>Note that we use </a:t>
            </a:r>
            <a:r>
              <a:rPr lang="en-US" sz="2400" dirty="0" smtClean="0">
                <a:solidFill>
                  <a:srgbClr val="FF0000"/>
                </a:solidFill>
              </a:rPr>
              <a:t>unit step (hardlim) </a:t>
            </a:r>
            <a:r>
              <a:rPr lang="en-US" sz="2400" dirty="0" smtClean="0"/>
              <a:t>function instead of </a:t>
            </a:r>
            <a:r>
              <a:rPr lang="en-US" sz="2400" dirty="0" smtClean="0">
                <a:solidFill>
                  <a:srgbClr val="0070C0"/>
                </a:solidFill>
              </a:rPr>
              <a:t>hardlims</a:t>
            </a:r>
            <a:r>
              <a:rPr lang="en-US" sz="2400" dirty="0" smtClean="0"/>
              <a:t> in this section which produces 0 or 1 (instead of -1 or 1)</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7730" y="1978735"/>
            <a:ext cx="4259325" cy="3194494"/>
          </a:xfrm>
          <a:prstGeom prst="rect">
            <a:avLst/>
          </a:prstGeom>
        </p:spPr>
      </p:pic>
      <p:pic>
        <p:nvPicPr>
          <p:cNvPr id="9" name="Picture 8"/>
          <p:cNvPicPr>
            <a:picLocks noChangeAspect="1"/>
          </p:cNvPicPr>
          <p:nvPr/>
        </p:nvPicPr>
        <p:blipFill rotWithShape="1">
          <a:blip r:embed="rId3">
            <a:extLst>
              <a:ext uri="{28A0092B-C50C-407E-A947-70E740481C1C}">
                <a14:useLocalDpi xmlns:a14="http://schemas.microsoft.com/office/drawing/2010/main" val="0"/>
              </a:ext>
            </a:extLst>
          </a:blip>
          <a:srcRect l="31144" t="89974" r="18054" b="-1102"/>
          <a:stretch/>
        </p:blipFill>
        <p:spPr>
          <a:xfrm>
            <a:off x="1958110" y="1978735"/>
            <a:ext cx="2586182" cy="424873"/>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7614"/>
          <a:stretch/>
        </p:blipFill>
        <p:spPr>
          <a:xfrm>
            <a:off x="1015999" y="4008933"/>
            <a:ext cx="2689418" cy="2408129"/>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22987" y="4368806"/>
            <a:ext cx="2962469" cy="1743462"/>
          </a:xfrm>
          <a:prstGeom prst="rect">
            <a:avLst/>
          </a:prstGeom>
        </p:spPr>
      </p:pic>
      <p:sp>
        <p:nvSpPr>
          <p:cNvPr id="12" name="Rounded Rectangle 11"/>
          <p:cNvSpPr/>
          <p:nvPr/>
        </p:nvSpPr>
        <p:spPr>
          <a:xfrm>
            <a:off x="7387730" y="1847761"/>
            <a:ext cx="4206265" cy="3325468"/>
          </a:xfrm>
          <a:prstGeom prst="roundRect">
            <a:avLst/>
          </a:prstGeom>
          <a:solidFill>
            <a:srgbClr val="92D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4443024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17</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5999" y="1754909"/>
                <a:ext cx="9929092" cy="440120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endParaRPr lang="en-US" sz="2400" dirty="0" smtClean="0"/>
              </a:p>
              <a:p>
                <a:pPr algn="just">
                  <a:buClr>
                    <a:schemeClr val="accent1">
                      <a:lumMod val="75000"/>
                    </a:schemeClr>
                  </a:buClr>
                </a:pPr>
                <a:endParaRPr lang="en-US" sz="2400" dirty="0" smtClean="0"/>
              </a:p>
              <a:p>
                <a:pPr marL="342900" indent="-342900" algn="just">
                  <a:buClr>
                    <a:schemeClr val="accent1">
                      <a:lumMod val="75000"/>
                    </a:schemeClr>
                  </a:buClr>
                  <a:buFont typeface="Wingdings" panose="05000000000000000000" pitchFamily="2" charset="2"/>
                  <a:buChar char="Ø"/>
                </a:pPr>
                <a:r>
                  <a:rPr lang="en-US" sz="2400" dirty="0" smtClean="0"/>
                  <a:t>We define the </a:t>
                </a:r>
                <a:r>
                  <a:rPr lang="en-US" sz="2400" i="1" dirty="0" smtClean="0">
                    <a:solidFill>
                      <a:srgbClr val="0070C0"/>
                    </a:solidFill>
                    <a:latin typeface="Thames" panose="02000503080000020003" pitchFamily="2" charset="0"/>
                  </a:rPr>
                  <a:t>i</a:t>
                </a:r>
                <a:r>
                  <a:rPr lang="en-US" sz="2400" dirty="0" smtClean="0"/>
                  <a:t>th row of </a:t>
                </a:r>
                <a:r>
                  <a:rPr lang="en-US" sz="2400" b="1" dirty="0" smtClean="0">
                    <a:solidFill>
                      <a:srgbClr val="0070C0"/>
                    </a:solidFill>
                    <a:latin typeface="Thames" panose="02000503080000020003" pitchFamily="2" charset="0"/>
                  </a:rPr>
                  <a:t>W</a:t>
                </a:r>
                <a:r>
                  <a:rPr lang="en-US" sz="2400" dirty="0" smtClean="0"/>
                  <a:t> as :                              so </a:t>
                </a:r>
                <a:r>
                  <a:rPr lang="en-US" sz="2400" b="1" dirty="0" smtClean="0">
                    <a:solidFill>
                      <a:srgbClr val="0070C0"/>
                    </a:solidFill>
                    <a:latin typeface="Thames" panose="02000503080000020003" pitchFamily="2" charset="0"/>
                  </a:rPr>
                  <a:t>W</a:t>
                </a:r>
                <a:r>
                  <a:rPr lang="en-US" sz="2400" dirty="0" smtClean="0"/>
                  <a:t> will be:</a:t>
                </a:r>
              </a:p>
              <a:p>
                <a:pPr algn="just">
                  <a:buClr>
                    <a:schemeClr val="accent1">
                      <a:lumMod val="75000"/>
                    </a:schemeClr>
                  </a:buClr>
                </a:pPr>
                <a:endParaRPr lang="en-US" sz="2400" dirty="0"/>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lnSpc>
                    <a:spcPct val="150000"/>
                  </a:lnSpc>
                  <a:buClr>
                    <a:schemeClr val="accent1">
                      <a:lumMod val="75000"/>
                    </a:schemeClr>
                  </a:buClr>
                  <a:buFont typeface="Wingdings" panose="05000000000000000000" pitchFamily="2" charset="2"/>
                  <a:buChar char="Ø"/>
                </a:pPr>
                <a:r>
                  <a:rPr lang="en-US" sz="2400" dirty="0" smtClean="0"/>
                  <a:t>Therefore we can write </a:t>
                </a:r>
                <a:r>
                  <a:rPr lang="en-US" sz="2400" dirty="0"/>
                  <a:t>the </a:t>
                </a:r>
                <a:r>
                  <a:rPr lang="en-US" sz="2400" i="1" dirty="0" smtClean="0">
                    <a:solidFill>
                      <a:srgbClr val="0070C0"/>
                    </a:solidFill>
                    <a:latin typeface="Thames" panose="02000503080000020003" pitchFamily="2" charset="0"/>
                  </a:rPr>
                  <a:t>i </a:t>
                </a:r>
                <a:r>
                  <a:rPr lang="en-US" sz="2400" baseline="30000" dirty="0" smtClean="0">
                    <a:solidFill>
                      <a:srgbClr val="0070C0"/>
                    </a:solidFill>
                  </a:rPr>
                  <a:t>th</a:t>
                </a:r>
                <a:r>
                  <a:rPr lang="en-US" sz="2400" dirty="0" smtClean="0"/>
                  <a:t> element </a:t>
                </a:r>
                <a:r>
                  <a:rPr lang="en-US" sz="2400" dirty="0"/>
                  <a:t>of the network output vector </a:t>
                </a:r>
                <a:r>
                  <a:rPr lang="en-US" sz="2400" dirty="0" smtClean="0"/>
                  <a:t>as:</a:t>
                </a:r>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r>
                  <a:rPr lang="en-US" sz="2400" dirty="0"/>
                  <a:t>I</a:t>
                </a:r>
                <a:r>
                  <a:rPr lang="en-US" sz="2400" dirty="0" smtClean="0"/>
                  <a:t>f </a:t>
                </a:r>
                <a:r>
                  <a:rPr lang="en-US" sz="2400" dirty="0"/>
                  <a:t>the inner product of the </a:t>
                </a:r>
                <a:r>
                  <a:rPr lang="en-US" sz="2400" i="1" dirty="0" smtClean="0">
                    <a:solidFill>
                      <a:srgbClr val="0070C0"/>
                    </a:solidFill>
                    <a:latin typeface="Thames" panose="02000503080000020003" pitchFamily="2" charset="0"/>
                  </a:rPr>
                  <a:t>i </a:t>
                </a:r>
                <a:r>
                  <a:rPr lang="en-US" sz="2400" baseline="30000" dirty="0" smtClean="0">
                    <a:solidFill>
                      <a:srgbClr val="0070C0"/>
                    </a:solidFill>
                  </a:rPr>
                  <a:t>th</a:t>
                </a:r>
                <a:r>
                  <a:rPr lang="en-US" sz="2400" dirty="0" smtClean="0"/>
                  <a:t> </a:t>
                </a:r>
                <a:r>
                  <a:rPr lang="en-US" sz="2400" dirty="0"/>
                  <a:t>row of the weight matrix with </a:t>
                </a:r>
                <a:r>
                  <a:rPr lang="en-US" sz="2400" dirty="0" smtClean="0"/>
                  <a:t>the </a:t>
                </a:r>
                <a:r>
                  <a:rPr lang="en-US" sz="2400" dirty="0"/>
                  <a:t>input vector </a:t>
                </a:r>
                <a14:m>
                  <m:oMath xmlns:m="http://schemas.openxmlformats.org/officeDocument/2006/math">
                    <m:r>
                      <a:rPr lang="en-US" sz="2400" i="1">
                        <a:solidFill>
                          <a:srgbClr val="FF0000"/>
                        </a:solidFill>
                        <a:latin typeface="Cambria Math" panose="02040503050406030204" pitchFamily="18" charset="0"/>
                      </a:rPr>
                      <m:t>≥</m:t>
                    </m:r>
                  </m:oMath>
                </a14:m>
                <a:r>
                  <a:rPr lang="en-US" sz="2400" i="1" dirty="0">
                    <a:solidFill>
                      <a:srgbClr val="FF0000"/>
                    </a:solidFill>
                    <a:latin typeface="Thames" panose="02000503080000020003" pitchFamily="2" charset="0"/>
                  </a:rPr>
                  <a:t> </a:t>
                </a:r>
                <a:r>
                  <a:rPr lang="en-US" sz="2800" i="1" dirty="0">
                    <a:solidFill>
                      <a:srgbClr val="FF0000"/>
                    </a:solidFill>
                    <a:latin typeface="Thames" panose="02000503080000020003" pitchFamily="2" charset="0"/>
                  </a:rPr>
                  <a:t>-</a:t>
                </a:r>
                <a:r>
                  <a:rPr lang="en-US" sz="2800" i="1" dirty="0" smtClean="0">
                    <a:solidFill>
                      <a:srgbClr val="FF0000"/>
                    </a:solidFill>
                    <a:latin typeface="Thames" panose="02000503080000020003" pitchFamily="2" charset="0"/>
                  </a:rPr>
                  <a:t>b</a:t>
                </a:r>
                <a:r>
                  <a:rPr lang="en-US" sz="2000" i="1" dirty="0" smtClean="0">
                    <a:solidFill>
                      <a:srgbClr val="FF0000"/>
                    </a:solidFill>
                    <a:latin typeface="Thames" panose="02000503080000020003" pitchFamily="2" charset="0"/>
                  </a:rPr>
                  <a:t>i</a:t>
                </a:r>
                <a:r>
                  <a:rPr lang="en-US" sz="2400" dirty="0" smtClean="0"/>
                  <a:t> </a:t>
                </a:r>
                <a:r>
                  <a:rPr lang="en-US" sz="2400" dirty="0" smtClean="0"/>
                  <a:t>, </a:t>
                </a:r>
                <a:r>
                  <a:rPr lang="en-US" sz="2400" dirty="0"/>
                  <a:t>the output will be 1, </a:t>
                </a:r>
                <a:r>
                  <a:rPr lang="en-US" sz="2400" dirty="0" smtClean="0"/>
                  <a:t>otherwise </a:t>
                </a:r>
                <a:r>
                  <a:rPr lang="en-US" sz="2400" dirty="0"/>
                  <a:t>the output will be 0. </a:t>
                </a:r>
                <a:r>
                  <a:rPr lang="en-US" sz="2400" b="1" dirty="0"/>
                  <a:t>Thus each neuron </a:t>
                </a:r>
                <a:r>
                  <a:rPr lang="en-US" sz="2400" b="1" dirty="0" smtClean="0"/>
                  <a:t>in </a:t>
                </a:r>
                <a:r>
                  <a:rPr lang="en-US" sz="2400" b="1" dirty="0"/>
                  <a:t>the network divides the </a:t>
                </a:r>
                <a:r>
                  <a:rPr lang="en-US" sz="2400" b="1" dirty="0" smtClean="0"/>
                  <a:t>input space </a:t>
                </a:r>
                <a:r>
                  <a:rPr lang="en-US" sz="2400" b="1" dirty="0"/>
                  <a:t>into </a:t>
                </a:r>
                <a:r>
                  <a:rPr lang="en-US" sz="2400" b="1" dirty="0">
                    <a:solidFill>
                      <a:srgbClr val="0070C0"/>
                    </a:solidFill>
                  </a:rPr>
                  <a:t>two</a:t>
                </a:r>
                <a:r>
                  <a:rPr lang="en-US" sz="2400" b="1" dirty="0"/>
                  <a:t> </a:t>
                </a:r>
                <a:r>
                  <a:rPr lang="en-US" sz="2400" b="1" dirty="0" smtClean="0"/>
                  <a:t>regions</a:t>
                </a:r>
                <a:r>
                  <a:rPr lang="en-US" sz="2400" dirty="0" smtClean="0"/>
                  <a:t>.</a:t>
                </a:r>
              </a:p>
            </p:txBody>
          </p:sp>
        </mc:Choice>
        <mc:Fallback>
          <p:sp>
            <p:nvSpPr>
              <p:cNvPr id="2" name="TextBox 1"/>
              <p:cNvSpPr txBox="1">
                <a:spLocks noRot="1" noChangeAspect="1" noMove="1" noResize="1" noEditPoints="1" noAdjustHandles="1" noChangeArrowheads="1" noChangeShapeType="1" noTextEdit="1"/>
              </p:cNvSpPr>
              <p:nvPr/>
            </p:nvSpPr>
            <p:spPr>
              <a:xfrm>
                <a:off x="1015999" y="1754909"/>
                <a:ext cx="9929092" cy="4401205"/>
              </a:xfrm>
              <a:prstGeom prst="rect">
                <a:avLst/>
              </a:prstGeom>
              <a:blipFill>
                <a:blip r:embed="rId3"/>
                <a:stretch>
                  <a:fillRect l="-860" r="-983" b="-2216"/>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9728" y="1773388"/>
            <a:ext cx="1294384" cy="195195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04685" y="4214836"/>
            <a:ext cx="5006774" cy="434378"/>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47544" y="1791860"/>
            <a:ext cx="1463167" cy="1867062"/>
          </a:xfrm>
          <a:prstGeom prst="rect">
            <a:avLst/>
          </a:prstGeom>
        </p:spPr>
      </p:pic>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6662079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18</a:t>
            </a:fld>
            <a:endParaRPr lang="en-US" dirty="0">
              <a:solidFill>
                <a:schemeClr val="bg1"/>
              </a:solidFill>
            </a:endParaRPr>
          </a:p>
        </p:txBody>
      </p:sp>
      <p:sp>
        <p:nvSpPr>
          <p:cNvPr id="2" name="TextBox 1"/>
          <p:cNvSpPr txBox="1"/>
          <p:nvPr/>
        </p:nvSpPr>
        <p:spPr>
          <a:xfrm>
            <a:off x="1015999" y="1734071"/>
            <a:ext cx="9929092" cy="3477875"/>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800" b="1" dirty="0" smtClean="0">
                <a:solidFill>
                  <a:srgbClr val="FF0000"/>
                </a:solidFill>
              </a:rPr>
              <a:t> Single-Neuron Perceptron with two inputs:</a:t>
            </a:r>
          </a:p>
          <a:p>
            <a:pPr marL="342900" indent="-342900" algn="just">
              <a:buClr>
                <a:schemeClr val="accent1">
                  <a:lumMod val="75000"/>
                </a:schemeClr>
              </a:buClr>
              <a:buFont typeface="Arial" panose="020B0604020202020204" pitchFamily="34" charset="0"/>
              <a:buChar char="•"/>
            </a:pPr>
            <a:r>
              <a:rPr lang="en-US" sz="2400" dirty="0" smtClean="0"/>
              <a:t>The </a:t>
            </a:r>
            <a:r>
              <a:rPr lang="en-US" sz="2400" dirty="0" smtClean="0">
                <a:solidFill>
                  <a:srgbClr val="0070C0"/>
                </a:solidFill>
              </a:rPr>
              <a:t>output</a:t>
            </a:r>
            <a:r>
              <a:rPr lang="en-US" sz="2400" dirty="0" smtClean="0"/>
              <a:t> is determined by:</a:t>
            </a:r>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endParaRPr lang="en-US" sz="2400" dirty="0" smtClean="0"/>
          </a:p>
          <a:p>
            <a:pPr algn="just">
              <a:buClr>
                <a:schemeClr val="accent1">
                  <a:lumMod val="75000"/>
                </a:schemeClr>
              </a:buClr>
            </a:pPr>
            <a:endParaRPr lang="en-US" sz="2400" dirty="0" smtClean="0"/>
          </a:p>
          <a:p>
            <a:pPr algn="just">
              <a:lnSpc>
                <a:spcPct val="150000"/>
              </a:lnSpc>
              <a:buClr>
                <a:schemeClr val="accent1">
                  <a:lumMod val="75000"/>
                </a:schemeClr>
              </a:buClr>
            </a:pPr>
            <a:endParaRPr lang="en-US" sz="2400" dirty="0" smtClean="0"/>
          </a:p>
          <a:p>
            <a:pPr marL="342900" indent="-342900" algn="just">
              <a:lnSpc>
                <a:spcPct val="150000"/>
              </a:lnSpc>
              <a:buClr>
                <a:schemeClr val="accent1">
                  <a:lumMod val="75000"/>
                </a:schemeClr>
              </a:buClr>
              <a:buFont typeface="Arial" panose="020B0604020202020204" pitchFamily="34" charset="0"/>
              <a:buChar char="•"/>
            </a:pPr>
            <a:r>
              <a:rPr lang="en-US" sz="2400" dirty="0" smtClean="0"/>
              <a:t>Then the </a:t>
            </a:r>
            <a:r>
              <a:rPr lang="en-US" sz="2400" dirty="0" smtClean="0">
                <a:solidFill>
                  <a:srgbClr val="0070C0"/>
                </a:solidFill>
              </a:rPr>
              <a:t>decision boundary </a:t>
            </a:r>
            <a:r>
              <a:rPr lang="en-US" sz="2400" dirty="0" smtClean="0"/>
              <a:t>is: </a:t>
            </a:r>
          </a:p>
          <a:p>
            <a:pPr algn="just">
              <a:buClr>
                <a:schemeClr val="accent1">
                  <a:lumMod val="75000"/>
                </a:schemeClr>
              </a:buClr>
            </a:pPr>
            <a:endParaRPr lang="en-US" sz="2400" dirty="0" smtClean="0"/>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8275"/>
          <a:stretch/>
        </p:blipFill>
        <p:spPr>
          <a:xfrm>
            <a:off x="8236386" y="2746437"/>
            <a:ext cx="3336776" cy="2634808"/>
          </a:xfrm>
          <a:prstGeom prst="rect">
            <a:avLst/>
          </a:prstGeom>
        </p:spPr>
      </p:pic>
      <p:pic>
        <p:nvPicPr>
          <p:cNvPr id="9" name="Picture 8"/>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2634468" y="5043297"/>
            <a:ext cx="5192805" cy="430572"/>
          </a:xfrm>
          <a:prstGeom prst="rect">
            <a:avLst/>
          </a:prstGeom>
          <a:solidFill>
            <a:srgbClr val="FFC000"/>
          </a:solidFill>
        </p:spPr>
      </p:pic>
      <p:pic>
        <p:nvPicPr>
          <p:cNvPr id="14" name="Picture 13"/>
          <p:cNvPicPr>
            <a:picLocks noChangeAspect="1"/>
          </p:cNvPicPr>
          <p:nvPr/>
        </p:nvPicPr>
        <p:blipFill rotWithShape="1">
          <a:blip r:embed="rId5">
            <a:duotone>
              <a:prstClr val="black"/>
              <a:srgbClr val="D9C3A5">
                <a:tint val="50000"/>
                <a:satMod val="180000"/>
              </a:srgbClr>
            </a:duotone>
            <a:extLst>
              <a:ext uri="{28A0092B-C50C-407E-A947-70E740481C1C}">
                <a14:useLocalDpi xmlns:a14="http://schemas.microsoft.com/office/drawing/2010/main" val="0"/>
              </a:ext>
            </a:extLst>
          </a:blip>
          <a:srcRect r="30560" b="62246"/>
          <a:stretch/>
        </p:blipFill>
        <p:spPr>
          <a:xfrm>
            <a:off x="1131455" y="2794111"/>
            <a:ext cx="4821385" cy="378534"/>
          </a:xfrm>
          <a:prstGeom prst="rect">
            <a:avLst/>
          </a:prstGeom>
          <a:solidFill>
            <a:srgbClr val="FFC000"/>
          </a:solidFill>
        </p:spPr>
      </p:pic>
      <p:pic>
        <p:nvPicPr>
          <p:cNvPr id="15" name="Picture 14"/>
          <p:cNvPicPr>
            <a:picLocks noChangeAspect="1"/>
          </p:cNvPicPr>
          <p:nvPr/>
        </p:nvPicPr>
        <p:blipFill rotWithShape="1">
          <a:blip r:embed="rId5">
            <a:duotone>
              <a:prstClr val="black"/>
              <a:srgbClr val="D9C3A5">
                <a:tint val="50000"/>
                <a:satMod val="180000"/>
              </a:srgbClr>
            </a:duotone>
            <a:extLst>
              <a:ext uri="{28A0092B-C50C-407E-A947-70E740481C1C}">
                <a14:useLocalDpi xmlns:a14="http://schemas.microsoft.com/office/drawing/2010/main" val="0"/>
              </a:ext>
            </a:extLst>
          </a:blip>
          <a:srcRect l="4456" t="53968"/>
          <a:stretch/>
        </p:blipFill>
        <p:spPr>
          <a:xfrm>
            <a:off x="1371595" y="3278465"/>
            <a:ext cx="6633877" cy="461540"/>
          </a:xfrm>
          <a:prstGeom prst="rect">
            <a:avLst/>
          </a:prstGeom>
          <a:solidFill>
            <a:srgbClr val="FFC000"/>
          </a:solidFill>
        </p:spPr>
      </p:pic>
      <p:sp>
        <p:nvSpPr>
          <p:cNvPr id="16" name="Rounded Rectangle 15"/>
          <p:cNvSpPr/>
          <p:nvPr/>
        </p:nvSpPr>
        <p:spPr>
          <a:xfrm>
            <a:off x="8100199" y="2597015"/>
            <a:ext cx="3493796" cy="2899337"/>
          </a:xfrm>
          <a:prstGeom prst="roundRect">
            <a:avLst/>
          </a:prstGeom>
          <a:solidFill>
            <a:srgbClr val="92D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1918895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19</a:t>
            </a:fld>
            <a:endParaRPr lang="en-US" dirty="0">
              <a:solidFill>
                <a:schemeClr val="bg1"/>
              </a:solidFill>
            </a:endParaRPr>
          </a:p>
        </p:txBody>
      </p:sp>
      <p:sp>
        <p:nvSpPr>
          <p:cNvPr id="2" name="TextBox 1"/>
          <p:cNvSpPr txBox="1"/>
          <p:nvPr/>
        </p:nvSpPr>
        <p:spPr>
          <a:xfrm>
            <a:off x="1015999" y="1734071"/>
            <a:ext cx="9929092" cy="2435731"/>
          </a:xfrm>
          <a:prstGeom prst="rect">
            <a:avLst/>
          </a:prstGeom>
          <a:noFill/>
        </p:spPr>
        <p:txBody>
          <a:bodyPr wrap="square" rtlCol="0">
            <a:spAutoFit/>
          </a:bodyPr>
          <a:lstStyle/>
          <a:p>
            <a:pPr marL="342900" indent="-342900" algn="just">
              <a:lnSpc>
                <a:spcPct val="200000"/>
              </a:lnSpc>
              <a:buClr>
                <a:schemeClr val="accent1">
                  <a:lumMod val="75000"/>
                </a:schemeClr>
              </a:buClr>
              <a:buFont typeface="Arial" panose="020B0604020202020204" pitchFamily="34" charset="0"/>
              <a:buChar char="•"/>
            </a:pPr>
            <a:r>
              <a:rPr lang="en-US" sz="2400" dirty="0" smtClean="0"/>
              <a:t>let’s </a:t>
            </a:r>
            <a:r>
              <a:rPr lang="en-US" sz="2400" dirty="0"/>
              <a:t>assign the following values </a:t>
            </a:r>
            <a:r>
              <a:rPr lang="en-US" sz="2400" dirty="0" smtClean="0"/>
              <a:t>for the parameters:</a:t>
            </a:r>
            <a:endParaRPr lang="en-US" sz="2400" dirty="0"/>
          </a:p>
          <a:p>
            <a:pPr marL="342900" indent="-342900" algn="just">
              <a:lnSpc>
                <a:spcPct val="150000"/>
              </a:lnSpc>
              <a:buClr>
                <a:schemeClr val="accent1">
                  <a:lumMod val="75000"/>
                </a:schemeClr>
              </a:buClr>
              <a:buFont typeface="Arial" panose="020B0604020202020204" pitchFamily="34" charset="0"/>
              <a:buChar char="•"/>
            </a:pPr>
            <a:endParaRPr lang="en-US" sz="2400" dirty="0" smtClean="0"/>
          </a:p>
          <a:p>
            <a:pPr algn="just">
              <a:lnSpc>
                <a:spcPct val="150000"/>
              </a:lnSpc>
              <a:buClr>
                <a:schemeClr val="accent1">
                  <a:lumMod val="75000"/>
                </a:schemeClr>
              </a:buClr>
            </a:pPr>
            <a:endParaRPr lang="en-US" sz="2400" dirty="0"/>
          </a:p>
          <a:p>
            <a:pPr marL="342900" indent="-342900" algn="just">
              <a:lnSpc>
                <a:spcPct val="150000"/>
              </a:lnSpc>
              <a:buClr>
                <a:schemeClr val="accent1">
                  <a:lumMod val="75000"/>
                </a:schemeClr>
              </a:buClr>
              <a:buFont typeface="Arial" panose="020B0604020202020204" pitchFamily="34" charset="0"/>
              <a:buChar char="•"/>
            </a:pPr>
            <a:r>
              <a:rPr lang="en-US" sz="2400" dirty="0" smtClean="0"/>
              <a:t>The decision boundary is then: </a:t>
            </a:r>
          </a:p>
        </p:txBody>
      </p:sp>
      <p:pic>
        <p:nvPicPr>
          <p:cNvPr id="7" name="Picture 6"/>
          <p:cNvPicPr>
            <a:picLocks noChangeAspect="1"/>
          </p:cNvPicPr>
          <p:nvPr/>
        </p:nvPicPr>
        <p:blipFill rotWithShape="1">
          <a:blip r:embed="rId3" cstate="print">
            <a:extLst>
              <a:ext uri="{28A0092B-C50C-407E-A947-70E740481C1C}">
                <a14:useLocalDpi xmlns:a14="http://schemas.microsoft.com/office/drawing/2010/main" val="0"/>
              </a:ext>
            </a:extLst>
          </a:blip>
          <a:srcRect b="8275"/>
          <a:stretch/>
        </p:blipFill>
        <p:spPr>
          <a:xfrm>
            <a:off x="8236386" y="2303395"/>
            <a:ext cx="3336776" cy="2634808"/>
          </a:xfrm>
          <a:prstGeom prst="rect">
            <a:avLst/>
          </a:prstGeom>
        </p:spPr>
      </p:pic>
      <p:pic>
        <p:nvPicPr>
          <p:cNvPr id="12" name="Picture 11"/>
          <p:cNvPicPr>
            <a:picLocks noChangeAspect="1"/>
          </p:cNvPicPr>
          <p:nvPr/>
        </p:nvPicPr>
        <p:blipFill>
          <a:blip r:embed="rId4">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3466509" y="2731330"/>
            <a:ext cx="3528724" cy="378957"/>
          </a:xfrm>
          <a:prstGeom prst="rect">
            <a:avLst/>
          </a:prstGeom>
          <a:solidFill>
            <a:srgbClr val="FFC000"/>
          </a:solidFill>
        </p:spPr>
      </p:pic>
      <p:pic>
        <p:nvPicPr>
          <p:cNvPr id="13" name="Picture 12"/>
          <p:cNvPicPr>
            <a:picLocks noChangeAspect="1"/>
          </p:cNvPicPr>
          <p:nvPr/>
        </p:nvPicPr>
        <p:blipFill>
          <a:blip r:embed="rId5">
            <a:duotone>
              <a:prstClr val="black"/>
              <a:srgbClr val="D9C3A5">
                <a:tint val="50000"/>
                <a:satMod val="180000"/>
              </a:srgbClr>
            </a:duotone>
            <a:extLst>
              <a:ext uri="{28A0092B-C50C-407E-A947-70E740481C1C}">
                <a14:useLocalDpi xmlns:a14="http://schemas.microsoft.com/office/drawing/2010/main" val="0"/>
              </a:ext>
            </a:extLst>
          </a:blip>
          <a:stretch>
            <a:fillRect/>
          </a:stretch>
        </p:blipFill>
        <p:spPr>
          <a:xfrm>
            <a:off x="1237663" y="4444533"/>
            <a:ext cx="6428510" cy="410536"/>
          </a:xfrm>
          <a:prstGeom prst="rect">
            <a:avLst/>
          </a:prstGeom>
          <a:solidFill>
            <a:srgbClr val="FFC000"/>
          </a:solidFill>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8" name="Rounded Rectangle 17"/>
          <p:cNvSpPr/>
          <p:nvPr/>
        </p:nvSpPr>
        <p:spPr>
          <a:xfrm>
            <a:off x="8100199" y="2112764"/>
            <a:ext cx="3493796" cy="2899337"/>
          </a:xfrm>
          <a:prstGeom prst="roundRect">
            <a:avLst/>
          </a:prstGeom>
          <a:solidFill>
            <a:srgbClr val="92D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1615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3775136"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Objectives</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a:t>
            </a:fld>
            <a:endParaRPr lang="en-US" dirty="0">
              <a:solidFill>
                <a:schemeClr val="bg1"/>
              </a:solidFill>
            </a:endParaRPr>
          </a:p>
        </p:txBody>
      </p:sp>
      <p:sp>
        <p:nvSpPr>
          <p:cNvPr id="8" name="TextBox 7"/>
          <p:cNvSpPr txBox="1"/>
          <p:nvPr/>
        </p:nvSpPr>
        <p:spPr>
          <a:xfrm>
            <a:off x="1013077" y="1838033"/>
            <a:ext cx="9921177" cy="3539430"/>
          </a:xfrm>
          <a:prstGeom prst="rect">
            <a:avLst/>
          </a:prstGeom>
          <a:noFill/>
        </p:spPr>
        <p:txBody>
          <a:bodyPr wrap="none" rtlCol="0">
            <a:spAutoFit/>
          </a:bodyPr>
          <a:lstStyle/>
          <a:p>
            <a:pPr marL="571500" indent="-571500">
              <a:lnSpc>
                <a:spcPct val="200000"/>
              </a:lnSpc>
              <a:buClr>
                <a:schemeClr val="accent1">
                  <a:lumMod val="75000"/>
                </a:schemeClr>
              </a:buClr>
              <a:buFont typeface="Wingdings" panose="05000000000000000000" pitchFamily="2" charset="2"/>
              <a:buChar char="Ø"/>
            </a:pPr>
            <a:r>
              <a:rPr lang="en-US" sz="2800" dirty="0" smtClean="0"/>
              <a:t>Getting </a:t>
            </a:r>
            <a:r>
              <a:rPr lang="en-US" sz="2800" dirty="0"/>
              <a:t>familiar with </a:t>
            </a:r>
            <a:r>
              <a:rPr lang="en-US" sz="2800" dirty="0" smtClean="0">
                <a:solidFill>
                  <a:schemeClr val="accent1">
                    <a:lumMod val="75000"/>
                  </a:schemeClr>
                </a:solidFill>
              </a:rPr>
              <a:t>Perceptron </a:t>
            </a:r>
            <a:r>
              <a:rPr lang="en-US" sz="2800" dirty="0" smtClean="0"/>
              <a:t>and its architecture</a:t>
            </a:r>
          </a:p>
          <a:p>
            <a:pPr marL="571500" indent="-571500">
              <a:lnSpc>
                <a:spcPct val="200000"/>
              </a:lnSpc>
              <a:buClr>
                <a:schemeClr val="accent1">
                  <a:lumMod val="75000"/>
                </a:schemeClr>
              </a:buClr>
              <a:buFont typeface="Wingdings" panose="05000000000000000000" pitchFamily="2" charset="2"/>
              <a:buChar char="Ø"/>
            </a:pPr>
            <a:r>
              <a:rPr lang="en-US" sz="2800" dirty="0" smtClean="0"/>
              <a:t>Solving a simple pattern recognition problem using perceptron</a:t>
            </a:r>
          </a:p>
          <a:p>
            <a:pPr marL="571500" indent="-571500">
              <a:lnSpc>
                <a:spcPct val="200000"/>
              </a:lnSpc>
              <a:buClr>
                <a:schemeClr val="accent1">
                  <a:lumMod val="75000"/>
                </a:schemeClr>
              </a:buClr>
              <a:buFont typeface="Wingdings" panose="05000000000000000000" pitchFamily="2" charset="2"/>
              <a:buChar char="Ø"/>
            </a:pPr>
            <a:r>
              <a:rPr lang="en-US" sz="2800" dirty="0" smtClean="0">
                <a:cs typeface="Times New Roman" panose="02020603050405020304" pitchFamily="18" charset="0"/>
              </a:rPr>
              <a:t>Training a single-layer perceptron by </a:t>
            </a:r>
            <a:r>
              <a:rPr lang="en-US" sz="2800" dirty="0" smtClean="0">
                <a:solidFill>
                  <a:srgbClr val="0070C0"/>
                </a:solidFill>
                <a:cs typeface="Times New Roman" panose="02020603050405020304" pitchFamily="18" charset="0"/>
              </a:rPr>
              <a:t>perceptron learning rule</a:t>
            </a:r>
          </a:p>
          <a:p>
            <a:pPr marL="571500" indent="-571500">
              <a:lnSpc>
                <a:spcPct val="200000"/>
              </a:lnSpc>
              <a:buClr>
                <a:schemeClr val="accent1">
                  <a:lumMod val="75000"/>
                </a:schemeClr>
              </a:buClr>
              <a:buFont typeface="Wingdings" panose="05000000000000000000" pitchFamily="2" charset="2"/>
              <a:buChar char="Ø"/>
            </a:pPr>
            <a:r>
              <a:rPr lang="en-US" sz="2800" dirty="0" smtClean="0">
                <a:cs typeface="Times New Roman" panose="02020603050405020304" pitchFamily="18" charset="0"/>
              </a:rPr>
              <a:t>Investigating the limitations of single-layer perceptrons</a:t>
            </a:r>
            <a:endParaRPr lang="en-US" sz="2800" dirty="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6190372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p:cNvSpPr txBox="1"/>
              <p:nvPr/>
            </p:nvSpPr>
            <p:spPr>
              <a:xfrm>
                <a:off x="1015999" y="1838033"/>
                <a:ext cx="6899565" cy="1200329"/>
              </a:xfrm>
              <a:prstGeom prst="rect">
                <a:avLst/>
              </a:prstGeom>
              <a:noFill/>
            </p:spPr>
            <p:txBody>
              <a:bodyPr wrap="square" rtlCol="0">
                <a:spAutoFit/>
              </a:bodyPr>
              <a:lstStyle/>
              <a:p>
                <a:pPr marL="342900" indent="-342900" algn="just">
                  <a:buClr>
                    <a:schemeClr val="accent1">
                      <a:lumMod val="75000"/>
                    </a:schemeClr>
                  </a:buClr>
                  <a:buFont typeface="Arial" panose="020B0604020202020204" pitchFamily="34" charset="0"/>
                  <a:buChar char="•"/>
                </a:pPr>
                <a:r>
                  <a:rPr lang="en-US" sz="2400" dirty="0" smtClean="0"/>
                  <a:t>To </a:t>
                </a:r>
                <a:r>
                  <a:rPr lang="en-US" sz="2400" dirty="0"/>
                  <a:t>find out which side of the boundary corresponds to an output of 1, </a:t>
                </a:r>
                <a:r>
                  <a:rPr lang="en-US" sz="2400" dirty="0" smtClean="0"/>
                  <a:t>we </a:t>
                </a:r>
                <a:r>
                  <a:rPr lang="en-US" sz="2400" dirty="0"/>
                  <a:t>just need to test one point. For the </a:t>
                </a:r>
                <a:r>
                  <a:rPr lang="en-US" sz="2400" dirty="0" smtClean="0"/>
                  <a:t>input </a:t>
                </a:r>
                <a14:m>
                  <m:oMath xmlns:m="http://schemas.openxmlformats.org/officeDocument/2006/math">
                    <m:sSup>
                      <m:sSupPr>
                        <m:ctrlPr>
                          <a:rPr lang="en-US" sz="2400" i="1" dirty="0" smtClean="0">
                            <a:solidFill>
                              <a:srgbClr val="0070C0"/>
                            </a:solidFill>
                            <a:latin typeface="Cambria Math" panose="02040503050406030204" pitchFamily="18" charset="0"/>
                          </a:rPr>
                        </m:ctrlPr>
                      </m:sSupPr>
                      <m:e>
                        <m:d>
                          <m:dPr>
                            <m:begChr m:val="["/>
                            <m:endChr m:val="]"/>
                            <m:ctrlPr>
                              <a:rPr lang="en-US" sz="2400" i="1" dirty="0" smtClean="0">
                                <a:solidFill>
                                  <a:srgbClr val="0070C0"/>
                                </a:solidFill>
                                <a:latin typeface="Cambria Math" panose="02040503050406030204" pitchFamily="18" charset="0"/>
                              </a:rPr>
                            </m:ctrlPr>
                          </m:dPr>
                          <m:e>
                            <m:r>
                              <a:rPr lang="en-US" sz="2400" i="0" dirty="0" smtClean="0">
                                <a:solidFill>
                                  <a:srgbClr val="0070C0"/>
                                </a:solidFill>
                                <a:latin typeface="Cambria Math" panose="02040503050406030204" pitchFamily="18" charset="0"/>
                              </a:rPr>
                              <m:t>2</m:t>
                            </m:r>
                            <m:r>
                              <a:rPr lang="en-US" sz="2400" b="0" i="0" dirty="0" smtClean="0">
                                <a:solidFill>
                                  <a:srgbClr val="0070C0"/>
                                </a:solidFill>
                                <a:latin typeface="Cambria Math" panose="02040503050406030204" pitchFamily="18" charset="0"/>
                              </a:rPr>
                              <m:t>   </m:t>
                            </m:r>
                            <m:r>
                              <a:rPr lang="en-US" sz="2400" i="0" dirty="0" smtClean="0">
                                <a:solidFill>
                                  <a:srgbClr val="0070C0"/>
                                </a:solidFill>
                                <a:latin typeface="Cambria Math" panose="02040503050406030204" pitchFamily="18" charset="0"/>
                              </a:rPr>
                              <m:t>0</m:t>
                            </m:r>
                          </m:e>
                        </m:d>
                      </m:e>
                      <m:sup>
                        <m:r>
                          <a:rPr lang="en-US" sz="2400" i="1" dirty="0" smtClean="0">
                            <a:solidFill>
                              <a:srgbClr val="0070C0"/>
                            </a:solidFill>
                            <a:latin typeface="Cambria Math" panose="02040503050406030204" pitchFamily="18" charset="0"/>
                          </a:rPr>
                          <m:t>𝑇</m:t>
                        </m:r>
                      </m:sup>
                    </m:sSup>
                  </m:oMath>
                </a14:m>
                <a:r>
                  <a:rPr lang="en-US" sz="2400" dirty="0" smtClean="0"/>
                  <a:t> , the output will be:</a:t>
                </a:r>
                <a:endParaRPr lang="en-US" sz="3200" dirty="0" smtClean="0"/>
              </a:p>
            </p:txBody>
          </p:sp>
        </mc:Choice>
        <mc:Fallback xmlns="">
          <p:sp>
            <p:nvSpPr>
              <p:cNvPr id="14" name="TextBox 13"/>
              <p:cNvSpPr txBox="1">
                <a:spLocks noRot="1" noChangeAspect="1" noMove="1" noResize="1" noEditPoints="1" noAdjustHandles="1" noChangeArrowheads="1" noChangeShapeType="1" noTextEdit="1"/>
              </p:cNvSpPr>
              <p:nvPr/>
            </p:nvSpPr>
            <p:spPr>
              <a:xfrm>
                <a:off x="1015999" y="1838033"/>
                <a:ext cx="6899565" cy="1200329"/>
              </a:xfrm>
              <a:prstGeom prst="rect">
                <a:avLst/>
              </a:prstGeom>
              <a:blipFill>
                <a:blip r:embed="rId2"/>
                <a:stretch>
                  <a:fillRect l="-1238" t="-4082" r="-1415" b="-11224"/>
                </a:stretch>
              </a:blipFill>
            </p:spPr>
            <p:txBody>
              <a:bodyPr/>
              <a:lstStyle/>
              <a:p>
                <a:r>
                  <a:rPr lang="en-US">
                    <a:noFill/>
                  </a:rPr>
                  <a:t> </a:t>
                </a:r>
              </a:p>
            </p:txBody>
          </p:sp>
        </mc:Fallback>
      </mc:AlternateContent>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5445" y="1777527"/>
            <a:ext cx="3961761" cy="3020772"/>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20</a:t>
            </a:fld>
            <a:endParaRPr lang="en-US" dirty="0">
              <a:solidFill>
                <a:schemeClr val="bg1"/>
              </a:solidFill>
            </a:endParaRPr>
          </a:p>
        </p:txBody>
      </p:sp>
      <p:sp>
        <p:nvSpPr>
          <p:cNvPr id="2" name="TextBox 1"/>
          <p:cNvSpPr txBox="1"/>
          <p:nvPr/>
        </p:nvSpPr>
        <p:spPr>
          <a:xfrm>
            <a:off x="1015999" y="4858340"/>
            <a:ext cx="10187710" cy="1200329"/>
          </a:xfrm>
          <a:prstGeom prst="rect">
            <a:avLst/>
          </a:prstGeom>
          <a:noFill/>
        </p:spPr>
        <p:txBody>
          <a:bodyPr wrap="square" rtlCol="0">
            <a:spAutoFit/>
          </a:bodyPr>
          <a:lstStyle/>
          <a:p>
            <a:pPr marL="342900" indent="-342900" algn="just">
              <a:buClr>
                <a:schemeClr val="accent1">
                  <a:lumMod val="75000"/>
                </a:schemeClr>
              </a:buClr>
              <a:buFont typeface="Arial" panose="020B0604020202020204" pitchFamily="34" charset="0"/>
              <a:buChar char="•"/>
            </a:pPr>
            <a:r>
              <a:rPr lang="en-US" sz="2400" dirty="0" smtClean="0"/>
              <a:t>We can also find the decision boundary </a:t>
            </a:r>
            <a:r>
              <a:rPr lang="en-US" sz="2400" dirty="0" smtClean="0">
                <a:solidFill>
                  <a:srgbClr val="0070C0"/>
                </a:solidFill>
              </a:rPr>
              <a:t>graphically</a:t>
            </a:r>
            <a:r>
              <a:rPr lang="en-US" sz="2400" dirty="0" smtClean="0"/>
              <a:t>. First we should determine the </a:t>
            </a:r>
            <a:r>
              <a:rPr lang="en-US" sz="2400" dirty="0" smtClean="0">
                <a:solidFill>
                  <a:srgbClr val="FF0000"/>
                </a:solidFill>
              </a:rPr>
              <a:t>orientation</a:t>
            </a:r>
            <a:r>
              <a:rPr lang="en-US" sz="2400" dirty="0" smtClean="0"/>
              <a:t> of it by the fact that it </a:t>
            </a:r>
            <a:r>
              <a:rPr lang="en-US" sz="2400" dirty="0" smtClean="0">
                <a:solidFill>
                  <a:srgbClr val="0070C0"/>
                </a:solidFill>
              </a:rPr>
              <a:t>is always orthogonal to     </a:t>
            </a:r>
            <a:r>
              <a:rPr lang="en-US" sz="2400" dirty="0" smtClean="0"/>
              <a:t>. Then we set its </a:t>
            </a:r>
            <a:r>
              <a:rPr lang="en-US" sz="2400" dirty="0" smtClean="0">
                <a:solidFill>
                  <a:srgbClr val="FF0000"/>
                </a:solidFill>
              </a:rPr>
              <a:t>position</a:t>
            </a:r>
            <a:r>
              <a:rPr lang="en-US" sz="2400" dirty="0" smtClean="0"/>
              <a:t> in order to satisfy                             for all points on it.</a:t>
            </a:r>
          </a:p>
        </p:txBody>
      </p:sp>
      <p:pic>
        <p:nvPicPr>
          <p:cNvPr id="8" name="Picture 7"/>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74389" y="5582652"/>
            <a:ext cx="1746774" cy="457739"/>
          </a:xfrm>
          <a:prstGeom prst="rect">
            <a:avLst/>
          </a:prstGeom>
        </p:spPr>
      </p:pic>
      <p:pic>
        <p:nvPicPr>
          <p:cNvPr id="12" name="Picture 11"/>
          <p:cNvPicPr>
            <a:picLocks noChangeAspect="1"/>
          </p:cNvPicPr>
          <p:nvPr/>
        </p:nvPicPr>
        <p:blipFill rotWithShape="1">
          <a:blip r:embed="rId5">
            <a:duotone>
              <a:schemeClr val="accent1">
                <a:shade val="45000"/>
                <a:satMod val="135000"/>
              </a:schemeClr>
              <a:prstClr val="white"/>
            </a:duotone>
            <a:extLst>
              <a:ext uri="{28A0092B-C50C-407E-A947-70E740481C1C}">
                <a14:useLocalDpi xmlns:a14="http://schemas.microsoft.com/office/drawing/2010/main" val="0"/>
              </a:ext>
            </a:extLst>
          </a:blip>
          <a:srcRect t="41419" r="80002" b="-3972"/>
          <a:stretch/>
        </p:blipFill>
        <p:spPr>
          <a:xfrm>
            <a:off x="9116019" y="5364294"/>
            <a:ext cx="349312" cy="286327"/>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9990" y="3344645"/>
            <a:ext cx="6387503" cy="836061"/>
          </a:xfrm>
          <a:prstGeom prst="rect">
            <a:avLst/>
          </a:prstGeom>
        </p:spPr>
      </p:pic>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9383409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21</a:t>
            </a:fld>
            <a:endParaRPr lang="en-US" dirty="0">
              <a:solidFill>
                <a:schemeClr val="bg1"/>
              </a:solidFill>
            </a:endParaRPr>
          </a:p>
        </p:txBody>
      </p:sp>
      <p:sp>
        <p:nvSpPr>
          <p:cNvPr id="2" name="TextBox 1"/>
          <p:cNvSpPr txBox="1"/>
          <p:nvPr/>
        </p:nvSpPr>
        <p:spPr>
          <a:xfrm>
            <a:off x="1015999" y="1838033"/>
            <a:ext cx="7536873" cy="4278094"/>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800" b="1" dirty="0" smtClean="0"/>
              <a:t> Example: </a:t>
            </a:r>
            <a:r>
              <a:rPr lang="en-US" sz="2800" b="1" dirty="0">
                <a:solidFill>
                  <a:srgbClr val="FF0000"/>
                </a:solidFill>
              </a:rPr>
              <a:t>AND function</a:t>
            </a:r>
            <a:r>
              <a:rPr lang="en-US" sz="2800" b="1" dirty="0"/>
              <a:t>   </a:t>
            </a:r>
            <a:r>
              <a:rPr lang="en-US" sz="2400" dirty="0"/>
              <a:t>The input/target </a:t>
            </a:r>
            <a:r>
              <a:rPr lang="en-US" sz="2400" dirty="0" smtClean="0"/>
              <a:t>pairs are:</a:t>
            </a:r>
          </a:p>
          <a:p>
            <a:pPr marL="342900" indent="-342900" algn="just">
              <a:buClr>
                <a:schemeClr val="accent1">
                  <a:lumMod val="75000"/>
                </a:schemeClr>
              </a:buClr>
              <a:buFont typeface="Wingdings" panose="05000000000000000000" pitchFamily="2" charset="2"/>
              <a:buChar char="q"/>
            </a:pPr>
            <a:endParaRPr lang="en-US" sz="2400" dirty="0"/>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endParaRPr lang="en-US" sz="2400" dirty="0"/>
          </a:p>
          <a:p>
            <a:pPr marL="342900" indent="-342900" algn="just">
              <a:buClr>
                <a:schemeClr val="accent1">
                  <a:lumMod val="75000"/>
                </a:schemeClr>
              </a:buClr>
              <a:buFont typeface="Wingdings" panose="05000000000000000000" pitchFamily="2" charset="2"/>
              <a:buChar char="q"/>
            </a:pPr>
            <a:endParaRPr lang="en-US" sz="2400" dirty="0" smtClean="0"/>
          </a:p>
          <a:p>
            <a:pPr marL="457200" indent="-457200" algn="just">
              <a:buClr>
                <a:schemeClr val="accent1">
                  <a:lumMod val="75000"/>
                </a:schemeClr>
              </a:buClr>
              <a:buFont typeface="Arial" panose="020B0604020202020204" pitchFamily="34" charset="0"/>
              <a:buChar char="•"/>
            </a:pPr>
            <a:r>
              <a:rPr lang="en-US" sz="2800" dirty="0" smtClean="0"/>
              <a:t>Light circles: 0     Dark circle: 1 </a:t>
            </a:r>
          </a:p>
          <a:p>
            <a:pPr algn="just">
              <a:buClr>
                <a:schemeClr val="accent1">
                  <a:lumMod val="75000"/>
                </a:schemeClr>
              </a:buClr>
            </a:pPr>
            <a:endParaRPr lang="en-US" sz="2400" dirty="0" smtClean="0"/>
          </a:p>
          <a:p>
            <a:pPr marL="457200" indent="-457200" algn="just">
              <a:buClr>
                <a:schemeClr val="accent1">
                  <a:lumMod val="75000"/>
                </a:schemeClr>
              </a:buClr>
              <a:buFont typeface="Arial" panose="020B0604020202020204" pitchFamily="34" charset="0"/>
              <a:buChar char="•"/>
            </a:pPr>
            <a:r>
              <a:rPr lang="en-US" sz="2400" dirty="0"/>
              <a:t>We want to have a line that separates the dark circles and the light circles. </a:t>
            </a:r>
            <a:r>
              <a:rPr lang="en-US" sz="2400" dirty="0" smtClean="0"/>
              <a:t>The </a:t>
            </a:r>
            <a:r>
              <a:rPr lang="en-US" sz="2400" dirty="0"/>
              <a:t>first step of the design is to select a decision boundary. </a:t>
            </a:r>
            <a:r>
              <a:rPr lang="en-US" sz="2400" dirty="0" smtClean="0"/>
              <a:t>There are </a:t>
            </a:r>
            <a:r>
              <a:rPr lang="en-US" sz="2400" dirty="0"/>
              <a:t>an infinite number of solutions to this problem.</a:t>
            </a:r>
            <a:endParaRPr lang="en-US" sz="40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320" y="2547777"/>
            <a:ext cx="9045724" cy="9221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85377" y="3890914"/>
            <a:ext cx="2297026" cy="2251268"/>
          </a:xfrm>
          <a:prstGeom prst="rect">
            <a:avLst/>
          </a:prstGeom>
        </p:spPr>
      </p:pic>
      <p:sp>
        <p:nvSpPr>
          <p:cNvPr id="9" name="Oval 8"/>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a:t>
            </a: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8965814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22</a:t>
            </a:fld>
            <a:endParaRPr lang="en-US" dirty="0">
              <a:solidFill>
                <a:schemeClr val="bg1"/>
              </a:solidFill>
            </a:endParaRPr>
          </a:p>
        </p:txBody>
      </p:sp>
      <p:sp>
        <p:nvSpPr>
          <p:cNvPr id="2" name="TextBox 1"/>
          <p:cNvSpPr txBox="1"/>
          <p:nvPr/>
        </p:nvSpPr>
        <p:spPr>
          <a:xfrm>
            <a:off x="1015999" y="3396373"/>
            <a:ext cx="7213601" cy="1200329"/>
          </a:xfrm>
          <a:prstGeom prst="rect">
            <a:avLst/>
          </a:prstGeom>
          <a:noFill/>
        </p:spPr>
        <p:txBody>
          <a:bodyPr wrap="square" rtlCol="0">
            <a:spAutoFit/>
          </a:bodyPr>
          <a:lstStyle/>
          <a:p>
            <a:pPr marL="342900" indent="-342900" algn="just">
              <a:buClr>
                <a:schemeClr val="accent1">
                  <a:lumMod val="75000"/>
                </a:schemeClr>
              </a:buClr>
              <a:buFont typeface="Arial" panose="020B0604020202020204" pitchFamily="34" charset="0"/>
              <a:buChar char="•"/>
            </a:pPr>
            <a:r>
              <a:rPr lang="en-US" sz="2400" dirty="0" smtClean="0"/>
              <a:t>The weight vector should be orthogonal to the decision boundary. It can be any length, so there are infinite possibilities. One choice 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525" y="3624707"/>
            <a:ext cx="2358654" cy="2387893"/>
          </a:xfrm>
          <a:prstGeom prst="rect">
            <a:avLst/>
          </a:prstGeom>
        </p:spPr>
      </p:pic>
      <p:sp>
        <p:nvSpPr>
          <p:cNvPr id="8" name="Oval 7"/>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sp>
        <p:nvSpPr>
          <p:cNvPr id="9" name="TextBox 8"/>
          <p:cNvSpPr txBox="1"/>
          <p:nvPr/>
        </p:nvSpPr>
        <p:spPr>
          <a:xfrm>
            <a:off x="1015999" y="1838818"/>
            <a:ext cx="9356436" cy="892552"/>
          </a:xfrm>
          <a:prstGeom prst="rect">
            <a:avLst/>
          </a:prstGeom>
          <a:noFill/>
        </p:spPr>
        <p:txBody>
          <a:bodyPr wrap="square" rtlCol="0">
            <a:spAutoFit/>
          </a:bodyPr>
          <a:lstStyle/>
          <a:p>
            <a:pPr marL="457200" indent="-457200" algn="just">
              <a:buClr>
                <a:schemeClr val="accent1">
                  <a:lumMod val="75000"/>
                </a:schemeClr>
              </a:buClr>
              <a:buFont typeface="Arial" panose="020B0604020202020204" pitchFamily="34" charset="0"/>
              <a:buChar char="•"/>
            </a:pPr>
            <a:r>
              <a:rPr lang="en-US" sz="2800" b="1" dirty="0" smtClean="0"/>
              <a:t>Example</a:t>
            </a:r>
            <a:r>
              <a:rPr lang="en-US" sz="2400" dirty="0" smtClean="0"/>
              <a:t> </a:t>
            </a:r>
            <a:r>
              <a:rPr lang="en-US" sz="2800" b="1" dirty="0" smtClean="0"/>
              <a:t>(Cont.): </a:t>
            </a:r>
            <a:r>
              <a:rPr lang="en-US" sz="2400" dirty="0" smtClean="0"/>
              <a:t>We select the </a:t>
            </a:r>
            <a:r>
              <a:rPr lang="en-US" sz="2400" dirty="0"/>
              <a:t>line that falls “halfway” between the two categories of </a:t>
            </a:r>
            <a:r>
              <a:rPr lang="en-US" sz="2400" dirty="0" smtClean="0"/>
              <a:t>inputs.</a:t>
            </a:r>
            <a:endParaRPr lang="en-US" sz="2400" dirty="0"/>
          </a:p>
        </p:txBody>
      </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90120" y="4601292"/>
            <a:ext cx="1150720" cy="891617"/>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0256117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23</a:t>
            </a:fld>
            <a:endParaRPr lang="en-US" dirty="0">
              <a:solidFill>
                <a:schemeClr val="bg1"/>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09525" y="3624707"/>
            <a:ext cx="2358654" cy="2387893"/>
          </a:xfrm>
          <a:prstGeom prst="rect">
            <a:avLst/>
          </a:prstGeom>
        </p:spPr>
      </p:pic>
      <p:sp>
        <p:nvSpPr>
          <p:cNvPr id="8" name="Oval 7"/>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mc:AlternateContent xmlns:mc="http://schemas.openxmlformats.org/markup-compatibility/2006" xmlns:a14="http://schemas.microsoft.com/office/drawing/2010/main">
        <mc:Choice Requires="a14">
          <p:sp>
            <p:nvSpPr>
              <p:cNvPr id="9" name="TextBox 8"/>
              <p:cNvSpPr txBox="1"/>
              <p:nvPr/>
            </p:nvSpPr>
            <p:spPr>
              <a:xfrm>
                <a:off x="1015999" y="1851282"/>
                <a:ext cx="9356436" cy="1631216"/>
              </a:xfrm>
              <a:prstGeom prst="rect">
                <a:avLst/>
              </a:prstGeom>
              <a:noFill/>
            </p:spPr>
            <p:txBody>
              <a:bodyPr wrap="square" rtlCol="0">
                <a:spAutoFit/>
              </a:bodyPr>
              <a:lstStyle/>
              <a:p>
                <a:pPr marL="342900" indent="-342900" algn="just">
                  <a:buClr>
                    <a:schemeClr val="accent1">
                      <a:lumMod val="75000"/>
                    </a:schemeClr>
                  </a:buClr>
                  <a:buFont typeface="Arial" panose="020B0604020202020204" pitchFamily="34" charset="0"/>
                  <a:buChar char="•"/>
                </a:pPr>
                <a:r>
                  <a:rPr lang="en-US" sz="2800" b="1" dirty="0" smtClean="0"/>
                  <a:t> Example</a:t>
                </a:r>
                <a:r>
                  <a:rPr lang="en-US" sz="2400" dirty="0" smtClean="0"/>
                  <a:t> </a:t>
                </a:r>
                <a:r>
                  <a:rPr lang="en-US" sz="2800" b="1" dirty="0" smtClean="0"/>
                  <a:t>(Cont.): </a:t>
                </a:r>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r>
                  <a:rPr lang="en-US" sz="2400" dirty="0" smtClean="0"/>
                  <a:t>To </a:t>
                </a:r>
                <a:r>
                  <a:rPr lang="en-US" sz="2400" dirty="0"/>
                  <a:t>find the bias, we can pick an arbitrary point on the decision boundary. For example with </a:t>
                </a:r>
                <a:r>
                  <a:rPr lang="en-US" sz="2400" b="1" dirty="0">
                    <a:solidFill>
                      <a:srgbClr val="0070C0"/>
                    </a:solidFill>
                    <a:latin typeface="Thames" panose="02000503080000020003" pitchFamily="2" charset="0"/>
                  </a:rPr>
                  <a:t>p </a:t>
                </a:r>
                <a14:m>
                  <m:oMath xmlns:m="http://schemas.openxmlformats.org/officeDocument/2006/math">
                    <m:r>
                      <a:rPr lang="en-US" sz="2400" b="1" dirty="0">
                        <a:solidFill>
                          <a:srgbClr val="0070C0"/>
                        </a:solidFill>
                        <a:latin typeface="Cambria Math" panose="02040503050406030204" pitchFamily="18" charset="0"/>
                      </a:rPr>
                      <m:t>=</m:t>
                    </m:r>
                    <m:sSup>
                      <m:sSupPr>
                        <m:ctrlPr>
                          <a:rPr lang="en-US" sz="2400" b="1" i="1" dirty="0">
                            <a:solidFill>
                              <a:srgbClr val="0070C0"/>
                            </a:solidFill>
                            <a:latin typeface="Cambria Math" panose="02040503050406030204" pitchFamily="18" charset="0"/>
                          </a:rPr>
                        </m:ctrlPr>
                      </m:sSupPr>
                      <m:e>
                        <m:d>
                          <m:dPr>
                            <m:begChr m:val="["/>
                            <m:endChr m:val="]"/>
                            <m:ctrlPr>
                              <a:rPr lang="en-US" sz="2400" b="1" i="1" dirty="0">
                                <a:solidFill>
                                  <a:srgbClr val="0070C0"/>
                                </a:solidFill>
                                <a:latin typeface="Cambria Math" panose="02040503050406030204" pitchFamily="18" charset="0"/>
                              </a:rPr>
                            </m:ctrlPr>
                          </m:dPr>
                          <m:e>
                            <m:r>
                              <a:rPr lang="en-US" sz="2400" b="1" dirty="0">
                                <a:solidFill>
                                  <a:srgbClr val="0070C0"/>
                                </a:solidFill>
                                <a:latin typeface="Cambria Math" panose="02040503050406030204" pitchFamily="18" charset="0"/>
                              </a:rPr>
                              <m:t>1</m:t>
                            </m:r>
                            <m:r>
                              <a:rPr lang="en-US" sz="2400" b="1" dirty="0">
                                <a:solidFill>
                                  <a:srgbClr val="0070C0"/>
                                </a:solidFill>
                                <a:latin typeface="Cambria Math" panose="02040503050406030204" pitchFamily="18" charset="0"/>
                              </a:rPr>
                              <m:t>.</m:t>
                            </m:r>
                            <m:r>
                              <a:rPr lang="en-US" sz="2400" b="1" dirty="0">
                                <a:solidFill>
                                  <a:srgbClr val="0070C0"/>
                                </a:solidFill>
                                <a:latin typeface="Cambria Math" panose="02040503050406030204" pitchFamily="18" charset="0"/>
                              </a:rPr>
                              <m:t>5</m:t>
                            </m:r>
                            <m:r>
                              <a:rPr lang="en-US" sz="2400" b="1" dirty="0">
                                <a:solidFill>
                                  <a:srgbClr val="0070C0"/>
                                </a:solidFill>
                                <a:latin typeface="Cambria Math" panose="02040503050406030204" pitchFamily="18" charset="0"/>
                              </a:rPr>
                              <m:t>   </m:t>
                            </m:r>
                            <m:r>
                              <a:rPr lang="en-US" sz="2400" b="1" dirty="0">
                                <a:solidFill>
                                  <a:srgbClr val="0070C0"/>
                                </a:solidFill>
                                <a:latin typeface="Cambria Math" panose="02040503050406030204" pitchFamily="18" charset="0"/>
                              </a:rPr>
                              <m:t>0</m:t>
                            </m:r>
                          </m:e>
                        </m:d>
                      </m:e>
                      <m:sup>
                        <m:r>
                          <a:rPr lang="en-US" sz="2400" b="1" i="1" dirty="0">
                            <a:solidFill>
                              <a:srgbClr val="0070C0"/>
                            </a:solidFill>
                            <a:latin typeface="Cambria Math" panose="02040503050406030204" pitchFamily="18" charset="0"/>
                          </a:rPr>
                          <m:t>𝑇</m:t>
                        </m:r>
                      </m:sup>
                    </m:sSup>
                  </m:oMath>
                </a14:m>
                <a:r>
                  <a:rPr lang="en-US" sz="2400" b="1" dirty="0">
                    <a:latin typeface="Thames" panose="02000503080000020003" pitchFamily="2" charset="0"/>
                  </a:rPr>
                  <a:t>:</a:t>
                </a:r>
              </a:p>
            </p:txBody>
          </p:sp>
        </mc:Choice>
        <mc:Fallback xmlns="">
          <p:sp>
            <p:nvSpPr>
              <p:cNvPr id="9" name="TextBox 8"/>
              <p:cNvSpPr txBox="1">
                <a:spLocks noRot="1" noChangeAspect="1" noMove="1" noResize="1" noEditPoints="1" noAdjustHandles="1" noChangeArrowheads="1" noChangeShapeType="1" noTextEdit="1"/>
              </p:cNvSpPr>
              <p:nvPr/>
            </p:nvSpPr>
            <p:spPr>
              <a:xfrm>
                <a:off x="1015999" y="1851282"/>
                <a:ext cx="9356436" cy="1631216"/>
              </a:xfrm>
              <a:prstGeom prst="rect">
                <a:avLst/>
              </a:prstGeom>
              <a:blipFill>
                <a:blip r:embed="rId4"/>
                <a:stretch>
                  <a:fillRect l="-1173" t="-3745" r="-977" b="-7865"/>
                </a:stretch>
              </a:blipFill>
            </p:spPr>
            <p:txBody>
              <a:bodyPr/>
              <a:lstStyle/>
              <a:p>
                <a:r>
                  <a:rPr lang="en-US">
                    <a:noFill/>
                  </a:rPr>
                  <a:t> </a:t>
                </a:r>
              </a:p>
            </p:txBody>
          </p:sp>
        </mc:Fallback>
      </mc:AlternateContent>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5211" y="3842960"/>
            <a:ext cx="6447079" cy="906859"/>
          </a:xfrm>
          <a:prstGeom prst="rect">
            <a:avLst/>
          </a:prstGeom>
        </p:spPr>
      </p:pic>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9009257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24</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5999" y="1838033"/>
                <a:ext cx="7536873" cy="3477875"/>
              </a:xfrm>
              <a:prstGeom prst="rect">
                <a:avLst/>
              </a:prstGeom>
              <a:noFill/>
            </p:spPr>
            <p:txBody>
              <a:bodyPr wrap="square" rtlCol="0">
                <a:spAutoFit/>
              </a:bodyPr>
              <a:lstStyle/>
              <a:p>
                <a:pPr marL="457200" indent="-457200" algn="just">
                  <a:buClr>
                    <a:schemeClr val="accent1">
                      <a:lumMod val="75000"/>
                    </a:schemeClr>
                  </a:buClr>
                  <a:buFont typeface="Arial" panose="020B0604020202020204" pitchFamily="34" charset="0"/>
                  <a:buChar char="•"/>
                </a:pPr>
                <a:r>
                  <a:rPr lang="en-US" sz="2800" b="1" dirty="0" smtClean="0"/>
                  <a:t>Example (Cont</a:t>
                </a:r>
                <a:r>
                  <a:rPr lang="en-US" sz="2800" b="1" dirty="0"/>
                  <a:t>.</a:t>
                </a:r>
                <a:r>
                  <a:rPr lang="en-US" sz="2800" b="1" dirty="0" smtClean="0"/>
                  <a:t>): </a:t>
                </a:r>
                <a:r>
                  <a:rPr lang="en-US" sz="2400" dirty="0" smtClean="0"/>
                  <a:t>To test </a:t>
                </a:r>
                <a:r>
                  <a:rPr lang="en-US" sz="2400" dirty="0"/>
                  <a:t>the </a:t>
                </a:r>
                <a:r>
                  <a:rPr lang="en-US" sz="2400" dirty="0" smtClean="0"/>
                  <a:t>network, we apply </a:t>
                </a:r>
                <a14:m>
                  <m:oMath xmlns:m="http://schemas.openxmlformats.org/officeDocument/2006/math">
                    <m:sSub>
                      <m:sSubPr>
                        <m:ctrlPr>
                          <a:rPr lang="en-US" sz="2400" i="1" dirty="0" smtClean="0">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i="0" dirty="0" smtClean="0">
                            <a:solidFill>
                              <a:srgbClr val="0070C0"/>
                            </a:solidFill>
                            <a:latin typeface="Cambria Math" panose="02040503050406030204" pitchFamily="18" charset="0"/>
                          </a:rPr>
                          <m:t>2</m:t>
                        </m:r>
                      </m:sub>
                    </m:sSub>
                  </m:oMath>
                </a14:m>
                <a:r>
                  <a:rPr lang="en-US" sz="2400" dirty="0" smtClean="0"/>
                  <a:t> to the network:</a:t>
                </a:r>
              </a:p>
              <a:p>
                <a:pPr marL="342900" indent="-342900" algn="just">
                  <a:buClr>
                    <a:schemeClr val="accent1">
                      <a:lumMod val="75000"/>
                    </a:schemeClr>
                  </a:buClr>
                  <a:buFont typeface="Wingdings" panose="05000000000000000000" pitchFamily="2" charset="2"/>
                  <a:buChar char="q"/>
                </a:pPr>
                <a:endParaRPr lang="en-US" sz="2400" dirty="0"/>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endParaRPr lang="en-US" sz="2400" dirty="0"/>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endParaRPr lang="en-US" sz="2400" dirty="0"/>
              </a:p>
              <a:p>
                <a:pPr algn="just">
                  <a:buClr>
                    <a:schemeClr val="accent1">
                      <a:lumMod val="75000"/>
                    </a:schemeClr>
                  </a:buClr>
                </a:pPr>
                <a:r>
                  <a:rPr lang="en-US" sz="2400" dirty="0"/>
                  <a:t>which is equal to the target </a:t>
                </a:r>
                <a:r>
                  <a:rPr lang="en-US" sz="2400" dirty="0" smtClean="0"/>
                  <a:t>output </a:t>
                </a:r>
                <a14:m>
                  <m:oMath xmlns:m="http://schemas.openxmlformats.org/officeDocument/2006/math">
                    <m:sSub>
                      <m:sSubPr>
                        <m:ctrlPr>
                          <a:rPr lang="en-US" sz="2400" i="1" dirty="0" smtClean="0">
                            <a:solidFill>
                              <a:srgbClr val="0070C0"/>
                            </a:solidFill>
                            <a:latin typeface="Cambria Math" panose="02040503050406030204" pitchFamily="18" charset="0"/>
                          </a:rPr>
                        </m:ctrlPr>
                      </m:sSubPr>
                      <m:e>
                        <m:r>
                          <a:rPr lang="en-US" sz="2400" b="0" i="1" dirty="0" smtClean="0">
                            <a:solidFill>
                              <a:srgbClr val="0070C0"/>
                            </a:solidFill>
                            <a:latin typeface="Cambria Math" panose="02040503050406030204" pitchFamily="18" charset="0"/>
                          </a:rPr>
                          <m:t>𝑡</m:t>
                        </m:r>
                      </m:e>
                      <m:sub>
                        <m:r>
                          <a:rPr lang="en-US" sz="2400" dirty="0">
                            <a:solidFill>
                              <a:srgbClr val="0070C0"/>
                            </a:solidFill>
                            <a:latin typeface="Cambria Math" panose="02040503050406030204" pitchFamily="18" charset="0"/>
                          </a:rPr>
                          <m:t>2</m:t>
                        </m:r>
                      </m:sub>
                    </m:sSub>
                  </m:oMath>
                </a14:m>
                <a:r>
                  <a:rPr lang="en-US" sz="2400" dirty="0" smtClean="0"/>
                  <a:t>. The rest of inputs are correctly classified too.</a:t>
                </a:r>
              </a:p>
            </p:txBody>
          </p:sp>
        </mc:Choice>
        <mc:Fallback xmlns="">
          <p:sp>
            <p:nvSpPr>
              <p:cNvPr id="2" name="TextBox 1"/>
              <p:cNvSpPr txBox="1">
                <a:spLocks noRot="1" noChangeAspect="1" noMove="1" noResize="1" noEditPoints="1" noAdjustHandles="1" noChangeArrowheads="1" noChangeShapeType="1" noTextEdit="1"/>
              </p:cNvSpPr>
              <p:nvPr/>
            </p:nvSpPr>
            <p:spPr>
              <a:xfrm>
                <a:off x="1015999" y="1838033"/>
                <a:ext cx="7536873" cy="3477875"/>
              </a:xfrm>
              <a:prstGeom prst="rect">
                <a:avLst/>
              </a:prstGeom>
              <a:blipFill>
                <a:blip r:embed="rId3"/>
                <a:stretch>
                  <a:fillRect l="-1456" t="-1754" r="-1214" b="-3158"/>
                </a:stretch>
              </a:blipFill>
            </p:spPr>
            <p:txBody>
              <a:bodyPr/>
              <a:lstStyle/>
              <a:p>
                <a:r>
                  <a:rPr lang="en-US">
                    <a:noFill/>
                  </a:rPr>
                  <a:t> </a:t>
                </a:r>
              </a:p>
            </p:txBody>
          </p:sp>
        </mc:Fallback>
      </mc:AlternateContent>
      <p:sp>
        <p:nvSpPr>
          <p:cNvPr id="9" name="Oval 8"/>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85907" y="2835555"/>
            <a:ext cx="6332769" cy="127265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09525" y="3624707"/>
            <a:ext cx="2358654" cy="2387893"/>
          </a:xfrm>
          <a:prstGeom prst="rect">
            <a:avLst/>
          </a:prstGeom>
        </p:spPr>
      </p:pic>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6283155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429744"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a:solidFill>
                  <a:srgbClr val="002060"/>
                </a:solidFill>
              </a:rPr>
              <a:t>Perceptron </a:t>
            </a:r>
            <a:r>
              <a:rPr lang="en-US" sz="6600" dirty="0" smtClean="0">
                <a:solidFill>
                  <a:srgbClr val="002060"/>
                </a:solidFill>
              </a:rPr>
              <a:t>Architecture</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25</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5998" y="1810325"/>
                <a:ext cx="6243784" cy="4709559"/>
              </a:xfrm>
              <a:prstGeom prst="rect">
                <a:avLst/>
              </a:prstGeom>
              <a:noFill/>
            </p:spPr>
            <p:txBody>
              <a:bodyPr wrap="square" rtlCol="0">
                <a:spAutoFit/>
              </a:bodyPr>
              <a:lstStyle/>
              <a:p>
                <a:pPr marL="457200" indent="-457200" algn="just">
                  <a:buClr>
                    <a:schemeClr val="accent1">
                      <a:lumMod val="75000"/>
                    </a:schemeClr>
                  </a:buClr>
                  <a:buFont typeface="Wingdings" panose="05000000000000000000" pitchFamily="2" charset="2"/>
                  <a:buChar char="q"/>
                </a:pPr>
                <a:r>
                  <a:rPr lang="en-US" sz="2800" b="1" dirty="0" smtClean="0">
                    <a:solidFill>
                      <a:srgbClr val="FF0000"/>
                    </a:solidFill>
                  </a:rPr>
                  <a:t>Multiple-Neuron </a:t>
                </a:r>
                <a:r>
                  <a:rPr lang="en-US" sz="2800" b="1" dirty="0">
                    <a:solidFill>
                      <a:srgbClr val="FF0000"/>
                    </a:solidFill>
                  </a:rPr>
                  <a:t>Perceptron</a:t>
                </a:r>
                <a:r>
                  <a:rPr lang="en-US" sz="2800" b="1" dirty="0" smtClean="0">
                    <a:solidFill>
                      <a:srgbClr val="FF0000"/>
                    </a:solidFill>
                  </a:rPr>
                  <a:t>:</a:t>
                </a:r>
                <a:endParaRPr lang="en-US" sz="2400" b="1" dirty="0" smtClean="0">
                  <a:solidFill>
                    <a:srgbClr val="FF0000"/>
                  </a:solidFill>
                </a:endParaRPr>
              </a:p>
              <a:p>
                <a:pPr algn="just">
                  <a:buClr>
                    <a:schemeClr val="accent1">
                      <a:lumMod val="75000"/>
                    </a:schemeClr>
                  </a:buClr>
                </a:pPr>
                <a:endParaRPr lang="en-US" sz="2800" dirty="0" smtClean="0"/>
              </a:p>
              <a:p>
                <a:pPr marL="342900" indent="-342900" algn="just">
                  <a:buClr>
                    <a:schemeClr val="accent1">
                      <a:lumMod val="75000"/>
                    </a:schemeClr>
                  </a:buClr>
                  <a:buFont typeface="Arial" panose="020B0604020202020204" pitchFamily="34" charset="0"/>
                  <a:buChar char="•"/>
                </a:pPr>
                <a:r>
                  <a:rPr lang="en-US" sz="2400" dirty="0" smtClean="0"/>
                  <a:t>For </a:t>
                </a:r>
                <a:r>
                  <a:rPr lang="en-US" sz="2400" dirty="0" smtClean="0"/>
                  <a:t>multiple-neuron perceptrons, there </a:t>
                </a:r>
                <a:r>
                  <a:rPr lang="en-US" sz="2400" dirty="0"/>
                  <a:t>will be one decision boundary for </a:t>
                </a:r>
                <a:r>
                  <a:rPr lang="en-US" sz="2400" dirty="0">
                    <a:solidFill>
                      <a:srgbClr val="0070C0"/>
                    </a:solidFill>
                  </a:rPr>
                  <a:t>each</a:t>
                </a:r>
                <a:r>
                  <a:rPr lang="en-US" sz="2400" dirty="0"/>
                  <a:t> neuron</a:t>
                </a:r>
                <a:r>
                  <a:rPr lang="en-US" sz="2400" dirty="0" smtClean="0"/>
                  <a:t>.</a:t>
                </a:r>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r>
                  <a:rPr lang="en-US" sz="2400" dirty="0" smtClean="0"/>
                  <a:t>The </a:t>
                </a:r>
                <a:r>
                  <a:rPr lang="en-US" sz="2400" dirty="0"/>
                  <a:t>decision boundary </a:t>
                </a:r>
                <a:r>
                  <a:rPr lang="en-US" sz="2400" dirty="0" smtClean="0"/>
                  <a:t>for neuron </a:t>
                </a:r>
                <a:r>
                  <a:rPr lang="en-US" sz="2400" i="1" dirty="0" smtClean="0">
                    <a:solidFill>
                      <a:srgbClr val="0070C0"/>
                    </a:solidFill>
                    <a:latin typeface="Thames" panose="02000503080000020003" pitchFamily="2" charset="0"/>
                  </a:rPr>
                  <a:t>i</a:t>
                </a:r>
                <a:r>
                  <a:rPr lang="en-US" sz="2400" dirty="0" smtClean="0"/>
                  <a:t> </a:t>
                </a:r>
                <a:r>
                  <a:rPr lang="en-US" sz="2400" dirty="0"/>
                  <a:t>will be defined </a:t>
                </a:r>
                <a:r>
                  <a:rPr lang="en-US" sz="2400" dirty="0" smtClean="0"/>
                  <a:t>by:</a:t>
                </a:r>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r>
                  <a:rPr lang="en-US" sz="2400" dirty="0"/>
                  <a:t>Since each element of the output vector can be either </a:t>
                </a:r>
                <a:r>
                  <a:rPr lang="en-US" sz="2400" dirty="0" smtClean="0">
                    <a:solidFill>
                      <a:srgbClr val="0070C0"/>
                    </a:solidFill>
                  </a:rPr>
                  <a:t>0</a:t>
                </a:r>
                <a:r>
                  <a:rPr lang="en-US" sz="2400" dirty="0" smtClean="0"/>
                  <a:t> </a:t>
                </a:r>
                <a:r>
                  <a:rPr lang="en-US" sz="2400" dirty="0"/>
                  <a:t>or </a:t>
                </a:r>
                <a:r>
                  <a:rPr lang="en-US" sz="2400" dirty="0" smtClean="0">
                    <a:solidFill>
                      <a:srgbClr val="0070C0"/>
                    </a:solidFill>
                  </a:rPr>
                  <a:t>1 </a:t>
                </a:r>
                <a:r>
                  <a:rPr lang="en-US" sz="2400" dirty="0" smtClean="0"/>
                  <a:t>(two categories), </a:t>
                </a:r>
                <a:r>
                  <a:rPr lang="en-US" sz="2400" dirty="0"/>
                  <a:t>there are a total </a:t>
                </a:r>
                <a:r>
                  <a:rPr lang="en-US" sz="2400" dirty="0" smtClean="0"/>
                  <a:t>of </a:t>
                </a:r>
                <a14:m>
                  <m:oMath xmlns:m="http://schemas.openxmlformats.org/officeDocument/2006/math">
                    <m:sSup>
                      <m:sSupPr>
                        <m:ctrlPr>
                          <a:rPr lang="en-US" sz="2400" i="1" smtClean="0">
                            <a:solidFill>
                              <a:srgbClr val="0070C0"/>
                            </a:solidFill>
                            <a:latin typeface="Cambria Math" panose="02040503050406030204" pitchFamily="18" charset="0"/>
                          </a:rPr>
                        </m:ctrlPr>
                      </m:sSupPr>
                      <m:e>
                        <m:r>
                          <a:rPr lang="en-US" sz="2400" smtClean="0">
                            <a:solidFill>
                              <a:srgbClr val="0070C0"/>
                            </a:solidFill>
                            <a:latin typeface="Cambria Math" panose="02040503050406030204" pitchFamily="18" charset="0"/>
                          </a:rPr>
                          <m:t>2</m:t>
                        </m:r>
                      </m:e>
                      <m:sup>
                        <m:r>
                          <m:rPr>
                            <m:nor/>
                          </m:rPr>
                          <a:rPr lang="en-US" sz="2400" i="1" dirty="0">
                            <a:solidFill>
                              <a:srgbClr val="0070C0"/>
                            </a:solidFill>
                            <a:latin typeface="Thames" panose="02000503080000020003" pitchFamily="2" charset="0"/>
                          </a:rPr>
                          <m:t>S</m:t>
                        </m:r>
                      </m:sup>
                    </m:sSup>
                  </m:oMath>
                </a14:m>
                <a:r>
                  <a:rPr lang="en-US" sz="2400" dirty="0" smtClean="0"/>
                  <a:t> </a:t>
                </a:r>
                <a:r>
                  <a:rPr lang="en-US" sz="2400" dirty="0"/>
                  <a:t>possible categories, </a:t>
                </a:r>
                <a:r>
                  <a:rPr lang="en-US" sz="2400" dirty="0" smtClean="0"/>
                  <a:t>where </a:t>
                </a:r>
                <a:r>
                  <a:rPr lang="en-US" sz="2400" i="1" dirty="0">
                    <a:solidFill>
                      <a:srgbClr val="0070C0"/>
                    </a:solidFill>
                    <a:latin typeface="Thames" panose="02000503080000020003" pitchFamily="2" charset="0"/>
                  </a:rPr>
                  <a:t>S</a:t>
                </a:r>
                <a:r>
                  <a:rPr lang="en-US" sz="2400" dirty="0" smtClean="0"/>
                  <a:t> </a:t>
                </a:r>
                <a:r>
                  <a:rPr lang="en-US" sz="2400" dirty="0"/>
                  <a:t>is the number </a:t>
                </a:r>
                <a:r>
                  <a:rPr lang="en-US" sz="2400" dirty="0" smtClean="0"/>
                  <a:t>of neurons.</a:t>
                </a:r>
                <a:endParaRPr lang="en-US" sz="40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015998" y="1810325"/>
                <a:ext cx="6243784" cy="4709559"/>
              </a:xfrm>
              <a:prstGeom prst="rect">
                <a:avLst/>
              </a:prstGeom>
              <a:blipFill>
                <a:blip r:embed="rId4"/>
                <a:stretch>
                  <a:fillRect l="-1758" t="-1294" r="-1465" b="-1423"/>
                </a:stretch>
              </a:blipFill>
            </p:spPr>
            <p:txBody>
              <a:bodyPr/>
              <a:lstStyle/>
              <a:p>
                <a:r>
                  <a:rPr lang="en-US">
                    <a:noFill/>
                  </a:rPr>
                  <a:t> </a:t>
                </a:r>
              </a:p>
            </p:txBody>
          </p:sp>
        </mc:Fallback>
      </mc:AlternateContent>
      <p:pic>
        <p:nvPicPr>
          <p:cNvPr id="17" name="Picture 1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0239" y="2844624"/>
            <a:ext cx="4054637" cy="3040978"/>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45247" y="4294913"/>
            <a:ext cx="1218594" cy="487437"/>
          </a:xfrm>
          <a:prstGeom prst="rect">
            <a:avLst/>
          </a:prstGeom>
        </p:spPr>
      </p:pic>
      <p:sp>
        <p:nvSpPr>
          <p:cNvPr id="19" name="Rounded Rectangle 18"/>
          <p:cNvSpPr/>
          <p:nvPr/>
        </p:nvSpPr>
        <p:spPr>
          <a:xfrm>
            <a:off x="7578258" y="2739946"/>
            <a:ext cx="4206265" cy="3325468"/>
          </a:xfrm>
          <a:prstGeom prst="roundRect">
            <a:avLst/>
          </a:prstGeom>
          <a:solidFill>
            <a:srgbClr val="92D050">
              <a:alpha val="2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5798451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26</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4236544"/>
              </a:xfrm>
              <a:prstGeom prst="rect">
                <a:avLst/>
              </a:prstGeom>
              <a:noFill/>
            </p:spPr>
            <p:txBody>
              <a:bodyPr wrap="square" rtlCol="0">
                <a:spAutoFit/>
              </a:bodyPr>
              <a:lstStyle/>
              <a:p>
                <a:pPr marL="571500" indent="-571500" algn="just">
                  <a:buClr>
                    <a:schemeClr val="accent1">
                      <a:lumMod val="75000"/>
                    </a:schemeClr>
                  </a:buClr>
                  <a:buFont typeface="Wingdings" panose="05000000000000000000" pitchFamily="2" charset="2"/>
                  <a:buChar char="Ø"/>
                </a:pPr>
                <a:r>
                  <a:rPr lang="en-US" sz="2400" dirty="0" smtClean="0">
                    <a:solidFill>
                      <a:srgbClr val="FF0000"/>
                    </a:solidFill>
                  </a:rPr>
                  <a:t>Learning rule</a:t>
                </a:r>
                <a:r>
                  <a:rPr lang="en-US" sz="2400" dirty="0" smtClean="0"/>
                  <a:t> or </a:t>
                </a:r>
                <a:r>
                  <a:rPr lang="en-US" sz="2400" dirty="0" smtClean="0">
                    <a:solidFill>
                      <a:srgbClr val="FF0000"/>
                    </a:solidFill>
                  </a:rPr>
                  <a:t>training algorithm</a:t>
                </a:r>
                <a:r>
                  <a:rPr lang="en-US" sz="2400" dirty="0" smtClean="0"/>
                  <a:t> is a procedure for </a:t>
                </a:r>
                <a:r>
                  <a:rPr lang="en-US" sz="2400" dirty="0"/>
                  <a:t>modifying the weights and biases of a </a:t>
                </a:r>
                <a:r>
                  <a:rPr lang="en-US" sz="2400" dirty="0" smtClean="0"/>
                  <a:t>network. Neural network </a:t>
                </a:r>
                <a:r>
                  <a:rPr lang="en-US" sz="2400" dirty="0"/>
                  <a:t>learning </a:t>
                </a:r>
                <a:r>
                  <a:rPr lang="en-US" sz="2400" dirty="0" smtClean="0"/>
                  <a:t>rules</a:t>
                </a:r>
                <a:r>
                  <a:rPr lang="en-US" sz="2400" dirty="0"/>
                  <a:t> </a:t>
                </a:r>
                <a:r>
                  <a:rPr lang="en-US" sz="2400" dirty="0" smtClean="0"/>
                  <a:t>fall </a:t>
                </a:r>
                <a:r>
                  <a:rPr lang="en-US" sz="2400" dirty="0"/>
                  <a:t>into three </a:t>
                </a:r>
                <a:r>
                  <a:rPr lang="en-US" sz="2400" dirty="0" smtClean="0"/>
                  <a:t>categories: </a:t>
                </a:r>
                <a:r>
                  <a:rPr lang="en-US" sz="2400" dirty="0" smtClean="0">
                    <a:solidFill>
                      <a:srgbClr val="00B050"/>
                    </a:solidFill>
                  </a:rPr>
                  <a:t>Supervised</a:t>
                </a:r>
                <a:r>
                  <a:rPr lang="en-US" sz="2400" dirty="0" smtClean="0"/>
                  <a:t>, </a:t>
                </a:r>
                <a:r>
                  <a:rPr lang="en-US" sz="2400" dirty="0" smtClean="0">
                    <a:solidFill>
                      <a:srgbClr val="00B050"/>
                    </a:solidFill>
                  </a:rPr>
                  <a:t>Unsupervised</a:t>
                </a:r>
                <a:r>
                  <a:rPr lang="en-US" sz="2400" dirty="0" smtClean="0"/>
                  <a:t> and </a:t>
                </a:r>
                <a:r>
                  <a:rPr lang="en-US" sz="2400" dirty="0" smtClean="0">
                    <a:solidFill>
                      <a:srgbClr val="00B050"/>
                    </a:solidFill>
                  </a:rPr>
                  <a:t>Reinforcement</a:t>
                </a:r>
                <a:r>
                  <a:rPr lang="en-US" sz="2400" dirty="0" smtClean="0"/>
                  <a:t> learning</a:t>
                </a:r>
              </a:p>
              <a:p>
                <a:pPr algn="just">
                  <a:buClr>
                    <a:schemeClr val="accent1">
                      <a:lumMod val="75000"/>
                    </a:schemeClr>
                  </a:buClr>
                </a:pPr>
                <a:endParaRPr lang="en-US" sz="2400" dirty="0"/>
              </a:p>
              <a:p>
                <a:pPr marL="800100" lvl="1" indent="-342900" algn="just">
                  <a:buClr>
                    <a:schemeClr val="accent1">
                      <a:lumMod val="75000"/>
                    </a:schemeClr>
                  </a:buClr>
                  <a:buFont typeface="Wingdings" panose="05000000000000000000" pitchFamily="2" charset="2"/>
                  <a:buChar char="v"/>
                </a:pPr>
                <a:r>
                  <a:rPr lang="en-US" sz="2400" dirty="0"/>
                  <a:t>In </a:t>
                </a:r>
                <a:r>
                  <a:rPr lang="en-US" sz="2400" b="1" dirty="0">
                    <a:solidFill>
                      <a:srgbClr val="FF0000"/>
                    </a:solidFill>
                  </a:rPr>
                  <a:t>supervised learning</a:t>
                </a:r>
                <a:r>
                  <a:rPr lang="en-US" sz="2400" dirty="0"/>
                  <a:t>, the learning rule is provided with a set of </a:t>
                </a:r>
                <a:r>
                  <a:rPr lang="en-US" sz="2400" dirty="0" smtClean="0"/>
                  <a:t>examples </a:t>
                </a:r>
                <a:r>
                  <a:rPr lang="en-US" sz="2400" dirty="0"/>
                  <a:t>(the training set) of proper network behavior</a:t>
                </a:r>
                <a:r>
                  <a:rPr lang="en-US" sz="2400" dirty="0" smtClean="0"/>
                  <a:t>: </a:t>
                </a:r>
              </a:p>
              <a:p>
                <a:pPr algn="ctr">
                  <a:buClr>
                    <a:schemeClr val="accent1">
                      <a:lumMod val="75000"/>
                    </a:schemeClr>
                  </a:buClr>
                </a:pPr>
                <a14:m>
                  <m:oMath xmlns:m="http://schemas.openxmlformats.org/officeDocument/2006/math">
                    <m:d>
                      <m:dPr>
                        <m:begChr m:val="{"/>
                        <m:endChr m:val="}"/>
                        <m:ctrlPr>
                          <a:rPr lang="en-US" sz="2400" i="1" dirty="0" smtClean="0">
                            <a:latin typeface="Cambria Math" panose="02040503050406030204" pitchFamily="18" charset="0"/>
                          </a:rPr>
                        </m:ctrlPr>
                      </m:dPr>
                      <m:e>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p</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t</m:t>
                            </m:r>
                          </m:e>
                          <m:sub>
                            <m:r>
                              <a:rPr lang="en-US" sz="2400" i="0" dirty="0">
                                <a:latin typeface="Cambria Math" panose="02040503050406030204" pitchFamily="18" charset="0"/>
                              </a:rPr>
                              <m:t>1</m:t>
                            </m:r>
                          </m:sub>
                        </m:sSub>
                      </m:e>
                    </m:d>
                    <m:r>
                      <a:rPr lang="en-US" sz="2400" b="0" i="1" dirty="0" smtClean="0">
                        <a:latin typeface="Cambria Math" panose="02040503050406030204" pitchFamily="18" charset="0"/>
                      </a:rPr>
                      <m:t>,</m:t>
                    </m:r>
                    <m:d>
                      <m:dPr>
                        <m:begChr m:val="{"/>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p</m:t>
                            </m:r>
                          </m:e>
                          <m:sub>
                            <m:r>
                              <a:rPr lang="en-US" sz="2400" b="0" i="1" dirty="0" smtClean="0">
                                <a:latin typeface="Cambria Math" panose="02040503050406030204" pitchFamily="18" charset="0"/>
                              </a:rPr>
                              <m:t>2</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t</m:t>
                            </m:r>
                          </m:e>
                          <m:sub>
                            <m:r>
                              <a:rPr lang="en-US" sz="2400" b="0" i="0" dirty="0" smtClean="0">
                                <a:latin typeface="Cambria Math" panose="02040503050406030204" pitchFamily="18" charset="0"/>
                              </a:rPr>
                              <m:t>2</m:t>
                            </m:r>
                          </m:sub>
                        </m:sSub>
                      </m:e>
                    </m:d>
                  </m:oMath>
                </a14:m>
                <a:r>
                  <a:rPr lang="en-US" sz="2400" dirty="0" smtClean="0"/>
                  <a:t>,…,</a:t>
                </a:r>
                <a:r>
                  <a:rPr lang="en-US" sz="2400" dirty="0"/>
                  <a:t> </a:t>
                </a:r>
                <a14:m>
                  <m:oMath xmlns:m="http://schemas.openxmlformats.org/officeDocument/2006/math">
                    <m:d>
                      <m:dPr>
                        <m:begChr m:val="{"/>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p</m:t>
                            </m:r>
                          </m:e>
                          <m:sub>
                            <m:r>
                              <a:rPr lang="en-US" sz="2400" b="0" i="1" dirty="0" smtClean="0">
                                <a:latin typeface="Cambria Math" panose="02040503050406030204" pitchFamily="18" charset="0"/>
                              </a:rPr>
                              <m:t>𝑄</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m:rPr>
                                <m:nor/>
                              </m:rPr>
                              <a:rPr lang="en-US" sz="2400" b="1" dirty="0">
                                <a:latin typeface="Thames" panose="02000503080000020003" pitchFamily="2" charset="0"/>
                              </a:rPr>
                              <m:t>t</m:t>
                            </m:r>
                          </m:e>
                          <m:sub>
                            <m:r>
                              <m:rPr>
                                <m:sty m:val="p"/>
                              </m:rPr>
                              <a:rPr lang="en-US" sz="2400" b="0" i="0" dirty="0" smtClean="0">
                                <a:latin typeface="Cambria Math" panose="02040503050406030204" pitchFamily="18" charset="0"/>
                              </a:rPr>
                              <m:t>Q</m:t>
                            </m:r>
                          </m:sub>
                        </m:sSub>
                      </m:e>
                    </m:d>
                  </m:oMath>
                </a14:m>
                <a:endParaRPr lang="en-US" sz="2400" dirty="0"/>
              </a:p>
              <a:p>
                <a:pPr lvl="1" algn="ctr">
                  <a:buClr>
                    <a:schemeClr val="accent1">
                      <a:lumMod val="75000"/>
                    </a:schemeClr>
                  </a:buClr>
                </a:pPr>
                <a14:m>
                  <m:oMath xmlns:m="http://schemas.openxmlformats.org/officeDocument/2006/math">
                    <m:sSub>
                      <m:sSubPr>
                        <m:ctrlPr>
                          <a:rPr lang="en-US" sz="2400" i="1" dirty="0" smtClean="0">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1" dirty="0" smtClean="0">
                            <a:solidFill>
                              <a:srgbClr val="0070C0"/>
                            </a:solidFill>
                            <a:latin typeface="Cambria Math" panose="02040503050406030204" pitchFamily="18" charset="0"/>
                          </a:rPr>
                          <m:t>𝑞</m:t>
                        </m:r>
                      </m:sub>
                    </m:sSub>
                  </m:oMath>
                </a14:m>
                <a:r>
                  <a:rPr lang="en-US" sz="2400" dirty="0" smtClean="0"/>
                  <a:t>: input vector                           </a:t>
                </a:r>
                <a14:m>
                  <m:oMath xmlns:m="http://schemas.openxmlformats.org/officeDocument/2006/math">
                    <m:sSub>
                      <m:sSubPr>
                        <m:ctrlPr>
                          <a:rPr lang="en-US" sz="2400" i="1" dirty="0" smtClean="0">
                            <a:solidFill>
                              <a:srgbClr val="0070C0"/>
                            </a:solidFill>
                            <a:latin typeface="Cambria Math" panose="02040503050406030204" pitchFamily="18" charset="0"/>
                          </a:rPr>
                        </m:ctrlPr>
                      </m:sSubPr>
                      <m:e>
                        <m:r>
                          <m:rPr>
                            <m:nor/>
                          </m:rPr>
                          <a:rPr lang="en-US" sz="2400" b="1" i="0" dirty="0" smtClean="0">
                            <a:solidFill>
                              <a:srgbClr val="0070C0"/>
                            </a:solidFill>
                            <a:latin typeface="Cambria Math" panose="02040503050406030204" pitchFamily="18" charset="0"/>
                          </a:rPr>
                          <m:t>t</m:t>
                        </m:r>
                      </m:e>
                      <m:sub>
                        <m:r>
                          <a:rPr lang="en-US" sz="2400" b="0" i="1" dirty="0" smtClean="0">
                            <a:solidFill>
                              <a:srgbClr val="0070C0"/>
                            </a:solidFill>
                            <a:latin typeface="Cambria Math" panose="02040503050406030204" pitchFamily="18" charset="0"/>
                          </a:rPr>
                          <m:t>𝑞</m:t>
                        </m:r>
                      </m:sub>
                    </m:sSub>
                  </m:oMath>
                </a14:m>
                <a:r>
                  <a:rPr lang="en-US" sz="2400" dirty="0" smtClean="0"/>
                  <a:t>: target (correct </a:t>
                </a:r>
                <a:r>
                  <a:rPr lang="en-US" sz="2400" dirty="0"/>
                  <a:t>output</a:t>
                </a:r>
                <a:r>
                  <a:rPr lang="en-US" sz="2400" dirty="0" smtClean="0"/>
                  <a:t>)</a:t>
                </a:r>
              </a:p>
              <a:p>
                <a:pPr lvl="1">
                  <a:buClr>
                    <a:schemeClr val="accent1">
                      <a:lumMod val="75000"/>
                    </a:schemeClr>
                  </a:buClr>
                </a:pPr>
                <a:endParaRPr lang="en-US" sz="2400" dirty="0" smtClean="0"/>
              </a:p>
              <a:p>
                <a:pPr lvl="1">
                  <a:buClr>
                    <a:schemeClr val="accent1">
                      <a:lumMod val="75000"/>
                    </a:schemeClr>
                  </a:buClr>
                </a:pPr>
                <a:r>
                  <a:rPr lang="en-US" sz="2400" dirty="0" smtClean="0"/>
                  <a:t>The </a:t>
                </a:r>
                <a:r>
                  <a:rPr lang="en-US" sz="2400" dirty="0"/>
                  <a:t>learning rule is </a:t>
                </a:r>
                <a:r>
                  <a:rPr lang="en-US" sz="2400" dirty="0" smtClean="0"/>
                  <a:t>used </a:t>
                </a:r>
                <a:r>
                  <a:rPr lang="en-US" sz="2400" dirty="0"/>
                  <a:t>to adjust the weights and biases of the network in order to move the network </a:t>
                </a:r>
                <a:r>
                  <a:rPr lang="en-US" sz="2400" dirty="0">
                    <a:solidFill>
                      <a:srgbClr val="0070C0"/>
                    </a:solidFill>
                  </a:rPr>
                  <a:t>outputs</a:t>
                </a:r>
                <a:r>
                  <a:rPr lang="en-US" sz="2400" dirty="0"/>
                  <a:t> closer to the </a:t>
                </a:r>
                <a:r>
                  <a:rPr lang="en-US" sz="2400" dirty="0">
                    <a:solidFill>
                      <a:srgbClr val="0070C0"/>
                    </a:solidFill>
                  </a:rPr>
                  <a:t>targets</a:t>
                </a:r>
                <a:r>
                  <a:rPr lang="en-US" sz="2400" dirty="0" smtClean="0"/>
                  <a:t>.</a:t>
                </a:r>
                <a:endParaRPr lang="en-US" sz="2400" b="1"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4236544"/>
              </a:xfrm>
              <a:prstGeom prst="rect">
                <a:avLst/>
              </a:prstGeom>
              <a:blipFill>
                <a:blip r:embed="rId3"/>
                <a:stretch>
                  <a:fillRect l="-860" t="-1153" r="-1229" b="-2450"/>
                </a:stretch>
              </a:blipFill>
            </p:spPr>
            <p:txBody>
              <a:bodyPr/>
              <a:lstStyle/>
              <a:p>
                <a:r>
                  <a:rPr lang="en-US">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8" name="TextBox 7"/>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Tree>
    <p:extLst>
      <p:ext uri="{BB962C8B-B14F-4D97-AF65-F5344CB8AC3E}">
        <p14:creationId xmlns:p14="http://schemas.microsoft.com/office/powerpoint/2010/main" val="6732716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27</a:t>
            </a:fld>
            <a:endParaRPr lang="en-US" dirty="0">
              <a:solidFill>
                <a:schemeClr val="bg1"/>
              </a:solidFill>
            </a:endParaRPr>
          </a:p>
        </p:txBody>
      </p:sp>
      <p:sp>
        <p:nvSpPr>
          <p:cNvPr id="2" name="TextBox 1"/>
          <p:cNvSpPr txBox="1"/>
          <p:nvPr/>
        </p:nvSpPr>
        <p:spPr>
          <a:xfrm>
            <a:off x="1016000" y="1838033"/>
            <a:ext cx="9929092" cy="3785652"/>
          </a:xfrm>
          <a:prstGeom prst="rect">
            <a:avLst/>
          </a:prstGeom>
          <a:noFill/>
        </p:spPr>
        <p:txBody>
          <a:bodyPr wrap="square" rtlCol="0">
            <a:spAutoFit/>
          </a:bodyPr>
          <a:lstStyle/>
          <a:p>
            <a:pPr marL="800100" lvl="1" indent="-342900" algn="just">
              <a:buClr>
                <a:schemeClr val="accent1">
                  <a:lumMod val="75000"/>
                </a:schemeClr>
              </a:buClr>
              <a:buFont typeface="Wingdings" panose="05000000000000000000" pitchFamily="2" charset="2"/>
              <a:buChar char="v"/>
            </a:pPr>
            <a:r>
              <a:rPr lang="en-US" sz="2400" b="1" dirty="0" smtClean="0">
                <a:solidFill>
                  <a:srgbClr val="FF0000"/>
                </a:solidFill>
              </a:rPr>
              <a:t>Reinforcement </a:t>
            </a:r>
            <a:r>
              <a:rPr lang="en-US" sz="2400" b="1" dirty="0">
                <a:solidFill>
                  <a:srgbClr val="FF0000"/>
                </a:solidFill>
              </a:rPr>
              <a:t>learning</a:t>
            </a:r>
            <a:r>
              <a:rPr lang="en-US" sz="2400" dirty="0"/>
              <a:t> is similar to supervised learning, except </a:t>
            </a:r>
            <a:r>
              <a:rPr lang="en-US" sz="2400" dirty="0" smtClean="0"/>
              <a:t>that, instead </a:t>
            </a:r>
            <a:r>
              <a:rPr lang="en-US" sz="2400" dirty="0"/>
              <a:t>of being provided with the correct output for each network input, </a:t>
            </a:r>
            <a:r>
              <a:rPr lang="en-US" sz="2400" dirty="0" smtClean="0"/>
              <a:t>the </a:t>
            </a:r>
            <a:r>
              <a:rPr lang="en-US" sz="2400" dirty="0"/>
              <a:t>algorithm is only given a </a:t>
            </a:r>
            <a:r>
              <a:rPr lang="en-US" sz="2400" dirty="0" smtClean="0"/>
              <a:t>reward.</a:t>
            </a:r>
          </a:p>
          <a:p>
            <a:pPr algn="just">
              <a:buClr>
                <a:schemeClr val="accent1">
                  <a:lumMod val="75000"/>
                </a:schemeClr>
              </a:buClr>
            </a:pPr>
            <a:endParaRPr lang="en-US" sz="2400" dirty="0"/>
          </a:p>
          <a:p>
            <a:pPr marL="800100" lvl="1" indent="-342900" algn="just">
              <a:buClr>
                <a:schemeClr val="accent1">
                  <a:lumMod val="75000"/>
                </a:schemeClr>
              </a:buClr>
              <a:buFont typeface="Wingdings" panose="05000000000000000000" pitchFamily="2" charset="2"/>
              <a:buChar char="v"/>
            </a:pPr>
            <a:r>
              <a:rPr lang="en-US" sz="2400" dirty="0"/>
              <a:t>In </a:t>
            </a:r>
            <a:r>
              <a:rPr lang="en-US" sz="2400" b="1" dirty="0">
                <a:solidFill>
                  <a:srgbClr val="FF0000"/>
                </a:solidFill>
              </a:rPr>
              <a:t>unsupervised </a:t>
            </a:r>
            <a:r>
              <a:rPr lang="en-US" sz="2400" b="1" dirty="0" smtClean="0">
                <a:solidFill>
                  <a:srgbClr val="FF0000"/>
                </a:solidFill>
              </a:rPr>
              <a:t>learning </a:t>
            </a:r>
            <a:r>
              <a:rPr lang="en-US" sz="2400" dirty="0" smtClean="0"/>
              <a:t>There </a:t>
            </a:r>
            <a:r>
              <a:rPr lang="en-US" sz="2400" dirty="0"/>
              <a:t>are </a:t>
            </a:r>
            <a:r>
              <a:rPr lang="en-US" sz="2400" b="1" dirty="0"/>
              <a:t>no target outputs </a:t>
            </a:r>
            <a:r>
              <a:rPr lang="en-US" sz="2400" dirty="0"/>
              <a:t>available</a:t>
            </a:r>
            <a:r>
              <a:rPr lang="en-US" sz="2400" dirty="0" smtClean="0"/>
              <a:t>. </a:t>
            </a:r>
            <a:r>
              <a:rPr lang="en-US" sz="2400" dirty="0"/>
              <a:t>Most of these algorithms </a:t>
            </a:r>
            <a:r>
              <a:rPr lang="en-US" sz="2400" dirty="0" smtClean="0"/>
              <a:t>perform </a:t>
            </a:r>
            <a:r>
              <a:rPr lang="en-US" sz="2400" dirty="0"/>
              <a:t>some kind of </a:t>
            </a:r>
            <a:r>
              <a:rPr lang="en-US" sz="2400" dirty="0">
                <a:solidFill>
                  <a:srgbClr val="0070C0"/>
                </a:solidFill>
              </a:rPr>
              <a:t>clustering</a:t>
            </a:r>
            <a:r>
              <a:rPr lang="en-US" sz="2400" dirty="0"/>
              <a:t> operation. They learn to categorize the </a:t>
            </a:r>
            <a:r>
              <a:rPr lang="en-US" sz="2400" dirty="0" smtClean="0"/>
              <a:t>input patterns </a:t>
            </a:r>
            <a:r>
              <a:rPr lang="en-US" sz="2400" dirty="0"/>
              <a:t>into a finite number of </a:t>
            </a:r>
            <a:r>
              <a:rPr lang="en-US" sz="2400" dirty="0" smtClean="0"/>
              <a:t>Categories.</a:t>
            </a:r>
          </a:p>
          <a:p>
            <a:pPr marL="342900" indent="-342900" algn="just">
              <a:buClr>
                <a:schemeClr val="accent1">
                  <a:lumMod val="75000"/>
                </a:schemeClr>
              </a:buClr>
              <a:buFont typeface="Wingdings" panose="05000000000000000000" pitchFamily="2" charset="2"/>
              <a:buChar char="v"/>
            </a:pPr>
            <a:endParaRPr lang="en-US" sz="2400" dirty="0"/>
          </a:p>
          <a:p>
            <a:pPr marL="342900" indent="-342900" algn="just">
              <a:buClr>
                <a:schemeClr val="accent1">
                  <a:lumMod val="75000"/>
                </a:schemeClr>
              </a:buClr>
              <a:buFont typeface="Wingdings" panose="05000000000000000000" pitchFamily="2" charset="2"/>
              <a:buChar char="q"/>
            </a:pPr>
            <a:r>
              <a:rPr lang="en-US" sz="2400" b="1" dirty="0"/>
              <a:t>The perceptron learning rule is a training algorithm for perceptron networks to solve </a:t>
            </a:r>
            <a:r>
              <a:rPr lang="en-US" sz="2400" b="1" dirty="0">
                <a:solidFill>
                  <a:srgbClr val="0070C0"/>
                </a:solidFill>
              </a:rPr>
              <a:t>supervised</a:t>
            </a:r>
            <a:r>
              <a:rPr lang="en-US" sz="2400" b="1" dirty="0"/>
              <a:t> problems</a:t>
            </a:r>
            <a:r>
              <a:rPr lang="en-US" sz="2400" b="1" dirty="0" smtClean="0"/>
              <a:t>.</a:t>
            </a:r>
            <a:endParaRPr lang="en-US" sz="2400" b="1"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8" name="TextBox 7"/>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Tree>
    <p:extLst>
      <p:ext uri="{BB962C8B-B14F-4D97-AF65-F5344CB8AC3E}">
        <p14:creationId xmlns:p14="http://schemas.microsoft.com/office/powerpoint/2010/main" val="343492296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28</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3792192"/>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a:t>In perceptron learning </a:t>
                </a:r>
                <a:r>
                  <a:rPr lang="en-US" sz="2400" dirty="0" smtClean="0"/>
                  <a:t>rule, </a:t>
                </a:r>
                <a:r>
                  <a:rPr lang="en-US" sz="2400" dirty="0"/>
                  <a:t>For </a:t>
                </a:r>
                <a:r>
                  <a:rPr lang="en-US" sz="2400" dirty="0" smtClean="0"/>
                  <a:t>a </a:t>
                </a:r>
                <a:r>
                  <a:rPr lang="en-US" sz="2400" dirty="0" smtClean="0">
                    <a:solidFill>
                      <a:srgbClr val="0070C0"/>
                    </a:solidFill>
                  </a:rPr>
                  <a:t>single-neuron </a:t>
                </a:r>
                <a:r>
                  <a:rPr lang="en-US" sz="2400" dirty="0">
                    <a:solidFill>
                      <a:srgbClr val="0070C0"/>
                    </a:solidFill>
                  </a:rPr>
                  <a:t>perceptron</a:t>
                </a:r>
                <a:r>
                  <a:rPr lang="en-US" sz="2400" dirty="0" smtClean="0">
                    <a:solidFill>
                      <a:srgbClr val="0070C0"/>
                    </a:solidFill>
                  </a:rPr>
                  <a:t> </a:t>
                </a:r>
                <a:r>
                  <a:rPr lang="en-US" sz="2400" dirty="0"/>
                  <a:t>a</a:t>
                </a:r>
                <a:r>
                  <a:rPr lang="en-US" sz="2400" dirty="0" smtClean="0"/>
                  <a:t>s </a:t>
                </a:r>
                <a:r>
                  <a:rPr lang="en-US" sz="2400" dirty="0"/>
                  <a:t>each </a:t>
                </a:r>
                <a:r>
                  <a:rPr lang="en-US" sz="2400" dirty="0" smtClean="0"/>
                  <a:t>input (</a:t>
                </a:r>
                <a:r>
                  <a:rPr lang="en-US" sz="2400" b="1" dirty="0" smtClean="0">
                    <a:solidFill>
                      <a:srgbClr val="0070C0"/>
                    </a:solidFill>
                    <a:latin typeface="Thames" panose="02000503080000020003" pitchFamily="2" charset="0"/>
                  </a:rPr>
                  <a:t>p</a:t>
                </a:r>
                <a:r>
                  <a:rPr lang="en-US" sz="2400" dirty="0" smtClean="0"/>
                  <a:t>) </a:t>
                </a:r>
                <a:r>
                  <a:rPr lang="en-US" sz="2400" dirty="0"/>
                  <a:t>is applied to the network, the network </a:t>
                </a:r>
                <a:r>
                  <a:rPr lang="en-US" sz="2400" dirty="0" smtClean="0"/>
                  <a:t>output (</a:t>
                </a:r>
                <a:r>
                  <a:rPr lang="en-US" sz="2400" i="1" dirty="0">
                    <a:solidFill>
                      <a:srgbClr val="0070C0"/>
                    </a:solidFill>
                    <a:latin typeface="Thames" panose="02000503080000020003" pitchFamily="2" charset="0"/>
                  </a:rPr>
                  <a:t>a</a:t>
                </a:r>
                <a:r>
                  <a:rPr lang="en-US" sz="2400" dirty="0" smtClean="0"/>
                  <a:t>) is compared to </a:t>
                </a:r>
                <a:r>
                  <a:rPr lang="en-US" sz="2400" dirty="0"/>
                  <a:t>the </a:t>
                </a:r>
                <a:r>
                  <a:rPr lang="en-US" sz="2400" dirty="0" smtClean="0"/>
                  <a:t>target (</a:t>
                </a:r>
                <a:r>
                  <a:rPr lang="en-US" sz="2400" i="1" dirty="0" smtClean="0">
                    <a:solidFill>
                      <a:srgbClr val="0070C0"/>
                    </a:solidFill>
                    <a:latin typeface="Thames" panose="02000503080000020003" pitchFamily="2" charset="0"/>
                  </a:rPr>
                  <a:t>t</a:t>
                </a:r>
                <a:r>
                  <a:rPr lang="en-US" sz="2400" dirty="0" smtClean="0"/>
                  <a:t>), and then the weight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 </m:t>
                        </m:r>
                      </m:e>
                      <m:sub>
                        <m:r>
                          <a:rPr lang="en-US" sz="2400" b="0" i="0" smtClean="0">
                            <a:solidFill>
                              <a:srgbClr val="0070C0"/>
                            </a:solidFill>
                            <a:latin typeface="Cambria Math" panose="02040503050406030204" pitchFamily="18" charset="0"/>
                          </a:rPr>
                          <m:t>1</m:t>
                        </m:r>
                      </m:sub>
                    </m:sSub>
                    <m:r>
                      <m:rPr>
                        <m:nor/>
                      </m:rPr>
                      <a:rPr lang="en-US" sz="2400" b="1" dirty="0" smtClean="0">
                        <a:solidFill>
                          <a:srgbClr val="0070C0"/>
                        </a:solidFill>
                        <a:latin typeface="Thames" panose="02000503080000020003" pitchFamily="2" charset="0"/>
                      </a:rPr>
                      <m:t>w</m:t>
                    </m:r>
                  </m:oMath>
                </a14:m>
                <a:r>
                  <a:rPr lang="en-US" sz="2400" dirty="0" smtClean="0"/>
                  <a:t>) </a:t>
                </a:r>
                <a:r>
                  <a:rPr lang="en-US" sz="2400" dirty="0"/>
                  <a:t>and </a:t>
                </a:r>
                <a:r>
                  <a:rPr lang="en-US" sz="2400" dirty="0" smtClean="0"/>
                  <a:t>bias (</a:t>
                </a:r>
                <a:r>
                  <a:rPr lang="en-US" sz="2400" i="1" dirty="0" smtClean="0">
                    <a:solidFill>
                      <a:srgbClr val="0070C0"/>
                    </a:solidFill>
                    <a:latin typeface="Thames" panose="02000503080000020003" pitchFamily="2" charset="0"/>
                  </a:rPr>
                  <a:t>b</a:t>
                </a:r>
                <a:r>
                  <a:rPr lang="en-US" sz="2400" dirty="0" smtClean="0"/>
                  <a:t>) </a:t>
                </a:r>
                <a:r>
                  <a:rPr lang="en-US" sz="2400" dirty="0"/>
                  <a:t>of the </a:t>
                </a:r>
                <a:r>
                  <a:rPr lang="en-US" sz="2400" dirty="0" smtClean="0"/>
                  <a:t>network are adjusted </a:t>
                </a:r>
                <a:r>
                  <a:rPr lang="en-US" sz="2400" dirty="0"/>
                  <a:t>in order to move the network </a:t>
                </a:r>
                <a:r>
                  <a:rPr lang="en-US" sz="2400" dirty="0" smtClean="0"/>
                  <a:t>output (</a:t>
                </a:r>
                <a:r>
                  <a:rPr lang="en-US" sz="2400" i="1" dirty="0" smtClean="0">
                    <a:solidFill>
                      <a:srgbClr val="0070C0"/>
                    </a:solidFill>
                    <a:latin typeface="Thames" panose="02000503080000020003" pitchFamily="2" charset="0"/>
                  </a:rPr>
                  <a:t>a</a:t>
                </a:r>
                <a:r>
                  <a:rPr lang="en-US" sz="2400" dirty="0" smtClean="0"/>
                  <a:t>) </a:t>
                </a:r>
                <a:r>
                  <a:rPr lang="en-US" sz="2400" dirty="0"/>
                  <a:t>closer to the </a:t>
                </a:r>
                <a:r>
                  <a:rPr lang="en-US" sz="2400" dirty="0" smtClean="0"/>
                  <a:t>target (</a:t>
                </a:r>
                <a:r>
                  <a:rPr lang="en-US" sz="2400" i="1" dirty="0">
                    <a:solidFill>
                      <a:srgbClr val="0070C0"/>
                    </a:solidFill>
                    <a:latin typeface="Thames" panose="02000503080000020003" pitchFamily="2" charset="0"/>
                  </a:rPr>
                  <a:t>t</a:t>
                </a:r>
                <a:r>
                  <a:rPr lang="en-US" sz="2400" dirty="0" smtClean="0"/>
                  <a:t>):</a:t>
                </a:r>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endParaRPr lang="en-US" sz="2400" dirty="0"/>
              </a:p>
              <a:p>
                <a:pPr marL="342900" indent="-342900" algn="just">
                  <a:buClr>
                    <a:schemeClr val="accent1">
                      <a:lumMod val="75000"/>
                    </a:schemeClr>
                  </a:buClr>
                  <a:buFont typeface="Arial" panose="020B0604020202020204" pitchFamily="34" charset="0"/>
                  <a:buChar char="•"/>
                </a:pPr>
                <a:r>
                  <a:rPr lang="en-US" sz="2400" dirty="0" smtClean="0"/>
                  <a:t>Weight update:</a:t>
                </a:r>
              </a:p>
              <a:p>
                <a:pPr marL="342900" indent="-342900" algn="just">
                  <a:buClr>
                    <a:schemeClr val="accent1">
                      <a:lumMod val="75000"/>
                    </a:schemeClr>
                  </a:buClr>
                  <a:buFont typeface="Wingdings" panose="05000000000000000000" pitchFamily="2" charset="2"/>
                  <a:buChar char="q"/>
                </a:pPr>
                <a:endParaRPr lang="en-US" sz="2400" dirty="0"/>
              </a:p>
              <a:p>
                <a:pPr algn="just">
                  <a:buClr>
                    <a:schemeClr val="accent1">
                      <a:lumMod val="75000"/>
                    </a:schemeClr>
                  </a:buClr>
                </a:pPr>
                <a:endParaRPr lang="en-US" sz="2400" dirty="0" smtClean="0"/>
              </a:p>
              <a:p>
                <a:pPr marL="457200" indent="-457200" algn="just">
                  <a:buClr>
                    <a:schemeClr val="accent1">
                      <a:lumMod val="75000"/>
                    </a:schemeClr>
                  </a:buClr>
                  <a:buFont typeface="Arial" panose="020B0604020202020204" pitchFamily="34" charset="0"/>
                  <a:buChar char="•"/>
                </a:pPr>
                <a:r>
                  <a:rPr lang="en-US" sz="2400" dirty="0" smtClean="0"/>
                  <a:t>Bias update:               </a:t>
                </a:r>
                <a14:m>
                  <m:oMath xmlns:m="http://schemas.openxmlformats.org/officeDocument/2006/math">
                    <m:sSup>
                      <m:sSupPr>
                        <m:ctrlPr>
                          <a:rPr lang="en-US" sz="2400" i="1" dirty="0">
                            <a:latin typeface="Cambria Math" panose="02040503050406030204" pitchFamily="18" charset="0"/>
                          </a:rPr>
                        </m:ctrlPr>
                      </m:sSupPr>
                      <m:e>
                        <m:r>
                          <m:rPr>
                            <m:nor/>
                          </m:rPr>
                          <a:rPr lang="en-US" sz="2400" i="1" dirty="0">
                            <a:latin typeface="Thames" panose="02000503080000020003" pitchFamily="2" charset="0"/>
                          </a:rPr>
                          <m:t>b</m:t>
                        </m:r>
                      </m:e>
                      <m:sup>
                        <m:r>
                          <a:rPr lang="en-US" sz="2400" b="0" i="1" dirty="0" smtClean="0">
                            <a:latin typeface="Cambria Math" panose="02040503050406030204" pitchFamily="18" charset="0"/>
                          </a:rPr>
                          <m:t>𝑛𝑒𝑤</m:t>
                        </m:r>
                      </m:sup>
                    </m:sSup>
                    <m:r>
                      <a:rPr lang="en-US" sz="2400" i="0" dirty="0" smtClean="0">
                        <a:latin typeface="Cambria Math" panose="02040503050406030204" pitchFamily="18" charset="0"/>
                      </a:rPr>
                      <m:t>=</m:t>
                    </m:r>
                    <m:sSup>
                      <m:sSupPr>
                        <m:ctrlPr>
                          <a:rPr lang="en-US" sz="2400" i="1" dirty="0" smtClean="0">
                            <a:latin typeface="Cambria Math" panose="02040503050406030204" pitchFamily="18" charset="0"/>
                          </a:rPr>
                        </m:ctrlPr>
                      </m:sSupPr>
                      <m:e>
                        <m:r>
                          <m:rPr>
                            <m:nor/>
                          </m:rPr>
                          <a:rPr lang="en-US" sz="2400" i="1" dirty="0">
                            <a:latin typeface="Thames" panose="02000503080000020003" pitchFamily="2" charset="0"/>
                          </a:rPr>
                          <m:t>b</m:t>
                        </m:r>
                      </m:e>
                      <m:sup>
                        <m:r>
                          <a:rPr lang="en-US" sz="2400" b="0" i="1" dirty="0" smtClean="0">
                            <a:latin typeface="Cambria Math" panose="02040503050406030204" pitchFamily="18" charset="0"/>
                          </a:rPr>
                          <m:t>𝑜𝑙𝑑</m:t>
                        </m:r>
                      </m:sup>
                    </m:sSup>
                    <m:r>
                      <a:rPr lang="en-US" sz="2400" b="0" i="0" dirty="0" smtClean="0">
                        <a:latin typeface="Cambria Math" panose="02040503050406030204" pitchFamily="18" charset="0"/>
                      </a:rPr>
                      <m:t>+</m:t>
                    </m:r>
                    <m:r>
                      <m:rPr>
                        <m:nor/>
                      </m:rPr>
                      <a:rPr lang="en-US" sz="2400" i="1" dirty="0">
                        <a:latin typeface="Thames" panose="02000503080000020003" pitchFamily="2" charset="0"/>
                      </a:rPr>
                      <m:t>t</m:t>
                    </m:r>
                    <m:r>
                      <a:rPr lang="en-US" sz="2400" b="0" i="0" dirty="0" smtClean="0">
                        <a:latin typeface="Cambria Math" panose="02040503050406030204" pitchFamily="18" charset="0"/>
                      </a:rPr>
                      <m:t>−</m:t>
                    </m:r>
                    <m:r>
                      <m:rPr>
                        <m:nor/>
                      </m:rPr>
                      <a:rPr lang="en-US" sz="2400" i="1" dirty="0">
                        <a:latin typeface="Thames" panose="02000503080000020003" pitchFamily="2" charset="0"/>
                      </a:rPr>
                      <m:t>a</m:t>
                    </m:r>
                  </m:oMath>
                </a14:m>
                <a:endParaRPr lang="en-US" sz="2400" i="1" dirty="0" smtClean="0"/>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3792192"/>
              </a:xfrm>
              <a:prstGeom prst="rect">
                <a:avLst/>
              </a:prstGeom>
              <a:blipFill>
                <a:blip r:embed="rId3"/>
                <a:stretch>
                  <a:fillRect l="-860" t="-1286" r="-983" b="-2733"/>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8208" y="3524565"/>
            <a:ext cx="5057241" cy="1522230"/>
          </a:xfrm>
          <a:prstGeom prst="rect">
            <a:avLst/>
          </a:prstGeom>
        </p:spPr>
      </p:pic>
      <p:sp>
        <p:nvSpPr>
          <p:cNvPr id="7" name="Left Brace 6"/>
          <p:cNvSpPr/>
          <p:nvPr/>
        </p:nvSpPr>
        <p:spPr>
          <a:xfrm>
            <a:off x="3574471" y="3601894"/>
            <a:ext cx="218040" cy="1398424"/>
          </a:xfrm>
          <a:prstGeom prst="leftBrace">
            <a:avLst/>
          </a:prstGeom>
          <a:noFill/>
          <a:ln w="28575">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84150268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29</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6000" y="1838033"/>
                <a:ext cx="9929092" cy="4285789"/>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a:t>The three </a:t>
                </a:r>
                <a:r>
                  <a:rPr lang="en-US" sz="2400" dirty="0" smtClean="0"/>
                  <a:t>rules of weight update </a:t>
                </a:r>
                <a:r>
                  <a:rPr lang="en-US" sz="2400" dirty="0"/>
                  <a:t>can be rewritten as a single </a:t>
                </a:r>
                <a:r>
                  <a:rPr lang="en-US" sz="2400" dirty="0" smtClean="0"/>
                  <a:t>expression. </a:t>
                </a:r>
                <a:endParaRPr lang="en-US" sz="2400" dirty="0" smtClean="0"/>
              </a:p>
              <a:p>
                <a:pPr marL="342900" indent="-342900" algn="just">
                  <a:buClr>
                    <a:schemeClr val="accent1">
                      <a:lumMod val="75000"/>
                    </a:schemeClr>
                  </a:buClr>
                  <a:buFont typeface="Wingdings" panose="05000000000000000000" pitchFamily="2" charset="2"/>
                  <a:buChar char="Ø"/>
                </a:pPr>
                <a:r>
                  <a:rPr lang="en-US" sz="2400" dirty="0" smtClean="0"/>
                  <a:t>We </a:t>
                </a:r>
                <a:r>
                  <a:rPr lang="en-US" sz="2400" dirty="0" smtClean="0"/>
                  <a:t>define the perceptron error: </a:t>
                </a:r>
                <a:r>
                  <a:rPr lang="en-US" sz="2800" i="1" dirty="0" smtClean="0">
                    <a:solidFill>
                      <a:srgbClr val="0070C0"/>
                    </a:solidFill>
                    <a:latin typeface="Thames" panose="02000503080000020003" pitchFamily="2" charset="0"/>
                  </a:rPr>
                  <a:t>e = t – a </a:t>
                </a:r>
                <a:r>
                  <a:rPr lang="en-US" sz="2400" dirty="0" smtClean="0"/>
                  <a:t>and rewrite them as:</a:t>
                </a:r>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Arial" panose="020B0604020202020204" pitchFamily="34" charset="0"/>
                  <a:buChar char="•"/>
                </a:pPr>
                <a:r>
                  <a:rPr lang="en-US" sz="2400" dirty="0" smtClean="0"/>
                  <a:t>Then we unify them as:</a:t>
                </a:r>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r>
                  <a:rPr lang="en-US" sz="2400" dirty="0" smtClean="0"/>
                  <a:t>The bias update rule is the same will be:    </a:t>
                </a:r>
                <a14:m>
                  <m:oMath xmlns:m="http://schemas.openxmlformats.org/officeDocument/2006/math">
                    <m:sSup>
                      <m:sSupPr>
                        <m:ctrlPr>
                          <a:rPr lang="en-US" sz="2800" i="1" dirty="0" smtClean="0">
                            <a:solidFill>
                              <a:srgbClr val="0070C0"/>
                            </a:solidFill>
                            <a:latin typeface="Cambria Math" panose="02040503050406030204" pitchFamily="18" charset="0"/>
                          </a:rPr>
                        </m:ctrlPr>
                      </m:sSupPr>
                      <m:e>
                        <m:r>
                          <m:rPr>
                            <m:nor/>
                          </m:rPr>
                          <a:rPr lang="en-US" sz="2800" i="1" dirty="0">
                            <a:solidFill>
                              <a:srgbClr val="0070C0"/>
                            </a:solidFill>
                            <a:latin typeface="Thames" panose="02000503080000020003" pitchFamily="2" charset="0"/>
                          </a:rPr>
                          <m:t>b</m:t>
                        </m:r>
                      </m:e>
                      <m:sup>
                        <m:r>
                          <a:rPr lang="en-US" sz="2800" i="1" dirty="0" smtClean="0">
                            <a:solidFill>
                              <a:srgbClr val="0070C0"/>
                            </a:solidFill>
                            <a:latin typeface="Cambria Math" panose="02040503050406030204" pitchFamily="18" charset="0"/>
                          </a:rPr>
                          <m:t>𝑛𝑒𝑤</m:t>
                        </m:r>
                      </m:sup>
                    </m:sSup>
                    <m:r>
                      <a:rPr lang="en-US" sz="2800" dirty="0">
                        <a:solidFill>
                          <a:srgbClr val="0070C0"/>
                        </a:solidFill>
                        <a:latin typeface="Cambria Math" panose="02040503050406030204" pitchFamily="18" charset="0"/>
                      </a:rPr>
                      <m:t>=</m:t>
                    </m:r>
                    <m:sSup>
                      <m:sSupPr>
                        <m:ctrlPr>
                          <a:rPr lang="en-US" sz="2800" i="1" dirty="0">
                            <a:solidFill>
                              <a:srgbClr val="0070C0"/>
                            </a:solidFill>
                            <a:latin typeface="Cambria Math" panose="02040503050406030204" pitchFamily="18" charset="0"/>
                          </a:rPr>
                        </m:ctrlPr>
                      </m:sSupPr>
                      <m:e>
                        <m:r>
                          <m:rPr>
                            <m:nor/>
                          </m:rPr>
                          <a:rPr lang="en-US" sz="2800" i="1" dirty="0">
                            <a:solidFill>
                              <a:srgbClr val="0070C0"/>
                            </a:solidFill>
                            <a:latin typeface="Thames" panose="02000503080000020003" pitchFamily="2" charset="0"/>
                          </a:rPr>
                          <m:t>b</m:t>
                        </m:r>
                      </m:e>
                      <m:sup>
                        <m:r>
                          <a:rPr lang="en-US" sz="2800" i="1" dirty="0">
                            <a:solidFill>
                              <a:srgbClr val="0070C0"/>
                            </a:solidFill>
                            <a:latin typeface="Cambria Math" panose="02040503050406030204" pitchFamily="18" charset="0"/>
                          </a:rPr>
                          <m:t>𝑜𝑙𝑑</m:t>
                        </m:r>
                      </m:sup>
                    </m:sSup>
                    <m:r>
                      <a:rPr lang="en-US" sz="2800" dirty="0">
                        <a:solidFill>
                          <a:srgbClr val="0070C0"/>
                        </a:solidFill>
                        <a:latin typeface="Cambria Math" panose="02040503050406030204" pitchFamily="18" charset="0"/>
                      </a:rPr>
                      <m:t>+</m:t>
                    </m:r>
                    <m:r>
                      <m:rPr>
                        <m:nor/>
                      </m:rPr>
                      <a:rPr lang="en-US" sz="2800" b="0" i="1" dirty="0" smtClean="0">
                        <a:solidFill>
                          <a:srgbClr val="0070C0"/>
                        </a:solidFill>
                        <a:latin typeface="Thames" panose="02000503080000020003" pitchFamily="2" charset="0"/>
                      </a:rPr>
                      <m:t>e</m:t>
                    </m:r>
                  </m:oMath>
                </a14:m>
                <a:endParaRPr lang="en-US" sz="2800" i="1" dirty="0">
                  <a:solidFill>
                    <a:srgbClr val="0070C0"/>
                  </a:solidFill>
                </a:endParaRPr>
              </a:p>
            </p:txBody>
          </p:sp>
        </mc:Choice>
        <mc:Fallback>
          <p:sp>
            <p:nvSpPr>
              <p:cNvPr id="2" name="TextBox 1"/>
              <p:cNvSpPr txBox="1">
                <a:spLocks noRot="1" noChangeAspect="1" noMove="1" noResize="1" noEditPoints="1" noAdjustHandles="1" noChangeArrowheads="1" noChangeShapeType="1" noTextEdit="1"/>
              </p:cNvSpPr>
              <p:nvPr/>
            </p:nvSpPr>
            <p:spPr>
              <a:xfrm>
                <a:off x="1016000" y="1838033"/>
                <a:ext cx="9929092" cy="4285789"/>
              </a:xfrm>
              <a:prstGeom prst="rect">
                <a:avLst/>
              </a:prstGeom>
              <a:blipFill>
                <a:blip r:embed="rId3"/>
                <a:stretch>
                  <a:fillRect l="-860" t="-1138" b="-1991"/>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36800" y="2752291"/>
            <a:ext cx="4339739" cy="1666632"/>
          </a:xfrm>
          <a:prstGeom prst="rect">
            <a:avLst/>
          </a:prstGeom>
        </p:spPr>
      </p:pic>
      <p:pic>
        <p:nvPicPr>
          <p:cNvPr id="5" name="Picture 4"/>
          <p:cNvPicPr>
            <a:picLocks noChangeAspect="1"/>
          </p:cNvPicPr>
          <p:nvPr/>
        </p:nvPicPr>
        <p:blipFill>
          <a:blip r:embed="rId5">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4678954" y="4759649"/>
            <a:ext cx="5822793" cy="552756"/>
          </a:xfrm>
          <a:prstGeom prst="rect">
            <a:avLst/>
          </a:prstGeom>
        </p:spPr>
      </p:pic>
      <p:sp>
        <p:nvSpPr>
          <p:cNvPr id="7" name="Rounded Rectangle 6"/>
          <p:cNvSpPr/>
          <p:nvPr/>
        </p:nvSpPr>
        <p:spPr>
          <a:xfrm>
            <a:off x="4595822" y="4729015"/>
            <a:ext cx="5989049" cy="62957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631703" y="5563210"/>
            <a:ext cx="2697019" cy="486607"/>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4" name="TextBox 13"/>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Tree>
    <p:extLst>
      <p:ext uri="{BB962C8B-B14F-4D97-AF65-F5344CB8AC3E}">
        <p14:creationId xmlns:p14="http://schemas.microsoft.com/office/powerpoint/2010/main" val="33954234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5507662"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List of Contents</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a:t>
            </a:fld>
            <a:endParaRPr lang="en-US" dirty="0">
              <a:solidFill>
                <a:schemeClr val="bg1"/>
              </a:solidFill>
            </a:endParaRPr>
          </a:p>
        </p:txBody>
      </p:sp>
      <p:sp>
        <p:nvSpPr>
          <p:cNvPr id="7" name="TextBox 6"/>
          <p:cNvSpPr txBox="1"/>
          <p:nvPr/>
        </p:nvSpPr>
        <p:spPr>
          <a:xfrm>
            <a:off x="1237672" y="1838033"/>
            <a:ext cx="5183150" cy="3970318"/>
          </a:xfrm>
          <a:prstGeom prst="rect">
            <a:avLst/>
          </a:prstGeom>
          <a:noFill/>
        </p:spPr>
        <p:txBody>
          <a:bodyPr wrap="none" rtlCol="0">
            <a:spAutoFit/>
          </a:bodyPr>
          <a:lstStyle/>
          <a:p>
            <a:pPr marL="514350" indent="-514350">
              <a:buClr>
                <a:schemeClr val="accent1">
                  <a:lumMod val="75000"/>
                </a:schemeClr>
              </a:buClr>
              <a:buFont typeface="+mj-lt"/>
              <a:buAutoNum type="arabicPeriod"/>
            </a:pPr>
            <a:r>
              <a:rPr lang="en-US" sz="2800" dirty="0" smtClean="0">
                <a:cs typeface="Times New Roman" panose="02020603050405020304" pitchFamily="18" charset="0"/>
              </a:rPr>
              <a:t>Perceptron</a:t>
            </a:r>
          </a:p>
          <a:p>
            <a:pPr marL="514350" indent="-514350">
              <a:lnSpc>
                <a:spcPct val="200000"/>
              </a:lnSpc>
              <a:buClr>
                <a:schemeClr val="accent1">
                  <a:lumMod val="75000"/>
                </a:schemeClr>
              </a:buClr>
              <a:buFont typeface="+mj-lt"/>
              <a:buAutoNum type="arabicPeriod"/>
            </a:pPr>
            <a:r>
              <a:rPr lang="en-US" sz="2800" dirty="0" smtClean="0">
                <a:cs typeface="Times New Roman" panose="02020603050405020304" pitchFamily="18" charset="0"/>
              </a:rPr>
              <a:t>A Pattern Recognition Problem</a:t>
            </a:r>
          </a:p>
          <a:p>
            <a:pPr marL="514350" indent="-514350">
              <a:lnSpc>
                <a:spcPct val="200000"/>
              </a:lnSpc>
              <a:buClr>
                <a:schemeClr val="accent1">
                  <a:lumMod val="75000"/>
                </a:schemeClr>
              </a:buClr>
              <a:buFont typeface="+mj-lt"/>
              <a:buAutoNum type="arabicPeriod"/>
            </a:pPr>
            <a:r>
              <a:rPr lang="en-US" sz="2800" dirty="0">
                <a:cs typeface="Times New Roman" panose="02020603050405020304" pitchFamily="18" charset="0"/>
              </a:rPr>
              <a:t>Perceptron Architecture</a:t>
            </a:r>
          </a:p>
          <a:p>
            <a:pPr marL="514350" indent="-514350">
              <a:lnSpc>
                <a:spcPct val="200000"/>
              </a:lnSpc>
              <a:buClr>
                <a:schemeClr val="accent1">
                  <a:lumMod val="75000"/>
                </a:schemeClr>
              </a:buClr>
              <a:buFont typeface="+mj-lt"/>
              <a:buAutoNum type="arabicPeriod"/>
            </a:pPr>
            <a:r>
              <a:rPr lang="en-US" sz="2800" dirty="0" smtClean="0">
                <a:cs typeface="Times New Roman" panose="02020603050405020304" pitchFamily="18" charset="0"/>
              </a:rPr>
              <a:t>Perceptron Learning Rule</a:t>
            </a:r>
          </a:p>
          <a:p>
            <a:pPr marL="514350" indent="-514350">
              <a:lnSpc>
                <a:spcPct val="200000"/>
              </a:lnSpc>
              <a:buClr>
                <a:schemeClr val="accent1">
                  <a:lumMod val="75000"/>
                </a:schemeClr>
              </a:buClr>
              <a:buFont typeface="+mj-lt"/>
              <a:buAutoNum type="arabicPeriod"/>
            </a:pPr>
            <a:r>
              <a:rPr lang="en-US" sz="2800" dirty="0" smtClean="0">
                <a:cs typeface="Times New Roman" panose="02020603050405020304" pitchFamily="18" charset="0"/>
              </a:rPr>
              <a:t>Convergence and Limitations</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8366912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30</a:t>
            </a:fld>
            <a:endParaRPr lang="en-US" dirty="0">
              <a:solidFill>
                <a:schemeClr val="bg1"/>
              </a:solidFill>
            </a:endParaRPr>
          </a:p>
        </p:txBody>
      </p:sp>
      <p:sp>
        <p:nvSpPr>
          <p:cNvPr id="2" name="TextBox 1"/>
          <p:cNvSpPr txBox="1"/>
          <p:nvPr/>
        </p:nvSpPr>
        <p:spPr>
          <a:xfrm>
            <a:off x="1016000" y="1874977"/>
            <a:ext cx="9929092" cy="4031873"/>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 Example 1:</a:t>
            </a:r>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r>
              <a:rPr lang="en-US" sz="2400" dirty="0" smtClean="0">
                <a:solidFill>
                  <a:srgbClr val="00B050"/>
                </a:solidFill>
              </a:rPr>
              <a:t>Goal:</a:t>
            </a:r>
            <a:r>
              <a:rPr lang="en-US" sz="2400" dirty="0" smtClean="0"/>
              <a:t> train a single-neuron perceptron to classify these patterns.</a:t>
            </a:r>
          </a:p>
          <a:p>
            <a:pPr marL="342900" indent="-342900" algn="just">
              <a:buClr>
                <a:schemeClr val="accent1">
                  <a:lumMod val="75000"/>
                </a:schemeClr>
              </a:buClr>
              <a:buFont typeface="Wingdings" panose="05000000000000000000" pitchFamily="2" charset="2"/>
              <a:buChar char="Ø"/>
            </a:pPr>
            <a:endParaRPr lang="en-US" sz="2400" dirty="0"/>
          </a:p>
          <a:p>
            <a:pPr marL="342900" indent="-342900" algn="just">
              <a:buClr>
                <a:schemeClr val="accent1">
                  <a:lumMod val="75000"/>
                </a:schemeClr>
              </a:buClr>
              <a:buFont typeface="Wingdings" panose="05000000000000000000" pitchFamily="2" charset="2"/>
              <a:buChar char="Ø"/>
            </a:pPr>
            <a:r>
              <a:rPr lang="en-US" sz="2400" dirty="0" smtClean="0"/>
              <a:t>We assume there is </a:t>
            </a:r>
            <a:r>
              <a:rPr lang="en-US" sz="2400" dirty="0" smtClean="0">
                <a:solidFill>
                  <a:srgbClr val="FF0000"/>
                </a:solidFill>
              </a:rPr>
              <a:t>no bias</a:t>
            </a:r>
            <a:r>
              <a:rPr lang="en-US" sz="2400" dirty="0" smtClean="0"/>
              <a:t> in the perceptron (</a:t>
            </a:r>
            <a:r>
              <a:rPr lang="en-US" sz="2400" i="1" dirty="0" smtClean="0">
                <a:solidFill>
                  <a:srgbClr val="0070C0"/>
                </a:solidFill>
                <a:latin typeface="Thames" panose="02000503080000020003" pitchFamily="2" charset="0"/>
              </a:rPr>
              <a:t>b </a:t>
            </a:r>
            <a:r>
              <a:rPr lang="en-US" sz="2400" dirty="0" smtClean="0">
                <a:solidFill>
                  <a:srgbClr val="0070C0"/>
                </a:solidFill>
              </a:rPr>
              <a:t>= 0</a:t>
            </a:r>
            <a:r>
              <a:rPr lang="en-US" sz="2400" dirty="0" smtClean="0"/>
              <a:t>) for simplicity.</a:t>
            </a:r>
          </a:p>
          <a:p>
            <a:pPr marL="342900" indent="-342900" algn="just">
              <a:buClr>
                <a:schemeClr val="accent1">
                  <a:lumMod val="75000"/>
                </a:schemeClr>
              </a:buClr>
              <a:buFont typeface="Wingdings" panose="05000000000000000000" pitchFamily="2" charset="2"/>
              <a:buChar char="Ø"/>
            </a:pP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a:p>
          <a:p>
            <a:pPr algn="just">
              <a:buClr>
                <a:schemeClr val="accent1">
                  <a:lumMod val="75000"/>
                </a:schemeClr>
              </a:buClr>
            </a:pPr>
            <a:endParaRPr lang="en-US" sz="2400" dirty="0"/>
          </a:p>
          <a:p>
            <a:pPr marL="342900" indent="-342900" algn="just">
              <a:lnSpc>
                <a:spcPct val="150000"/>
              </a:lnSpc>
              <a:buClr>
                <a:schemeClr val="accent1">
                  <a:lumMod val="75000"/>
                </a:schemeClr>
              </a:buClr>
              <a:buFont typeface="Wingdings" panose="05000000000000000000" pitchFamily="2" charset="2"/>
              <a:buChar char="Ø"/>
            </a:pPr>
            <a:r>
              <a:rPr lang="en-US" sz="2400" dirty="0" smtClean="0"/>
              <a:t>The architecture:   </a:t>
            </a:r>
            <a:endParaRPr lang="en-US" sz="2400" i="1" dirty="0"/>
          </a:p>
          <a:p>
            <a:pPr marL="342900" indent="-342900" algn="just">
              <a:buClr>
                <a:schemeClr val="accent1">
                  <a:lumMod val="75000"/>
                </a:schemeClr>
              </a:buClr>
              <a:buFont typeface="Wingdings" panose="05000000000000000000" pitchFamily="2" charset="2"/>
              <a:buChar char="Ø"/>
            </a:pPr>
            <a:endParaRPr lang="en-US" sz="2400" dirty="0" smtClean="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210" y="1699730"/>
            <a:ext cx="7007739" cy="898168"/>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3490" y="4021466"/>
            <a:ext cx="2581601" cy="2482117"/>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881127" y="3934906"/>
            <a:ext cx="3118183" cy="2655238"/>
          </a:xfrm>
          <a:prstGeom prst="rect">
            <a:avLst/>
          </a:prstGeom>
        </p:spPr>
      </p:pic>
      <p:sp>
        <p:nvSpPr>
          <p:cNvPr id="12" name="Oval 11"/>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a:t>
            </a: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42133839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31</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6000" y="1838033"/>
                <a:ext cx="9929092" cy="1754326"/>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Example 1 (Cont.): </a:t>
                </a:r>
                <a:r>
                  <a:rPr lang="en-US" sz="2400" dirty="0"/>
                  <a:t>Training begins by assigning some initial values for the </a:t>
                </a:r>
                <a:r>
                  <a:rPr lang="en-US" sz="2400" dirty="0" smtClean="0"/>
                  <a:t>network parameters like:  </a:t>
                </a:r>
                <a14:m>
                  <m:oMath xmlns:m="http://schemas.openxmlformats.org/officeDocument/2006/math">
                    <m:sSub>
                      <m:sSubPr>
                        <m:ctrlPr>
                          <a:rPr lang="en-US" sz="2400" i="1" smtClean="0">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 </m:t>
                        </m:r>
                      </m:e>
                      <m:sub>
                        <m:r>
                          <a:rPr lang="en-US" sz="2400">
                            <a:solidFill>
                              <a:schemeClr val="tx1"/>
                            </a:solidFill>
                            <a:latin typeface="Cambria Math" panose="02040503050406030204" pitchFamily="18" charset="0"/>
                          </a:rPr>
                          <m:t>1</m:t>
                        </m:r>
                      </m:sub>
                    </m:sSub>
                    <m:r>
                      <m:rPr>
                        <m:nor/>
                      </m:rPr>
                      <a:rPr lang="en-US" sz="2400" b="1" dirty="0">
                        <a:solidFill>
                          <a:schemeClr val="tx1"/>
                        </a:solidFill>
                        <a:latin typeface="Thames" panose="02000503080000020003" pitchFamily="2" charset="0"/>
                      </a:rPr>
                      <m:t>w</m:t>
                    </m:r>
                    <m:r>
                      <m:rPr>
                        <m:nor/>
                      </m:rPr>
                      <a:rPr lang="en-US" sz="2400" b="1" i="0" dirty="0" smtClean="0">
                        <a:solidFill>
                          <a:schemeClr val="tx1"/>
                        </a:solidFill>
                        <a:latin typeface="Thames" panose="02000503080000020003" pitchFamily="2" charset="0"/>
                      </a:rPr>
                      <m:t>=</m:t>
                    </m:r>
                    <m:sSup>
                      <m:sSupPr>
                        <m:ctrlPr>
                          <a:rPr lang="en-US" sz="2400" i="1" dirty="0" smtClean="0">
                            <a:solidFill>
                              <a:schemeClr val="tx1"/>
                            </a:solidFill>
                            <a:latin typeface="Cambria Math" panose="02040503050406030204" pitchFamily="18" charset="0"/>
                          </a:rPr>
                        </m:ctrlPr>
                      </m:sSupPr>
                      <m:e>
                        <m:d>
                          <m:dPr>
                            <m:begChr m:val="["/>
                            <m:endChr m:val="]"/>
                            <m:ctrlPr>
                              <a:rPr lang="en-US" sz="2400" i="1" dirty="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1</m:t>
                            </m:r>
                            <m:r>
                              <a:rPr lang="en-US" sz="2400" b="0" i="1" dirty="0" smtClean="0">
                                <a:solidFill>
                                  <a:schemeClr val="tx1"/>
                                </a:solidFill>
                                <a:latin typeface="Cambria Math" panose="02040503050406030204" pitchFamily="18" charset="0"/>
                              </a:rPr>
                              <m:t>  −</m:t>
                            </m:r>
                            <m:r>
                              <a:rPr lang="en-US" sz="2400" b="0" i="1" dirty="0" smtClean="0">
                                <a:solidFill>
                                  <a:schemeClr val="tx1"/>
                                </a:solidFill>
                                <a:latin typeface="Cambria Math" panose="02040503050406030204" pitchFamily="18" charset="0"/>
                              </a:rPr>
                              <m:t>0</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8</m:t>
                            </m:r>
                          </m:e>
                        </m:d>
                      </m:e>
                      <m:sup>
                        <m:r>
                          <a:rPr lang="en-US" sz="2400" i="1" dirty="0">
                            <a:solidFill>
                              <a:schemeClr val="tx1"/>
                            </a:solidFill>
                            <a:latin typeface="Cambria Math" panose="02040503050406030204" pitchFamily="18" charset="0"/>
                          </a:rPr>
                          <m:t>𝑇</m:t>
                        </m:r>
                      </m:sup>
                    </m:sSup>
                  </m:oMath>
                </a14:m>
                <a:endParaRPr lang="en-US" sz="2400" i="1" dirty="0" smtClean="0"/>
              </a:p>
              <a:p>
                <a:pPr marL="342900" indent="-342900" algn="just">
                  <a:lnSpc>
                    <a:spcPct val="200000"/>
                  </a:lnSpc>
                  <a:buClr>
                    <a:schemeClr val="accent1">
                      <a:lumMod val="75000"/>
                    </a:schemeClr>
                  </a:buClr>
                  <a:buFont typeface="Arial" panose="020B0604020202020204" pitchFamily="34" charset="0"/>
                  <a:buChar char="•"/>
                </a:pPr>
                <a:r>
                  <a:rPr lang="en-US" sz="2800" dirty="0" smtClean="0">
                    <a:solidFill>
                      <a:srgbClr val="00B050"/>
                    </a:solidFill>
                  </a:rPr>
                  <a:t>Presenting </a:t>
                </a:r>
                <a14:m>
                  <m:oMath xmlns:m="http://schemas.openxmlformats.org/officeDocument/2006/math">
                    <m:sSub>
                      <m:sSubPr>
                        <m:ctrlPr>
                          <a:rPr lang="en-US" sz="2800" i="1" smtClean="0">
                            <a:solidFill>
                              <a:srgbClr val="00B050"/>
                            </a:solidFill>
                            <a:latin typeface="Cambria Math" panose="02040503050406030204" pitchFamily="18" charset="0"/>
                          </a:rPr>
                        </m:ctrlPr>
                      </m:sSubPr>
                      <m:e>
                        <m:r>
                          <m:rPr>
                            <m:nor/>
                          </m:rPr>
                          <a:rPr lang="en-US" sz="2800" b="1" dirty="0">
                            <a:solidFill>
                              <a:srgbClr val="00B050"/>
                            </a:solidFill>
                            <a:latin typeface="Thames" panose="02000503080000020003" pitchFamily="2" charset="0"/>
                          </a:rPr>
                          <m:t>p</m:t>
                        </m:r>
                      </m:e>
                      <m:sub>
                        <m:r>
                          <a:rPr lang="en-US" sz="2800" i="0" smtClean="0">
                            <a:solidFill>
                              <a:srgbClr val="00B050"/>
                            </a:solidFill>
                            <a:latin typeface="Cambria Math" panose="02040503050406030204" pitchFamily="18" charset="0"/>
                          </a:rPr>
                          <m:t>1</m:t>
                        </m:r>
                      </m:sub>
                    </m:sSub>
                  </m:oMath>
                </a14:m>
                <a:r>
                  <a:rPr lang="en-US" sz="2800" dirty="0" smtClean="0">
                    <a:solidFill>
                      <a:srgbClr val="00B050"/>
                    </a:solidFill>
                  </a:rPr>
                  <a:t> to the network:</a:t>
                </a:r>
              </a:p>
            </p:txBody>
          </p:sp>
        </mc:Choice>
        <mc:Fallback>
          <p:sp>
            <p:nvSpPr>
              <p:cNvPr id="2" name="TextBox 1"/>
              <p:cNvSpPr txBox="1">
                <a:spLocks noRot="1" noChangeAspect="1" noMove="1" noResize="1" noEditPoints="1" noAdjustHandles="1" noChangeArrowheads="1" noChangeShapeType="1" noTextEdit="1"/>
              </p:cNvSpPr>
              <p:nvPr/>
            </p:nvSpPr>
            <p:spPr>
              <a:xfrm>
                <a:off x="1016000" y="1838033"/>
                <a:ext cx="9929092" cy="1754326"/>
              </a:xfrm>
              <a:prstGeom prst="rect">
                <a:avLst/>
              </a:prstGeom>
              <a:blipFill>
                <a:blip r:embed="rId3"/>
                <a:stretch>
                  <a:fillRect l="-1106" t="-3484" r="-983" b="-2439"/>
                </a:stretch>
              </a:blipFill>
            </p:spPr>
            <p:txBody>
              <a:bodyPr/>
              <a:lstStyle/>
              <a:p>
                <a:r>
                  <a:rPr lang="en-US">
                    <a:noFill/>
                  </a:rPr>
                  <a:t> </a:t>
                </a:r>
              </a:p>
            </p:txBody>
          </p:sp>
        </mc:Fallback>
      </mc:AlternateContent>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03021" y="2677966"/>
            <a:ext cx="5311524" cy="1168806"/>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14629" y="4041090"/>
            <a:ext cx="2689493" cy="2612356"/>
          </a:xfrm>
          <a:prstGeom prst="rect">
            <a:avLst/>
          </a:prstGeom>
        </p:spPr>
      </p:pic>
      <p:sp>
        <p:nvSpPr>
          <p:cNvPr id="13" name="Oval 12"/>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pic>
        <p:nvPicPr>
          <p:cNvPr id="12" name="Picture 1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36703834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32</a:t>
            </a:fld>
            <a:endParaRPr lang="en-US" dirty="0">
              <a:solidFill>
                <a:schemeClr val="bg1"/>
              </a:solidFil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3067" y="4233340"/>
            <a:ext cx="2207241" cy="2143935"/>
          </a:xfrm>
          <a:prstGeom prst="rect">
            <a:avLst/>
          </a:prstGeom>
        </p:spPr>
      </p:pic>
      <mc:AlternateContent xmlns:mc="http://schemas.openxmlformats.org/markup-compatibility/2006">
        <mc:Choice xmlns:a14="http://schemas.microsoft.com/office/drawing/2010/main" Requires="a14">
          <p:sp>
            <p:nvSpPr>
              <p:cNvPr id="9" name="TextBox 8"/>
              <p:cNvSpPr txBox="1"/>
              <p:nvPr/>
            </p:nvSpPr>
            <p:spPr>
              <a:xfrm>
                <a:off x="1015999" y="1694704"/>
                <a:ext cx="9515028" cy="2308324"/>
              </a:xfrm>
              <a:prstGeom prst="rect">
                <a:avLst/>
              </a:prstGeom>
              <a:noFill/>
            </p:spPr>
            <p:txBody>
              <a:bodyPr wrap="square" rtlCol="0">
                <a:spAutoFit/>
              </a:bodyPr>
              <a:lstStyle/>
              <a:p>
                <a:pPr marL="342900" indent="-342900" algn="just">
                  <a:buClr>
                    <a:schemeClr val="accent1">
                      <a:lumMod val="75000"/>
                    </a:schemeClr>
                  </a:buClr>
                  <a:buFont typeface="Courier New" panose="02070309020205020404" pitchFamily="49" charset="0"/>
                  <a:buChar char="o"/>
                </a:pPr>
                <a:r>
                  <a:rPr lang="en-US" sz="2400" dirty="0" smtClean="0"/>
                  <a:t>Therefore </a:t>
                </a:r>
                <a:r>
                  <a:rPr lang="en-US" sz="2400" dirty="0" smtClean="0"/>
                  <a:t>the </a:t>
                </a:r>
                <a:r>
                  <a:rPr lang="en-US" sz="2400" dirty="0"/>
                  <a:t>network has not returned the </a:t>
                </a:r>
                <a:r>
                  <a:rPr lang="en-US" sz="2400" dirty="0" smtClean="0"/>
                  <a:t>correct value </a:t>
                </a:r>
                <a:r>
                  <a:rPr lang="en-US" sz="2400" dirty="0" smtClean="0"/>
                  <a:t>for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a:solidFill>
                              <a:srgbClr val="0070C0"/>
                            </a:solidFill>
                            <a:latin typeface="Cambria Math" panose="02040503050406030204" pitchFamily="18" charset="0"/>
                          </a:rPr>
                          <m:t>1</m:t>
                        </m:r>
                      </m:sub>
                    </m:sSub>
                  </m:oMath>
                </a14:m>
                <a:r>
                  <a:rPr lang="en-US" sz="2400" dirty="0" smtClean="0"/>
                  <a:t>(</a:t>
                </a:r>
                <a:r>
                  <a:rPr lang="en-US" sz="2400" i="1" dirty="0" smtClean="0">
                    <a:solidFill>
                      <a:srgbClr val="0070C0"/>
                    </a:solidFill>
                    <a:latin typeface="Thames" panose="02000503080000020003" pitchFamily="2" charset="0"/>
                  </a:rPr>
                  <a:t>a</a:t>
                </a:r>
                <a:r>
                  <a:rPr lang="en-US" sz="2400" dirty="0" smtClean="0">
                    <a:solidFill>
                      <a:srgbClr val="0070C0"/>
                    </a:solidFill>
                  </a:rPr>
                  <a:t>=0 </a:t>
                </a:r>
                <a:r>
                  <a:rPr lang="en-US" sz="2400" dirty="0" smtClean="0"/>
                  <a:t>while</a:t>
                </a:r>
                <a:r>
                  <a:rPr lang="en-US" sz="2400" dirty="0" smtClean="0">
                    <a:solidFill>
                      <a:srgbClr val="0070C0"/>
                    </a:solidFill>
                  </a:rPr>
                  <a:t>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i="1" dirty="0">
                            <a:solidFill>
                              <a:srgbClr val="0070C0"/>
                            </a:solidFill>
                            <a:latin typeface="Thames" panose="02000503080000020003" pitchFamily="2" charset="0"/>
                          </a:rPr>
                          <m:t>t</m:t>
                        </m:r>
                      </m:e>
                      <m:sub>
                        <m:r>
                          <a:rPr lang="en-US" sz="2400">
                            <a:solidFill>
                              <a:srgbClr val="0070C0"/>
                            </a:solidFill>
                            <a:latin typeface="Cambria Math" panose="02040503050406030204" pitchFamily="18" charset="0"/>
                          </a:rPr>
                          <m:t>1</m:t>
                        </m:r>
                      </m:sub>
                    </m:sSub>
                    <m:r>
                      <a:rPr lang="en-US" sz="2400" i="1">
                        <a:solidFill>
                          <a:srgbClr val="0070C0"/>
                        </a:solidFill>
                        <a:latin typeface="Cambria Math" panose="02040503050406030204" pitchFamily="18" charset="0"/>
                      </a:rPr>
                      <m:t>=1</m:t>
                    </m:r>
                  </m:oMath>
                </a14:m>
                <a:r>
                  <a:rPr lang="en-US" sz="2400" dirty="0" smtClean="0"/>
                  <a:t>).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This </a:t>
                </a:r>
                <a:r>
                  <a:rPr lang="en-US" sz="2400" dirty="0" smtClean="0"/>
                  <a:t>leads to a decision boundary which puts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a:solidFill>
                              <a:srgbClr val="0070C0"/>
                            </a:solidFill>
                            <a:latin typeface="Cambria Math" panose="02040503050406030204" pitchFamily="18" charset="0"/>
                          </a:rPr>
                          <m:t>1</m:t>
                        </m:r>
                      </m:sub>
                    </m:sSub>
                  </m:oMath>
                </a14:m>
                <a:r>
                  <a:rPr lang="en-US" sz="2400" dirty="0" smtClean="0"/>
                  <a:t> in the wrong side (see the figure).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S</a:t>
                </a:r>
                <a:r>
                  <a:rPr lang="en-US" sz="2400" dirty="0" smtClean="0"/>
                  <a:t>o </a:t>
                </a:r>
                <a:r>
                  <a:rPr lang="en-US" sz="2400" dirty="0" smtClean="0"/>
                  <a:t>we should use the </a:t>
                </a:r>
                <a:r>
                  <a:rPr lang="en-US" sz="2400" dirty="0" smtClean="0">
                    <a:solidFill>
                      <a:srgbClr val="0070C0"/>
                    </a:solidFill>
                  </a:rPr>
                  <a:t>first</a:t>
                </a:r>
                <a:r>
                  <a:rPr lang="en-US" sz="2400" dirty="0" smtClean="0"/>
                  <a:t> perceptron learning rule to update the weight vector. </a:t>
                </a:r>
              </a:p>
            </p:txBody>
          </p:sp>
        </mc:Choice>
        <mc:Fallback>
          <p:sp>
            <p:nvSpPr>
              <p:cNvPr id="9" name="TextBox 8"/>
              <p:cNvSpPr txBox="1">
                <a:spLocks noRot="1" noChangeAspect="1" noMove="1" noResize="1" noEditPoints="1" noAdjustHandles="1" noChangeArrowheads="1" noChangeShapeType="1" noTextEdit="1"/>
              </p:cNvSpPr>
              <p:nvPr/>
            </p:nvSpPr>
            <p:spPr>
              <a:xfrm>
                <a:off x="1015999" y="1694704"/>
                <a:ext cx="9515028" cy="2308324"/>
              </a:xfrm>
              <a:prstGeom prst="rect">
                <a:avLst/>
              </a:prstGeom>
              <a:blipFill>
                <a:blip r:embed="rId4"/>
                <a:stretch>
                  <a:fillRect l="-897" t="-2111" r="-961" b="-5013"/>
                </a:stretch>
              </a:blipFill>
            </p:spPr>
            <p:txBody>
              <a:bodyPr/>
              <a:lstStyle/>
              <a:p>
                <a:r>
                  <a:rPr lang="en-US">
                    <a:noFill/>
                  </a:rPr>
                  <a:t> </a:t>
                </a:r>
              </a:p>
            </p:txBody>
          </p:sp>
        </mc:Fallback>
      </mc:AlternateContent>
      <p:sp>
        <p:nvSpPr>
          <p:cNvPr id="13" name="Oval 12"/>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20576" y="4700207"/>
            <a:ext cx="5486405" cy="914401"/>
          </a:xfrm>
          <a:prstGeom prst="rect">
            <a:avLst/>
          </a:prstGeom>
          <a:ln>
            <a:solidFill>
              <a:srgbClr val="FF0000"/>
            </a:solidFill>
          </a:ln>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550164" y="4243441"/>
            <a:ext cx="2133834" cy="2133834"/>
          </a:xfrm>
          <a:prstGeom prst="rect">
            <a:avLst/>
          </a:prstGeom>
        </p:spPr>
      </p:pic>
      <p:sp>
        <p:nvSpPr>
          <p:cNvPr id="7" name="Curved Down Arrow 6"/>
          <p:cNvSpPr/>
          <p:nvPr/>
        </p:nvSpPr>
        <p:spPr>
          <a:xfrm>
            <a:off x="8824077" y="3912526"/>
            <a:ext cx="1040524" cy="4113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Curved Down Arrow 15"/>
          <p:cNvSpPr/>
          <p:nvPr/>
        </p:nvSpPr>
        <p:spPr>
          <a:xfrm>
            <a:off x="3252129" y="3912525"/>
            <a:ext cx="1040524" cy="4113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3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33</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5999" y="1649473"/>
                <a:ext cx="9929092" cy="2062103"/>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Example 1 (Cont.):</a:t>
                </a:r>
                <a:r>
                  <a:rPr lang="en-US" sz="2800" dirty="0" smtClean="0"/>
                  <a:t> </a:t>
                </a:r>
                <a:endParaRPr lang="en-US" sz="2400" i="1" dirty="0"/>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r>
                  <a:rPr lang="en-US" sz="2800" dirty="0" smtClean="0">
                    <a:solidFill>
                      <a:srgbClr val="00B050"/>
                    </a:solidFill>
                  </a:rPr>
                  <a:t>Presenting </a:t>
                </a:r>
                <a14:m>
                  <m:oMath xmlns:m="http://schemas.openxmlformats.org/officeDocument/2006/math">
                    <m:sSub>
                      <m:sSubPr>
                        <m:ctrlPr>
                          <a:rPr lang="en-US" sz="2800" i="1" smtClean="0">
                            <a:solidFill>
                              <a:srgbClr val="00B050"/>
                            </a:solidFill>
                            <a:latin typeface="Cambria Math" panose="02040503050406030204" pitchFamily="18" charset="0"/>
                          </a:rPr>
                        </m:ctrlPr>
                      </m:sSubPr>
                      <m:e>
                        <m:r>
                          <m:rPr>
                            <m:nor/>
                          </m:rPr>
                          <a:rPr lang="en-US" sz="2800" b="1" dirty="0">
                            <a:solidFill>
                              <a:srgbClr val="00B050"/>
                            </a:solidFill>
                            <a:latin typeface="Thames" panose="02000503080000020003" pitchFamily="2" charset="0"/>
                          </a:rPr>
                          <m:t>p</m:t>
                        </m:r>
                      </m:e>
                      <m:sub>
                        <m:r>
                          <a:rPr lang="en-US" sz="2800" b="0" i="0" smtClean="0">
                            <a:solidFill>
                              <a:srgbClr val="00B050"/>
                            </a:solidFill>
                            <a:latin typeface="Cambria Math" panose="02040503050406030204" pitchFamily="18" charset="0"/>
                          </a:rPr>
                          <m:t>2</m:t>
                        </m:r>
                      </m:sub>
                    </m:sSub>
                  </m:oMath>
                </a14:m>
                <a:r>
                  <a:rPr lang="en-US" sz="2800" dirty="0" smtClean="0">
                    <a:solidFill>
                      <a:srgbClr val="00B050"/>
                    </a:solidFill>
                  </a:rPr>
                  <a:t> to the network:</a:t>
                </a:r>
              </a:p>
              <a:p>
                <a:pPr algn="just">
                  <a:buClr>
                    <a:schemeClr val="accent1">
                      <a:lumMod val="75000"/>
                    </a:schemeClr>
                  </a:buClr>
                </a:pPr>
                <a:endParaRPr lang="en-US" sz="2400" dirty="0" smtClean="0"/>
              </a:p>
              <a:p>
                <a:pPr algn="just">
                  <a:buClr>
                    <a:schemeClr val="accent1">
                      <a:lumMod val="75000"/>
                    </a:schemeClr>
                  </a:buClr>
                </a:pPr>
                <a:endParaRPr lang="en-US" sz="24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015999" y="1649473"/>
                <a:ext cx="9929092" cy="2062103"/>
              </a:xfrm>
              <a:prstGeom prst="rect">
                <a:avLst/>
              </a:prstGeom>
              <a:blipFill>
                <a:blip r:embed="rId3"/>
                <a:stretch>
                  <a:fillRect l="-1106" t="-2959"/>
                </a:stretch>
              </a:blipFill>
            </p:spPr>
            <p:txBody>
              <a:bodyPr/>
              <a:lstStyle/>
              <a:p>
                <a:r>
                  <a:rPr lang="en-US">
                    <a:noFill/>
                  </a:rPr>
                  <a:t> </a:t>
                </a:r>
              </a:p>
            </p:txBody>
          </p:sp>
        </mc:Fallback>
      </mc:AlternateContent>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b="32430"/>
          <a:stretch/>
        </p:blipFill>
        <p:spPr>
          <a:xfrm>
            <a:off x="1322717" y="2943598"/>
            <a:ext cx="5602641" cy="819755"/>
          </a:xfrm>
          <a:prstGeom prst="rect">
            <a:avLst/>
          </a:prstGeom>
        </p:spPr>
      </p:pic>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16261" y="3940217"/>
            <a:ext cx="2608975" cy="2608975"/>
          </a:xfrm>
          <a:prstGeom prst="rect">
            <a:avLst/>
          </a:prstGeom>
        </p:spPr>
      </p:pic>
      <p:pic>
        <p:nvPicPr>
          <p:cNvPr id="14" name="Picture 13"/>
          <p:cNvPicPr>
            <a:picLocks noChangeAspect="1"/>
          </p:cNvPicPr>
          <p:nvPr/>
        </p:nvPicPr>
        <p:blipFill rotWithShape="1">
          <a:blip r:embed="rId4">
            <a:extLst>
              <a:ext uri="{28A0092B-C50C-407E-A947-70E740481C1C}">
                <a14:useLocalDpi xmlns:a14="http://schemas.microsoft.com/office/drawing/2010/main" val="0"/>
              </a:ext>
            </a:extLst>
          </a:blip>
          <a:srcRect l="3816" t="71300" r="52459" b="-370"/>
          <a:stretch/>
        </p:blipFill>
        <p:spPr>
          <a:xfrm>
            <a:off x="7232076" y="3182602"/>
            <a:ext cx="2373744" cy="341745"/>
          </a:xfrm>
          <a:prstGeom prst="rect">
            <a:avLst/>
          </a:prstGeom>
        </p:spPr>
      </p:pic>
      <p:sp>
        <p:nvSpPr>
          <p:cNvPr id="15" name="Oval 14"/>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pic>
        <p:nvPicPr>
          <p:cNvPr id="16" name="Picture 1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7590913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34</a:t>
            </a:fld>
            <a:endParaRPr lang="en-US" dirty="0">
              <a:solidFill>
                <a:schemeClr val="bg1"/>
              </a:solidFill>
            </a:endParaRPr>
          </a:p>
        </p:txBody>
      </p:sp>
      <mc:AlternateContent xmlns:mc="http://schemas.openxmlformats.org/markup-compatibility/2006">
        <mc:Choice xmlns:a14="http://schemas.microsoft.com/office/drawing/2010/main" Requires="a14">
          <p:sp>
            <p:nvSpPr>
              <p:cNvPr id="9" name="TextBox 8"/>
              <p:cNvSpPr txBox="1"/>
              <p:nvPr/>
            </p:nvSpPr>
            <p:spPr>
              <a:xfrm>
                <a:off x="1015999" y="1701573"/>
                <a:ext cx="9720318" cy="2308324"/>
              </a:xfrm>
              <a:prstGeom prst="rect">
                <a:avLst/>
              </a:prstGeom>
              <a:noFill/>
            </p:spPr>
            <p:txBody>
              <a:bodyPr wrap="square" rtlCol="0">
                <a:spAutoFit/>
              </a:bodyPr>
              <a:lstStyle/>
              <a:p>
                <a:pPr marL="342900" indent="-342900" algn="just">
                  <a:buClr>
                    <a:schemeClr val="accent1">
                      <a:lumMod val="75000"/>
                    </a:schemeClr>
                  </a:buClr>
                  <a:buFont typeface="Courier New" panose="02070309020205020404" pitchFamily="49" charset="0"/>
                  <a:buChar char="o"/>
                </a:pPr>
                <a:r>
                  <a:rPr lang="en-US" sz="2400" dirty="0" smtClean="0"/>
                  <a:t>Therefore </a:t>
                </a:r>
                <a:r>
                  <a:rPr lang="en-US" sz="2400" dirty="0" smtClean="0"/>
                  <a:t>the </a:t>
                </a:r>
                <a:r>
                  <a:rPr lang="en-US" sz="2400" dirty="0"/>
                  <a:t>network has not returned the </a:t>
                </a:r>
                <a:r>
                  <a:rPr lang="en-US" sz="2400" dirty="0" smtClean="0"/>
                  <a:t>correct value for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2</m:t>
                        </m:r>
                      </m:sub>
                    </m:sSub>
                  </m:oMath>
                </a14:m>
                <a:r>
                  <a:rPr lang="en-US" sz="2400" dirty="0" smtClean="0"/>
                  <a:t>.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This </a:t>
                </a:r>
                <a:r>
                  <a:rPr lang="en-US" sz="2400" dirty="0" smtClean="0"/>
                  <a:t>leads to a decision boundary which puts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2</m:t>
                        </m:r>
                      </m:sub>
                    </m:sSub>
                  </m:oMath>
                </a14:m>
                <a:r>
                  <a:rPr lang="en-US" sz="2400" dirty="0" smtClean="0"/>
                  <a:t> in the wrong side (see the figure).</a:t>
                </a:r>
                <a:r>
                  <a:rPr lang="en-US" sz="2400" dirty="0"/>
                  <a:t>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Because </a:t>
                </a:r>
                <a:r>
                  <a:rPr lang="en-US" sz="2400" dirty="0" smtClean="0"/>
                  <a:t>we </a:t>
                </a:r>
                <a:r>
                  <a:rPr lang="en-US" sz="2400" dirty="0"/>
                  <a:t>would now like to </a:t>
                </a:r>
                <a:r>
                  <a:rPr lang="en-US" sz="2400" b="1" dirty="0"/>
                  <a:t>move the weight vector away from the </a:t>
                </a:r>
                <a:r>
                  <a:rPr lang="en-US" sz="2400" b="1" dirty="0" smtClean="0"/>
                  <a:t>input </a:t>
                </a:r>
                <a14:m>
                  <m:oMath xmlns:m="http://schemas.openxmlformats.org/officeDocument/2006/math">
                    <m:sSub>
                      <m:sSubPr>
                        <m:ctrlPr>
                          <a:rPr lang="en-US" sz="2400" b="1"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1" i="1" dirty="0">
                            <a:solidFill>
                              <a:srgbClr val="0070C0"/>
                            </a:solidFill>
                            <a:latin typeface="Cambria Math" panose="02040503050406030204" pitchFamily="18" charset="0"/>
                          </a:rPr>
                          <m:t>𝟐</m:t>
                        </m:r>
                      </m:sub>
                    </m:sSub>
                  </m:oMath>
                </a14:m>
                <a:r>
                  <a:rPr lang="en-US" sz="2400" dirty="0" smtClean="0"/>
                  <a:t>, we use the </a:t>
                </a:r>
                <a:r>
                  <a:rPr lang="en-US" sz="2400" dirty="0" smtClean="0">
                    <a:solidFill>
                      <a:srgbClr val="0070C0"/>
                    </a:solidFill>
                  </a:rPr>
                  <a:t>second</a:t>
                </a:r>
                <a:r>
                  <a:rPr lang="en-US" sz="2400" dirty="0" smtClean="0"/>
                  <a:t> perceptron learning rule to update the weight vector. </a:t>
                </a:r>
              </a:p>
            </p:txBody>
          </p:sp>
        </mc:Choice>
        <mc:Fallback>
          <p:sp>
            <p:nvSpPr>
              <p:cNvPr id="9" name="TextBox 8"/>
              <p:cNvSpPr txBox="1">
                <a:spLocks noRot="1" noChangeAspect="1" noMove="1" noResize="1" noEditPoints="1" noAdjustHandles="1" noChangeArrowheads="1" noChangeShapeType="1" noTextEdit="1"/>
              </p:cNvSpPr>
              <p:nvPr/>
            </p:nvSpPr>
            <p:spPr>
              <a:xfrm>
                <a:off x="1015999" y="1701573"/>
                <a:ext cx="9720318" cy="2308324"/>
              </a:xfrm>
              <a:prstGeom prst="rect">
                <a:avLst/>
              </a:prstGeom>
              <a:blipFill>
                <a:blip r:embed="rId3"/>
                <a:stretch>
                  <a:fillRect l="-878" t="-2111" r="-941" b="-5013"/>
                </a:stretch>
              </a:blipFill>
            </p:spPr>
            <p:txBody>
              <a:bodyPr/>
              <a:lstStyle/>
              <a:p>
                <a:r>
                  <a:rPr lang="en-US">
                    <a:noFill/>
                  </a:rPr>
                  <a:t> </a:t>
                </a:r>
              </a:p>
            </p:txBody>
          </p:sp>
        </mc:Fallback>
      </mc:AlternateContent>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5999" y="4173074"/>
            <a:ext cx="2184401" cy="2184401"/>
          </a:xfrm>
          <a:prstGeom prst="rect">
            <a:avLst/>
          </a:prstGeom>
        </p:spPr>
      </p:pic>
      <p:sp>
        <p:nvSpPr>
          <p:cNvPr id="15" name="Oval 14"/>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5</a:t>
            </a:r>
            <a:endParaRPr lang="en-US" dirty="0">
              <a:solidFill>
                <a:schemeClr val="tx1"/>
              </a:solidFill>
            </a:endParaRPr>
          </a:p>
        </p:txBody>
      </p:sp>
      <p:pic>
        <p:nvPicPr>
          <p:cNvPr id="16" name="Picture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45977" y="4484720"/>
            <a:ext cx="5671592" cy="922908"/>
          </a:xfrm>
          <a:prstGeom prst="rect">
            <a:avLst/>
          </a:prstGeom>
          <a:ln>
            <a:solidFill>
              <a:srgbClr val="C00000"/>
            </a:solidFill>
          </a:ln>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63147" y="4111610"/>
            <a:ext cx="2364485" cy="2301070"/>
          </a:xfrm>
          <a:prstGeom prst="rect">
            <a:avLst/>
          </a:prstGeom>
        </p:spPr>
      </p:pic>
      <p:sp>
        <p:nvSpPr>
          <p:cNvPr id="19" name="Curved Down Arrow 18"/>
          <p:cNvSpPr/>
          <p:nvPr/>
        </p:nvSpPr>
        <p:spPr>
          <a:xfrm>
            <a:off x="2781867" y="3903781"/>
            <a:ext cx="1040524" cy="3139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urved Down Arrow 19"/>
          <p:cNvSpPr/>
          <p:nvPr/>
        </p:nvSpPr>
        <p:spPr>
          <a:xfrm>
            <a:off x="8741156" y="3865574"/>
            <a:ext cx="1040524" cy="411317"/>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54273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35</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5999" y="1614815"/>
                <a:ext cx="9929092" cy="2062103"/>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Example 1 (Cont.):</a:t>
                </a:r>
                <a:r>
                  <a:rPr lang="en-US" sz="2800" dirty="0" smtClean="0"/>
                  <a:t> </a:t>
                </a:r>
                <a:endParaRPr lang="en-US" sz="2400" i="1" dirty="0"/>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r>
                  <a:rPr lang="en-US" sz="2800" dirty="0" smtClean="0">
                    <a:solidFill>
                      <a:srgbClr val="00B050"/>
                    </a:solidFill>
                  </a:rPr>
                  <a:t>Presenting </a:t>
                </a:r>
                <a14:m>
                  <m:oMath xmlns:m="http://schemas.openxmlformats.org/officeDocument/2006/math">
                    <m:sSub>
                      <m:sSubPr>
                        <m:ctrlPr>
                          <a:rPr lang="en-US" sz="2800" i="1" smtClean="0">
                            <a:solidFill>
                              <a:srgbClr val="00B050"/>
                            </a:solidFill>
                            <a:latin typeface="Cambria Math" panose="02040503050406030204" pitchFamily="18" charset="0"/>
                          </a:rPr>
                        </m:ctrlPr>
                      </m:sSubPr>
                      <m:e>
                        <m:r>
                          <m:rPr>
                            <m:nor/>
                          </m:rPr>
                          <a:rPr lang="en-US" sz="2800" b="1" dirty="0">
                            <a:solidFill>
                              <a:srgbClr val="00B050"/>
                            </a:solidFill>
                            <a:latin typeface="Thames" panose="02000503080000020003" pitchFamily="2" charset="0"/>
                          </a:rPr>
                          <m:t>p</m:t>
                        </m:r>
                      </m:e>
                      <m:sub>
                        <m:r>
                          <a:rPr lang="en-US" sz="2800" b="0" i="0" smtClean="0">
                            <a:solidFill>
                              <a:srgbClr val="00B050"/>
                            </a:solidFill>
                            <a:latin typeface="Cambria Math" panose="02040503050406030204" pitchFamily="18" charset="0"/>
                          </a:rPr>
                          <m:t>3</m:t>
                        </m:r>
                      </m:sub>
                    </m:sSub>
                  </m:oMath>
                </a14:m>
                <a:r>
                  <a:rPr lang="en-US" sz="2800" dirty="0" smtClean="0">
                    <a:solidFill>
                      <a:srgbClr val="00B050"/>
                    </a:solidFill>
                  </a:rPr>
                  <a:t> to the network:</a:t>
                </a:r>
              </a:p>
              <a:p>
                <a:pPr algn="just">
                  <a:buClr>
                    <a:schemeClr val="accent1">
                      <a:lumMod val="75000"/>
                    </a:schemeClr>
                  </a:buClr>
                </a:pPr>
                <a:endParaRPr lang="en-US" sz="2400" dirty="0" smtClean="0"/>
              </a:p>
              <a:p>
                <a:pPr algn="just">
                  <a:buClr>
                    <a:schemeClr val="accent1">
                      <a:lumMod val="75000"/>
                    </a:schemeClr>
                  </a:buClr>
                </a:pPr>
                <a:endParaRPr lang="en-US" sz="24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015999" y="1614815"/>
                <a:ext cx="9929092" cy="2062103"/>
              </a:xfrm>
              <a:prstGeom prst="rect">
                <a:avLst/>
              </a:prstGeom>
              <a:blipFill>
                <a:blip r:embed="rId3"/>
                <a:stretch>
                  <a:fillRect l="-1106" t="-2959"/>
                </a:stretch>
              </a:blipFill>
            </p:spPr>
            <p:txBody>
              <a:bodyPr/>
              <a:lstStyle/>
              <a:p>
                <a:r>
                  <a:rPr lang="en-US">
                    <a:noFill/>
                  </a:rPr>
                  <a:t> </a:t>
                </a:r>
              </a:p>
            </p:txBody>
          </p:sp>
        </mc:Fallback>
      </mc:AlternateContent>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27065"/>
          <a:stretch/>
        </p:blipFill>
        <p:spPr>
          <a:xfrm>
            <a:off x="1406152" y="2951721"/>
            <a:ext cx="5943767" cy="880672"/>
          </a:xfrm>
          <a:prstGeom prst="rect">
            <a:avLst/>
          </a:prstGeom>
        </p:spPr>
      </p:pic>
      <p:pic>
        <p:nvPicPr>
          <p:cNvPr id="15" name="Picture 14"/>
          <p:cNvPicPr>
            <a:picLocks noChangeAspect="1"/>
          </p:cNvPicPr>
          <p:nvPr/>
        </p:nvPicPr>
        <p:blipFill rotWithShape="1">
          <a:blip r:embed="rId4">
            <a:extLst>
              <a:ext uri="{28A0092B-C50C-407E-A947-70E740481C1C}">
                <a14:useLocalDpi xmlns:a14="http://schemas.microsoft.com/office/drawing/2010/main" val="0"/>
              </a:ext>
            </a:extLst>
          </a:blip>
          <a:srcRect l="4220" t="74581" r="53228" b="-3283"/>
          <a:stretch/>
        </p:blipFill>
        <p:spPr>
          <a:xfrm>
            <a:off x="7482721" y="3212226"/>
            <a:ext cx="2530768" cy="34678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7165" y="3919328"/>
            <a:ext cx="2817088" cy="2741534"/>
          </a:xfrm>
          <a:prstGeom prst="rect">
            <a:avLst/>
          </a:prstGeom>
        </p:spPr>
      </p:pic>
      <p:sp>
        <p:nvSpPr>
          <p:cNvPr id="16" name="Oval 15"/>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6</a:t>
            </a:r>
            <a:endParaRPr lang="en-US" dirty="0">
              <a:solidFill>
                <a:schemeClr val="tx1"/>
              </a:solidFill>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352980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36</a:t>
            </a:fld>
            <a:endParaRPr lang="en-US" dirty="0">
              <a:solidFill>
                <a:schemeClr val="bg1"/>
              </a:solidFill>
            </a:endParaRPr>
          </a:p>
        </p:txBody>
      </p:sp>
      <mc:AlternateContent xmlns:mc="http://schemas.openxmlformats.org/markup-compatibility/2006">
        <mc:Choice xmlns:a14="http://schemas.microsoft.com/office/drawing/2010/main" Requires="a14">
          <p:sp>
            <p:nvSpPr>
              <p:cNvPr id="9" name="TextBox 8"/>
              <p:cNvSpPr txBox="1"/>
              <p:nvPr/>
            </p:nvSpPr>
            <p:spPr>
              <a:xfrm>
                <a:off x="1015998" y="1681393"/>
                <a:ext cx="9785927" cy="2308324"/>
              </a:xfrm>
              <a:prstGeom prst="rect">
                <a:avLst/>
              </a:prstGeom>
              <a:noFill/>
            </p:spPr>
            <p:txBody>
              <a:bodyPr wrap="square" rtlCol="0">
                <a:spAutoFit/>
              </a:bodyPr>
              <a:lstStyle/>
              <a:p>
                <a:pPr marL="342900" indent="-342900" algn="just">
                  <a:buClr>
                    <a:schemeClr val="accent1">
                      <a:lumMod val="75000"/>
                    </a:schemeClr>
                  </a:buClr>
                  <a:buFont typeface="Courier New" panose="02070309020205020404" pitchFamily="49" charset="0"/>
                  <a:buChar char="o"/>
                </a:pPr>
                <a:r>
                  <a:rPr lang="en-US" sz="2400" dirty="0" smtClean="0"/>
                  <a:t>Therefore </a:t>
                </a:r>
                <a:r>
                  <a:rPr lang="en-US" sz="2400" dirty="0" smtClean="0"/>
                  <a:t>the </a:t>
                </a:r>
                <a:r>
                  <a:rPr lang="en-US" sz="2400" dirty="0"/>
                  <a:t>network has not returned the </a:t>
                </a:r>
                <a:r>
                  <a:rPr lang="en-US" sz="2400" dirty="0" smtClean="0"/>
                  <a:t>correct value for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3</m:t>
                        </m:r>
                      </m:sub>
                    </m:sSub>
                  </m:oMath>
                </a14:m>
                <a:r>
                  <a:rPr lang="en-US" sz="2400" dirty="0" smtClean="0"/>
                  <a:t>.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This </a:t>
                </a:r>
                <a:r>
                  <a:rPr lang="en-US" sz="2400" dirty="0" smtClean="0"/>
                  <a:t>leads to a decision boundary which puts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3</m:t>
                        </m:r>
                      </m:sub>
                    </m:sSub>
                  </m:oMath>
                </a14:m>
                <a:r>
                  <a:rPr lang="en-US" sz="2400" dirty="0" smtClean="0"/>
                  <a:t> in the wrong side (see the figure).</a:t>
                </a:r>
                <a:r>
                  <a:rPr lang="en-US" sz="2400" dirty="0"/>
                  <a:t> </a:t>
                </a:r>
                <a:endParaRPr lang="en-US" sz="2400" dirty="0" smtClean="0"/>
              </a:p>
              <a:p>
                <a:pPr marL="342900" indent="-342900" algn="just">
                  <a:buClr>
                    <a:schemeClr val="accent1">
                      <a:lumMod val="75000"/>
                    </a:schemeClr>
                  </a:buClr>
                  <a:buFont typeface="Courier New" panose="02070309020205020404" pitchFamily="49" charset="0"/>
                  <a:buChar char="o"/>
                </a:pPr>
                <a:r>
                  <a:rPr lang="en-US" sz="2400" dirty="0" smtClean="0"/>
                  <a:t>Because </a:t>
                </a:r>
                <a:r>
                  <a:rPr lang="en-US" sz="2400" dirty="0" smtClean="0"/>
                  <a:t>we </a:t>
                </a:r>
                <a:r>
                  <a:rPr lang="en-US" sz="2400" dirty="0"/>
                  <a:t>would now like to </a:t>
                </a:r>
                <a:r>
                  <a:rPr lang="en-US" sz="2400" b="1" dirty="0"/>
                  <a:t>move the weight vector </a:t>
                </a:r>
                <a:r>
                  <a:rPr lang="en-US" sz="2400" b="1" dirty="0" smtClean="0"/>
                  <a:t>away from </a:t>
                </a:r>
                <a:r>
                  <a:rPr lang="en-US" sz="2400" b="1" dirty="0"/>
                  <a:t>the </a:t>
                </a:r>
                <a:r>
                  <a:rPr lang="en-US" sz="2400" b="1" dirty="0" smtClean="0"/>
                  <a:t>input </a:t>
                </a:r>
                <a14:m>
                  <m:oMath xmlns:m="http://schemas.openxmlformats.org/officeDocument/2006/math">
                    <m:sSub>
                      <m:sSubPr>
                        <m:ctrlPr>
                          <a:rPr lang="en-US" sz="2400" b="1"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1" i="0" dirty="0" smtClean="0">
                            <a:solidFill>
                              <a:srgbClr val="0070C0"/>
                            </a:solidFill>
                            <a:latin typeface="Cambria Math" panose="02040503050406030204" pitchFamily="18" charset="0"/>
                          </a:rPr>
                          <m:t>𝟑</m:t>
                        </m:r>
                      </m:sub>
                    </m:sSub>
                  </m:oMath>
                </a14:m>
                <a:r>
                  <a:rPr lang="en-US" sz="2400" dirty="0" smtClean="0"/>
                  <a:t>, again we use the </a:t>
                </a:r>
                <a:r>
                  <a:rPr lang="en-US" sz="2400" dirty="0" smtClean="0">
                    <a:solidFill>
                      <a:srgbClr val="0070C0"/>
                    </a:solidFill>
                  </a:rPr>
                  <a:t>second</a:t>
                </a:r>
                <a:r>
                  <a:rPr lang="en-US" sz="2400" dirty="0" smtClean="0"/>
                  <a:t> </a:t>
                </a:r>
                <a:r>
                  <a:rPr lang="en-US" sz="2400" dirty="0" smtClean="0"/>
                  <a:t>perceptron learning rule to update the weight vector. </a:t>
                </a:r>
              </a:p>
            </p:txBody>
          </p:sp>
        </mc:Choice>
        <mc:Fallback>
          <p:sp>
            <p:nvSpPr>
              <p:cNvPr id="9" name="TextBox 8"/>
              <p:cNvSpPr txBox="1">
                <a:spLocks noRot="1" noChangeAspect="1" noMove="1" noResize="1" noEditPoints="1" noAdjustHandles="1" noChangeArrowheads="1" noChangeShapeType="1" noTextEdit="1"/>
              </p:cNvSpPr>
              <p:nvPr/>
            </p:nvSpPr>
            <p:spPr>
              <a:xfrm>
                <a:off x="1015998" y="1681393"/>
                <a:ext cx="9785927" cy="2308324"/>
              </a:xfrm>
              <a:prstGeom prst="rect">
                <a:avLst/>
              </a:prstGeom>
              <a:blipFill>
                <a:blip r:embed="rId4"/>
                <a:stretch>
                  <a:fillRect l="-872" t="-2116" r="-935" b="-5291"/>
                </a:stretch>
              </a:blipFill>
            </p:spPr>
            <p:txBody>
              <a:bodyPr/>
              <a:lstStyle/>
              <a:p>
                <a:r>
                  <a:rPr lang="en-US">
                    <a:noFill/>
                  </a:rPr>
                  <a:t> </a:t>
                </a:r>
              </a:p>
            </p:txBody>
          </p:sp>
        </mc:Fallback>
      </mc:AlternateContent>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093" y="4054453"/>
            <a:ext cx="2373344" cy="2309691"/>
          </a:xfrm>
          <a:prstGeom prst="rect">
            <a:avLst/>
          </a:prstGeom>
        </p:spPr>
      </p:pic>
      <p:sp>
        <p:nvSpPr>
          <p:cNvPr id="16" name="Oval 15"/>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7</a:t>
            </a:r>
            <a:endParaRPr lang="en-US" dirty="0">
              <a:solidFill>
                <a:schemeClr val="tx1"/>
              </a:solidFill>
            </a:endParaRPr>
          </a:p>
        </p:txBody>
      </p:sp>
      <p:pic>
        <p:nvPicPr>
          <p:cNvPr id="13" name="Pictur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87525" y="4446327"/>
            <a:ext cx="5366328" cy="878311"/>
          </a:xfrm>
          <a:prstGeom prst="rect">
            <a:avLst/>
          </a:prstGeom>
          <a:ln>
            <a:solidFill>
              <a:srgbClr val="C00000"/>
            </a:solidFill>
          </a:ln>
        </p:spPr>
      </p:pic>
      <p:pic>
        <p:nvPicPr>
          <p:cNvPr id="17" name="Picture 1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413984" y="4087439"/>
            <a:ext cx="2270014" cy="2243721"/>
          </a:xfrm>
          <a:prstGeom prst="rect">
            <a:avLst/>
          </a:prstGeom>
        </p:spPr>
      </p:pic>
      <p:sp>
        <p:nvSpPr>
          <p:cNvPr id="18" name="Curved Down Arrow 17"/>
          <p:cNvSpPr/>
          <p:nvPr/>
        </p:nvSpPr>
        <p:spPr>
          <a:xfrm>
            <a:off x="3087462" y="3971189"/>
            <a:ext cx="1040524" cy="3139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Curved Down Arrow 18"/>
          <p:cNvSpPr/>
          <p:nvPr/>
        </p:nvSpPr>
        <p:spPr>
          <a:xfrm>
            <a:off x="8893722" y="3945255"/>
            <a:ext cx="1040524" cy="31394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1910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a:solidFill>
                  <a:srgbClr val="002060"/>
                </a:solidFill>
              </a:rPr>
              <a:t>Perceptron </a:t>
            </a:r>
            <a:r>
              <a:rPr lang="en-US" sz="6000" dirty="0" smtClean="0">
                <a:solidFill>
                  <a:srgbClr val="002060"/>
                </a:solidFill>
              </a:rPr>
              <a:t>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37</a:t>
            </a:fld>
            <a:endParaRPr lang="en-US" dirty="0">
              <a:solidFill>
                <a:schemeClr val="bg1"/>
              </a:solidFill>
            </a:endParaRPr>
          </a:p>
        </p:txBody>
      </p:sp>
      <mc:AlternateContent xmlns:mc="http://schemas.openxmlformats.org/markup-compatibility/2006">
        <mc:Choice xmlns:a14="http://schemas.microsoft.com/office/drawing/2010/main" Requires="a14">
          <p:sp>
            <p:nvSpPr>
              <p:cNvPr id="2" name="TextBox 1"/>
              <p:cNvSpPr txBox="1"/>
              <p:nvPr/>
            </p:nvSpPr>
            <p:spPr>
              <a:xfrm>
                <a:off x="1015999" y="1768870"/>
                <a:ext cx="6493164" cy="4955203"/>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Example 1 (Cont.):</a:t>
                </a:r>
                <a:r>
                  <a:rPr lang="en-US" sz="2800" dirty="0" smtClean="0"/>
                  <a:t> </a:t>
                </a:r>
                <a:endParaRPr lang="en-US" sz="2400" i="1" dirty="0"/>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r>
                  <a:rPr lang="en-US" sz="2400" dirty="0" smtClean="0"/>
                  <a:t>With new</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 </m:t>
                        </m:r>
                      </m:e>
                      <m:sub>
                        <m:r>
                          <a:rPr lang="en-US" sz="2400">
                            <a:solidFill>
                              <a:srgbClr val="0070C0"/>
                            </a:solidFill>
                            <a:latin typeface="Cambria Math" panose="02040503050406030204" pitchFamily="18" charset="0"/>
                          </a:rPr>
                          <m:t>1</m:t>
                        </m:r>
                      </m:sub>
                    </m:sSub>
                    <m:r>
                      <m:rPr>
                        <m:nor/>
                      </m:rPr>
                      <a:rPr lang="en-US" sz="2400" b="1" dirty="0">
                        <a:solidFill>
                          <a:srgbClr val="0070C0"/>
                        </a:solidFill>
                        <a:latin typeface="Thames" panose="02000503080000020003" pitchFamily="2" charset="0"/>
                      </a:rPr>
                      <m:t>w</m:t>
                    </m:r>
                  </m:oMath>
                </a14:m>
                <a:r>
                  <a:rPr lang="en-US" sz="2400" dirty="0" smtClean="0"/>
                  <a:t>, if </a:t>
                </a:r>
                <a:r>
                  <a:rPr lang="en-US" sz="2400" dirty="0"/>
                  <a:t>we present any of the input vectors </a:t>
                </a:r>
                <a:r>
                  <a:rPr lang="en-US" sz="2400" dirty="0" smtClean="0"/>
                  <a:t>to </a:t>
                </a:r>
                <a:r>
                  <a:rPr lang="en-US" sz="2400" dirty="0"/>
                  <a:t>the neuron, it will output the correct class for that input </a:t>
                </a:r>
                <a:r>
                  <a:rPr lang="en-US" sz="2400" dirty="0" smtClean="0"/>
                  <a:t>vector. </a:t>
                </a:r>
                <a:endParaRPr lang="en-US" sz="2400" dirty="0" smtClean="0"/>
              </a:p>
              <a:p>
                <a:pPr algn="just">
                  <a:buClr>
                    <a:schemeClr val="accent1">
                      <a:lumMod val="75000"/>
                    </a:schemeClr>
                  </a:buClr>
                </a:pPr>
                <a:endParaRPr lang="en-US" sz="2400" dirty="0" smtClean="0"/>
              </a:p>
              <a:p>
                <a:pPr marL="342900" indent="-342900" algn="just">
                  <a:buClr>
                    <a:schemeClr val="accent1">
                      <a:lumMod val="75000"/>
                    </a:schemeClr>
                  </a:buClr>
                  <a:buFont typeface="Arial" panose="020B0604020202020204" pitchFamily="34" charset="0"/>
                  <a:buChar char="•"/>
                </a:pPr>
                <a:r>
                  <a:rPr lang="en-US" sz="2400" dirty="0" smtClean="0"/>
                  <a:t>Therefore </a:t>
                </a:r>
                <a:r>
                  <a:rPr lang="en-US" sz="2400" dirty="0"/>
                  <a:t>we use the </a:t>
                </a:r>
                <a:r>
                  <a:rPr lang="en-US" sz="2400" dirty="0" smtClean="0">
                    <a:solidFill>
                      <a:srgbClr val="0070C0"/>
                    </a:solidFill>
                  </a:rPr>
                  <a:t>third</a:t>
                </a:r>
                <a:r>
                  <a:rPr lang="en-US" sz="2400" dirty="0" smtClean="0"/>
                  <a:t> </a:t>
                </a:r>
                <a:r>
                  <a:rPr lang="en-US" sz="2400" dirty="0"/>
                  <a:t>perceptron learning rule </a:t>
                </a:r>
                <a:r>
                  <a:rPr lang="en-US" sz="2400" dirty="0" smtClean="0"/>
                  <a:t>and actually do not change the weight vector. </a:t>
                </a:r>
                <a:endParaRPr lang="en-US" sz="2400" dirty="0" smtClean="0"/>
              </a:p>
              <a:p>
                <a:pPr marL="342900" indent="-342900" algn="just">
                  <a:buClr>
                    <a:schemeClr val="accent1">
                      <a:lumMod val="75000"/>
                    </a:schemeClr>
                  </a:buClr>
                  <a:buFont typeface="Arial" panose="020B0604020202020204" pitchFamily="34" charset="0"/>
                  <a:buChar char="•"/>
                </a:pPr>
                <a:r>
                  <a:rPr lang="en-US" sz="2400" dirty="0" smtClean="0">
                    <a:solidFill>
                      <a:srgbClr val="FF0000"/>
                    </a:solidFill>
                  </a:rPr>
                  <a:t>It </a:t>
                </a:r>
                <a:r>
                  <a:rPr lang="en-US" sz="2400" dirty="0">
                    <a:solidFill>
                      <a:srgbClr val="FF0000"/>
                    </a:solidFill>
                  </a:rPr>
                  <a:t>shows that the perceptron has finally converged and learned to classify the three vectors </a:t>
                </a:r>
                <a:r>
                  <a:rPr lang="en-US" sz="2400" dirty="0" smtClean="0">
                    <a:solidFill>
                      <a:srgbClr val="FF0000"/>
                    </a:solidFill>
                  </a:rPr>
                  <a:t>properly.</a:t>
                </a:r>
              </a:p>
              <a:p>
                <a:pPr algn="just">
                  <a:buClr>
                    <a:schemeClr val="accent1">
                      <a:lumMod val="75000"/>
                    </a:schemeClr>
                  </a:buClr>
                </a:pPr>
                <a:endParaRPr lang="en-US" sz="2400" dirty="0" smtClean="0"/>
              </a:p>
            </p:txBody>
          </p:sp>
        </mc:Choice>
        <mc:Fallback>
          <p:sp>
            <p:nvSpPr>
              <p:cNvPr id="2" name="TextBox 1"/>
              <p:cNvSpPr txBox="1">
                <a:spLocks noRot="1" noChangeAspect="1" noMove="1" noResize="1" noEditPoints="1" noAdjustHandles="1" noChangeArrowheads="1" noChangeShapeType="1" noTextEdit="1"/>
              </p:cNvSpPr>
              <p:nvPr/>
            </p:nvSpPr>
            <p:spPr>
              <a:xfrm>
                <a:off x="1015999" y="1768870"/>
                <a:ext cx="6493164" cy="4955203"/>
              </a:xfrm>
              <a:prstGeom prst="rect">
                <a:avLst/>
              </a:prstGeom>
              <a:blipFill>
                <a:blip r:embed="rId3"/>
                <a:stretch>
                  <a:fillRect l="-1690" t="-1107" r="-1408"/>
                </a:stretch>
              </a:blipFill>
            </p:spPr>
            <p:txBody>
              <a:bodyPr/>
              <a:lstStyle/>
              <a:p>
                <a:r>
                  <a:rPr lang="en-US">
                    <a:noFill/>
                  </a:rPr>
                  <a:t> </a:t>
                </a:r>
              </a:p>
            </p:txBody>
          </p:sp>
        </mc:Fallback>
      </mc:AlternateContent>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52509" y="2842543"/>
            <a:ext cx="3363090" cy="3324136"/>
          </a:xfrm>
          <a:prstGeom prst="rect">
            <a:avLst/>
          </a:prstGeom>
        </p:spPr>
      </p:pic>
      <p:sp>
        <p:nvSpPr>
          <p:cNvPr id="14" name="Oval 13"/>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8</a:t>
            </a:r>
            <a:endParaRPr lang="en-US" dirty="0">
              <a:solidFill>
                <a:schemeClr val="tx1"/>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41345144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Perceptron 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38</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01089"/>
                <a:ext cx="9929092" cy="4832092"/>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 Example 2</a:t>
                </a:r>
                <a:r>
                  <a:rPr lang="en-US" sz="2400" dirty="0" smtClean="0"/>
                  <a:t>: The apple/orange pattern recognition problem</a:t>
                </a:r>
                <a:endParaRPr lang="en-US" sz="2400" i="1" dirty="0"/>
              </a:p>
              <a:p>
                <a:pPr marL="342900" indent="-342900" algn="just">
                  <a:buClr>
                    <a:schemeClr val="accent1">
                      <a:lumMod val="75000"/>
                    </a:schemeClr>
                  </a:buClr>
                  <a:buFont typeface="Wingdings" panose="05000000000000000000" pitchFamily="2" charset="2"/>
                  <a:buChar char="Ø"/>
                </a:pPr>
                <a:endParaRPr lang="en-US" sz="2400" dirty="0" smtClean="0"/>
              </a:p>
              <a:p>
                <a:pPr algn="just">
                  <a:lnSpc>
                    <a:spcPct val="150000"/>
                  </a:lnSpc>
                  <a:buClr>
                    <a:schemeClr val="accent1">
                      <a:lumMod val="75000"/>
                    </a:schemeClr>
                  </a:buClr>
                </a:pPr>
                <a:r>
                  <a:rPr lang="en-US" sz="2400" dirty="0" smtClean="0"/>
                  <a:t>           orange:                                              apple:</a:t>
                </a:r>
                <a:endParaRPr lang="en-US" sz="2400" dirty="0"/>
              </a:p>
              <a:p>
                <a:pPr algn="just">
                  <a:buClr>
                    <a:schemeClr val="accent1">
                      <a:lumMod val="75000"/>
                    </a:schemeClr>
                  </a:buClr>
                </a:pPr>
                <a:endParaRPr lang="en-US" sz="2400" dirty="0" smtClean="0"/>
              </a:p>
              <a:p>
                <a:pPr marL="342900" indent="-342900" algn="just">
                  <a:lnSpc>
                    <a:spcPct val="150000"/>
                  </a:lnSpc>
                  <a:buClr>
                    <a:schemeClr val="accent1">
                      <a:lumMod val="75000"/>
                    </a:schemeClr>
                  </a:buClr>
                  <a:buFont typeface="Arial" panose="020B0604020202020204" pitchFamily="34" charset="0"/>
                  <a:buChar char="•"/>
                </a:pPr>
                <a:r>
                  <a:rPr lang="en-US" sz="2400" dirty="0" smtClean="0"/>
                  <a:t>Weight and bias initialization </a:t>
                </a:r>
                <a:r>
                  <a:rPr lang="en-US" sz="2400" b="1" dirty="0" smtClean="0">
                    <a:solidFill>
                      <a:srgbClr val="00B050"/>
                    </a:solidFill>
                  </a:rPr>
                  <a:t>(iteration 0)</a:t>
                </a:r>
                <a:r>
                  <a:rPr lang="en-US" sz="2400" dirty="0" smtClean="0"/>
                  <a:t>: </a:t>
                </a:r>
                <a:r>
                  <a:rPr lang="en-US" sz="2400" b="1" dirty="0" smtClean="0">
                    <a:latin typeface="Thames" panose="02000503080000020003" pitchFamily="2" charset="0"/>
                  </a:rPr>
                  <a:t>W </a:t>
                </a:r>
                <a:r>
                  <a:rPr lang="en-US" sz="2400" dirty="0" smtClean="0"/>
                  <a:t>= [0.5   -1   -0.5] ,  </a:t>
                </a:r>
                <a:r>
                  <a:rPr lang="en-US" sz="2400" i="1" dirty="0" smtClean="0">
                    <a:latin typeface="Thames" panose="02000503080000020003" pitchFamily="2" charset="0"/>
                  </a:rPr>
                  <a:t>b</a:t>
                </a:r>
                <a:r>
                  <a:rPr lang="en-US" sz="2400" dirty="0" smtClean="0"/>
                  <a:t> = 0.5</a:t>
                </a:r>
                <a:endParaRPr lang="en-US" sz="2400" dirty="0"/>
              </a:p>
              <a:p>
                <a:pPr marL="342900" indent="-342900" algn="just">
                  <a:buClr>
                    <a:schemeClr val="accent1">
                      <a:lumMod val="75000"/>
                    </a:schemeClr>
                  </a:buClr>
                  <a:buFont typeface="Arial" panose="020B0604020202020204" pitchFamily="34" charset="0"/>
                  <a:buChar char="•"/>
                </a:pPr>
                <a:r>
                  <a:rPr lang="en-US" sz="2400" dirty="0"/>
                  <a:t>A</a:t>
                </a:r>
                <a:r>
                  <a:rPr lang="en-US" sz="2400" dirty="0" smtClean="0"/>
                  <a:t>pplying </a:t>
                </a:r>
                <a:r>
                  <a:rPr lang="en-US" sz="2400" dirty="0"/>
                  <a:t>the first input vector</a:t>
                </a:r>
                <a:r>
                  <a:rPr lang="en-US" sz="2400" dirty="0" smtClean="0"/>
                  <a:t>,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1</m:t>
                        </m:r>
                      </m:sub>
                    </m:sSub>
                  </m:oMath>
                </a14:m>
                <a:r>
                  <a:rPr lang="en-US" sz="2400" dirty="0" smtClean="0"/>
                  <a:t> </a:t>
                </a:r>
                <a:r>
                  <a:rPr lang="en-US" sz="2400" dirty="0"/>
                  <a:t>, to the network</a:t>
                </a:r>
                <a:r>
                  <a:rPr lang="en-US" sz="2400" dirty="0" smtClean="0"/>
                  <a:t>:</a:t>
                </a:r>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endParaRPr lang="en-US" sz="2400" dirty="0"/>
              </a:p>
              <a:p>
                <a:pPr algn="just">
                  <a:buClr>
                    <a:schemeClr val="accent1">
                      <a:lumMod val="75000"/>
                    </a:schemeClr>
                  </a:buClr>
                </a:pPr>
                <a:endParaRPr lang="en-US" sz="2400" dirty="0" smtClean="0"/>
              </a:p>
              <a:p>
                <a:pPr algn="just">
                  <a:buClr>
                    <a:schemeClr val="accent1">
                      <a:lumMod val="75000"/>
                    </a:schemeClr>
                  </a:buClr>
                </a:pPr>
                <a14:m>
                  <m:oMathPara xmlns:m="http://schemas.openxmlformats.org/officeDocument/2006/math">
                    <m:oMathParaPr>
                      <m:jc m:val="centerGroup"/>
                    </m:oMathParaPr>
                    <m:oMath xmlns:m="http://schemas.openxmlformats.org/officeDocument/2006/math">
                      <m:r>
                        <a:rPr lang="en-US" sz="2800" i="1" smtClean="0">
                          <a:solidFill>
                            <a:schemeClr val="tx1"/>
                          </a:solidFill>
                          <a:latin typeface="Cambria Math" panose="02040503050406030204" pitchFamily="18" charset="0"/>
                        </a:rPr>
                        <m:t>⇒</m:t>
                      </m:r>
                      <m:sSub>
                        <m:sSubPr>
                          <m:ctrlPr>
                            <a:rPr lang="en-US" sz="2800" i="1">
                              <a:solidFill>
                                <a:schemeClr val="tx1"/>
                              </a:solidFill>
                              <a:latin typeface="Cambria Math" panose="02040503050406030204" pitchFamily="18" charset="0"/>
                            </a:rPr>
                          </m:ctrlPr>
                        </m:sSubPr>
                        <m:e>
                          <m:r>
                            <m:rPr>
                              <m:nor/>
                            </m:rPr>
                            <a:rPr lang="en-US" sz="2800" b="0" i="1" dirty="0" smtClean="0">
                              <a:solidFill>
                                <a:schemeClr val="tx1"/>
                              </a:solidFill>
                              <a:latin typeface="Thames" panose="02000503080000020003" pitchFamily="2" charset="0"/>
                            </a:rPr>
                            <m:t>e</m:t>
                          </m:r>
                          <m:r>
                            <m:rPr>
                              <m:nor/>
                            </m:rPr>
                            <a:rPr lang="en-US" sz="2800" b="0" i="1" dirty="0" smtClean="0">
                              <a:solidFill>
                                <a:schemeClr val="tx1"/>
                              </a:solidFill>
                              <a:latin typeface="Thames" panose="02000503080000020003" pitchFamily="2" charset="0"/>
                            </a:rPr>
                            <m:t> = </m:t>
                          </m:r>
                          <m:r>
                            <m:rPr>
                              <m:nor/>
                            </m:rPr>
                            <a:rPr lang="en-US" sz="2800" b="0" i="1" dirty="0" smtClean="0">
                              <a:solidFill>
                                <a:schemeClr val="tx1"/>
                              </a:solidFill>
                              <a:latin typeface="Thames" panose="02000503080000020003" pitchFamily="2" charset="0"/>
                            </a:rPr>
                            <m:t>t</m:t>
                          </m:r>
                        </m:e>
                        <m:sub>
                          <m:r>
                            <a:rPr lang="en-US" sz="2800">
                              <a:solidFill>
                                <a:schemeClr val="tx1"/>
                              </a:solidFill>
                              <a:latin typeface="Cambria Math" panose="02040503050406030204" pitchFamily="18" charset="0"/>
                            </a:rPr>
                            <m:t>1</m:t>
                          </m:r>
                        </m:sub>
                      </m:sSub>
                      <m:r>
                        <a:rPr lang="en-US" sz="2800" b="0" i="1" smtClean="0">
                          <a:solidFill>
                            <a:schemeClr val="tx1"/>
                          </a:solidFill>
                          <a:latin typeface="Cambria Math" panose="02040503050406030204" pitchFamily="18" charset="0"/>
                        </a:rPr>
                        <m:t>−</m:t>
                      </m:r>
                      <m:r>
                        <m:rPr>
                          <m:nor/>
                        </m:rPr>
                        <a:rPr lang="en-US" sz="2800" i="1" dirty="0">
                          <a:solidFill>
                            <a:schemeClr val="tx1"/>
                          </a:solidFill>
                          <a:latin typeface="Thames" panose="02000503080000020003" pitchFamily="2" charset="0"/>
                        </a:rPr>
                        <m:t>a</m:t>
                      </m:r>
                      <m:r>
                        <m:rPr>
                          <m:nor/>
                        </m:rPr>
                        <a:rPr lang="en-US" sz="2800" b="0" i="1" dirty="0" smtClean="0">
                          <a:solidFill>
                            <a:schemeClr val="tx1"/>
                          </a:solidFill>
                          <a:latin typeface="Thames" panose="02000503080000020003" pitchFamily="2" charset="0"/>
                        </a:rPr>
                        <m:t> </m:t>
                      </m:r>
                      <m:r>
                        <m:rPr>
                          <m:nor/>
                        </m:rPr>
                        <a:rPr lang="en-US" sz="2800" b="0" dirty="0" smtClean="0">
                          <a:solidFill>
                            <a:schemeClr val="tx1"/>
                          </a:solidFill>
                          <a:latin typeface="Thames" panose="02000503080000020003" pitchFamily="2" charset="0"/>
                        </a:rPr>
                        <m:t>= </m:t>
                      </m:r>
                      <m:r>
                        <m:rPr>
                          <m:nor/>
                        </m:rPr>
                        <a:rPr lang="en-US" sz="2800" b="0" dirty="0" smtClean="0">
                          <a:solidFill>
                            <a:schemeClr val="tx1"/>
                          </a:solidFill>
                          <a:latin typeface="Thames" panose="02000503080000020003" pitchFamily="2" charset="0"/>
                        </a:rPr>
                        <m:t>0 </m:t>
                      </m:r>
                      <m:r>
                        <m:rPr>
                          <m:nor/>
                        </m:rPr>
                        <a:rPr lang="en-US" sz="2800" b="0" dirty="0" smtClean="0">
                          <a:solidFill>
                            <a:schemeClr val="tx1"/>
                          </a:solidFill>
                          <a:latin typeface="Thames" panose="02000503080000020003" pitchFamily="2" charset="0"/>
                        </a:rPr>
                        <m:t>− </m:t>
                      </m:r>
                      <m:r>
                        <m:rPr>
                          <m:nor/>
                        </m:rPr>
                        <a:rPr lang="en-US" sz="2800" b="0" dirty="0" smtClean="0">
                          <a:solidFill>
                            <a:schemeClr val="tx1"/>
                          </a:solidFill>
                          <a:latin typeface="Thames" panose="02000503080000020003" pitchFamily="2" charset="0"/>
                        </a:rPr>
                        <m:t>1 </m:t>
                      </m:r>
                      <m:r>
                        <m:rPr>
                          <m:nor/>
                        </m:rPr>
                        <a:rPr lang="en-US" sz="2800" b="0" dirty="0" smtClean="0">
                          <a:solidFill>
                            <a:schemeClr val="tx1"/>
                          </a:solidFill>
                          <a:latin typeface="Thames" panose="02000503080000020003" pitchFamily="2" charset="0"/>
                        </a:rPr>
                        <m:t>= −</m:t>
                      </m:r>
                      <m:r>
                        <m:rPr>
                          <m:nor/>
                        </m:rPr>
                        <a:rPr lang="en-US" sz="2800" b="0" dirty="0" smtClean="0">
                          <a:solidFill>
                            <a:schemeClr val="tx1"/>
                          </a:solidFill>
                          <a:latin typeface="Thames" panose="02000503080000020003" pitchFamily="2" charset="0"/>
                        </a:rPr>
                        <m:t>1</m:t>
                      </m:r>
                    </m:oMath>
                  </m:oMathPara>
                </a14:m>
                <a:endParaRPr lang="en-US" sz="2800" dirty="0" smtClean="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01089"/>
                <a:ext cx="9929092" cy="4832092"/>
              </a:xfrm>
              <a:prstGeom prst="rect">
                <a:avLst/>
              </a:prstGeom>
              <a:blipFill>
                <a:blip r:embed="rId3"/>
                <a:stretch>
                  <a:fillRect l="-1106" t="-1135"/>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r="55162"/>
          <a:stretch/>
        </p:blipFill>
        <p:spPr>
          <a:xfrm>
            <a:off x="3015290" y="2364032"/>
            <a:ext cx="2304855" cy="1183182"/>
          </a:xfrm>
          <a:prstGeom prst="rect">
            <a:avLst/>
          </a:prstGeom>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b="18126"/>
          <a:stretch/>
        </p:blipFill>
        <p:spPr>
          <a:xfrm>
            <a:off x="1089887" y="4531901"/>
            <a:ext cx="7426037" cy="1370137"/>
          </a:xfrm>
          <a:prstGeom prst="rect">
            <a:avLst/>
          </a:prstGeom>
        </p:spPr>
      </p:pic>
      <p:pic>
        <p:nvPicPr>
          <p:cNvPr id="9" name="Picture 8"/>
          <p:cNvPicPr>
            <a:picLocks noChangeAspect="1"/>
          </p:cNvPicPr>
          <p:nvPr/>
        </p:nvPicPr>
        <p:blipFill rotWithShape="1">
          <a:blip r:embed="rId5">
            <a:extLst>
              <a:ext uri="{28A0092B-C50C-407E-A947-70E740481C1C}">
                <a14:useLocalDpi xmlns:a14="http://schemas.microsoft.com/office/drawing/2010/main" val="0"/>
              </a:ext>
            </a:extLst>
          </a:blip>
          <a:srcRect l="3429" t="76521" r="61942"/>
          <a:stretch/>
        </p:blipFill>
        <p:spPr>
          <a:xfrm>
            <a:off x="8751460" y="4921624"/>
            <a:ext cx="2571565" cy="392909"/>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55529"/>
          <a:stretch/>
        </p:blipFill>
        <p:spPr>
          <a:xfrm>
            <a:off x="6825671" y="2368656"/>
            <a:ext cx="2286000" cy="1183182"/>
          </a:xfrm>
          <a:prstGeom prst="rect">
            <a:avLst/>
          </a:prstGeom>
        </p:spPr>
      </p:pic>
      <p:sp>
        <p:nvSpPr>
          <p:cNvPr id="13" name="Oval 12"/>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schemeClr val="tx1"/>
                </a:solidFill>
              </a:rPr>
              <a:t>1</a:t>
            </a:r>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421404626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Perceptron 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39</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4482381"/>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 Example 2 (Cont.):</a:t>
                </a:r>
                <a:r>
                  <a:rPr lang="en-US" sz="2400" dirty="0" smtClean="0"/>
                  <a:t> The weight and bias update </a:t>
                </a:r>
                <a:r>
                  <a:rPr lang="en-US" sz="2400" b="1" dirty="0">
                    <a:solidFill>
                      <a:srgbClr val="00B050"/>
                    </a:solidFill>
                  </a:rPr>
                  <a:t>(iteration </a:t>
                </a:r>
                <a:r>
                  <a:rPr lang="en-US" sz="2400" b="1" dirty="0" smtClean="0">
                    <a:solidFill>
                      <a:srgbClr val="00B050"/>
                    </a:solidFill>
                  </a:rPr>
                  <a:t>1)</a:t>
                </a:r>
                <a:r>
                  <a:rPr lang="en-US" sz="2400" dirty="0" smtClean="0"/>
                  <a:t>:</a:t>
                </a:r>
              </a:p>
              <a:p>
                <a:pPr algn="just">
                  <a:buClr>
                    <a:schemeClr val="accent1">
                      <a:lumMod val="75000"/>
                    </a:schemeClr>
                  </a:buClr>
                </a:pPr>
                <a:endParaRPr lang="en-US" sz="2400" dirty="0" smtClean="0"/>
              </a:p>
              <a:p>
                <a:pPr algn="ctr">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b="0" i="1" dirty="0" smtClean="0">
                            <a:solidFill>
                              <a:schemeClr val="tx1"/>
                            </a:solidFill>
                            <a:latin typeface="Cambria Math" panose="02040503050406030204" pitchFamily="18" charset="0"/>
                          </a:rPr>
                          <m:t>𝑜𝑙𝑑</m:t>
                        </m:r>
                      </m:sup>
                    </m:sSup>
                    <m:r>
                      <a:rPr lang="en-US" sz="2400" b="0" i="1" dirty="0" smtClean="0">
                        <a:solidFill>
                          <a:schemeClr val="tx1"/>
                        </a:solidFill>
                        <a:latin typeface="Cambria Math" panose="02040503050406030204" pitchFamily="18" charset="0"/>
                      </a:rPr>
                      <m:t>+</m:t>
                    </m:r>
                    <m:r>
                      <m:rPr>
                        <m:nor/>
                      </m:rPr>
                      <a:rPr lang="en-US" sz="2400" i="1" dirty="0">
                        <a:solidFill>
                          <a:schemeClr val="tx1"/>
                        </a:solidFill>
                        <a:latin typeface="Thames" panose="02000503080000020003" pitchFamily="2" charset="0"/>
                      </a:rPr>
                      <m:t>e</m:t>
                    </m:r>
                    <m:r>
                      <m:rPr>
                        <m:nor/>
                      </m:rPr>
                      <a:rPr lang="en-US" sz="2400" b="0" i="1" dirty="0" smtClean="0">
                        <a:solidFill>
                          <a:schemeClr val="tx1"/>
                        </a:solidFill>
                        <a:latin typeface="Thames" panose="02000503080000020003" pitchFamily="2" charset="0"/>
                      </a:rPr>
                      <m:t> </m:t>
                    </m:r>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p</m:t>
                        </m:r>
                      </m:e>
                      <m:sup>
                        <m:r>
                          <a:rPr lang="en-US" sz="2400" b="0" i="1" dirty="0" smtClean="0">
                            <a:solidFill>
                              <a:schemeClr val="tx1"/>
                            </a:solidFill>
                            <a:latin typeface="Cambria Math" panose="02040503050406030204" pitchFamily="18" charset="0"/>
                          </a:rPr>
                          <m:t>𝑇</m:t>
                        </m:r>
                      </m:sup>
                    </m:sSup>
                  </m:oMath>
                </a14:m>
                <a:r>
                  <a:rPr lang="en-US" sz="2400" dirty="0"/>
                  <a:t> = [0.5 </a:t>
                </a:r>
                <a:r>
                  <a:rPr lang="en-US" sz="2400" dirty="0" smtClean="0"/>
                  <a:t>   </a:t>
                </a:r>
                <a:r>
                  <a:rPr lang="en-US" sz="2400" dirty="0"/>
                  <a:t>-1  </a:t>
                </a:r>
                <a:r>
                  <a:rPr lang="en-US" sz="2400" dirty="0" smtClean="0"/>
                  <a:t>  </a:t>
                </a:r>
                <a:r>
                  <a:rPr lang="en-US" sz="2400" dirty="0"/>
                  <a:t>-0.5] </a:t>
                </a:r>
                <a:r>
                  <a:rPr lang="en-US" sz="2400" dirty="0" smtClean="0"/>
                  <a:t>+ (-1)[1   -1   -1] = [-0.5   0   0.5]</a:t>
                </a:r>
              </a:p>
              <a:p>
                <a:pPr algn="ctr">
                  <a:lnSpc>
                    <a:spcPct val="200000"/>
                  </a:lnSpc>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𝑜𝑙𝑑</m:t>
                        </m:r>
                      </m:sup>
                    </m:sSup>
                    <m:r>
                      <a:rPr lang="en-US" sz="2400" dirty="0">
                        <a:solidFill>
                          <a:schemeClr val="tx1"/>
                        </a:solidFill>
                        <a:latin typeface="Cambria Math" panose="02040503050406030204" pitchFamily="18" charset="0"/>
                      </a:rPr>
                      <m:t>+</m:t>
                    </m:r>
                    <m:r>
                      <m:rPr>
                        <m:nor/>
                      </m:rPr>
                      <a:rPr lang="en-US" sz="2400" i="1" dirty="0" smtClean="0">
                        <a:solidFill>
                          <a:schemeClr val="tx1"/>
                        </a:solidFill>
                        <a:latin typeface="Thames" panose="02000503080000020003" pitchFamily="2" charset="0"/>
                      </a:rPr>
                      <m:t>e</m:t>
                    </m:r>
                  </m:oMath>
                </a14:m>
                <a:r>
                  <a:rPr lang="en-US" sz="2400" dirty="0" smtClean="0">
                    <a:solidFill>
                      <a:schemeClr val="tx1"/>
                    </a:solidFill>
                  </a:rPr>
                  <a:t> = 0.5 + (-1) = -0.5</a:t>
                </a:r>
              </a:p>
              <a:p>
                <a:pPr marL="342900" indent="-342900" algn="just">
                  <a:lnSpc>
                    <a:spcPct val="150000"/>
                  </a:lnSpc>
                  <a:buClr>
                    <a:schemeClr val="accent1">
                      <a:lumMod val="75000"/>
                    </a:schemeClr>
                  </a:buClr>
                  <a:buFont typeface="Arial" panose="020B0604020202020204" pitchFamily="34" charset="0"/>
                  <a:buChar char="•"/>
                </a:pPr>
                <a:r>
                  <a:rPr lang="en-US" sz="2400" dirty="0"/>
                  <a:t>A</a:t>
                </a:r>
                <a:r>
                  <a:rPr lang="en-US" sz="2400" dirty="0" smtClean="0"/>
                  <a:t>pplying </a:t>
                </a:r>
                <a:r>
                  <a:rPr lang="en-US" sz="2400" dirty="0"/>
                  <a:t>the </a:t>
                </a:r>
                <a:r>
                  <a:rPr lang="en-US" sz="2400" dirty="0" smtClean="0"/>
                  <a:t>second </a:t>
                </a:r>
                <a:r>
                  <a:rPr lang="en-US" sz="2400" dirty="0"/>
                  <a:t>input vector</a:t>
                </a:r>
                <a:r>
                  <a:rPr lang="en-US" sz="2400" dirty="0" smtClean="0"/>
                  <a:t>,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2</m:t>
                        </m:r>
                      </m:sub>
                    </m:sSub>
                  </m:oMath>
                </a14:m>
                <a:r>
                  <a:rPr lang="en-US" sz="2400" dirty="0" smtClean="0"/>
                  <a:t> </a:t>
                </a:r>
                <a:r>
                  <a:rPr lang="en-US" sz="2400" dirty="0"/>
                  <a:t>, to the network</a:t>
                </a:r>
                <a:r>
                  <a:rPr lang="en-US" sz="2400" dirty="0" smtClean="0"/>
                  <a:t>:</a:t>
                </a:r>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endParaRPr lang="en-US" sz="2400" dirty="0" smtClean="0"/>
              </a:p>
              <a:p>
                <a:pPr algn="just">
                  <a:buClr>
                    <a:schemeClr val="accent1">
                      <a:lumMod val="75000"/>
                    </a:schemeClr>
                  </a:buClr>
                </a:pPr>
                <a:endParaRPr lang="en-US" sz="2400" dirty="0"/>
              </a:p>
              <a:p>
                <a:pPr algn="just">
                  <a:buClr>
                    <a:schemeClr val="accent1">
                      <a:lumMod val="75000"/>
                    </a:schemeClr>
                  </a:buClr>
                </a:pPr>
                <a14:m>
                  <m:oMathPara xmlns:m="http://schemas.openxmlformats.org/officeDocument/2006/math">
                    <m:oMathParaPr>
                      <m:jc m:val="center"/>
                    </m:oMathParaPr>
                    <m:oMath xmlns:m="http://schemas.openxmlformats.org/officeDocument/2006/math">
                      <m:r>
                        <a:rPr lang="en-US" sz="2800" i="1">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r>
                            <m:rPr>
                              <m:nor/>
                            </m:rPr>
                            <a:rPr lang="en-US" sz="2800" i="1" dirty="0">
                              <a:solidFill>
                                <a:schemeClr val="tx1"/>
                              </a:solidFill>
                              <a:latin typeface="Thames" panose="02000503080000020003" pitchFamily="2" charset="0"/>
                            </a:rPr>
                            <m:t>e</m:t>
                          </m:r>
                          <m:r>
                            <m:rPr>
                              <m:nor/>
                            </m:rPr>
                            <a:rPr lang="en-US" sz="2800" i="1" dirty="0">
                              <a:solidFill>
                                <a:schemeClr val="tx1"/>
                              </a:solidFill>
                              <a:latin typeface="Thames" panose="02000503080000020003" pitchFamily="2" charset="0"/>
                            </a:rPr>
                            <m:t> = </m:t>
                          </m:r>
                          <m:r>
                            <m:rPr>
                              <m:nor/>
                            </m:rPr>
                            <a:rPr lang="en-US" sz="2800" i="1" dirty="0">
                              <a:solidFill>
                                <a:schemeClr val="tx1"/>
                              </a:solidFill>
                              <a:latin typeface="Thames" panose="02000503080000020003" pitchFamily="2" charset="0"/>
                            </a:rPr>
                            <m:t>t</m:t>
                          </m:r>
                        </m:e>
                        <m:sub>
                          <m:r>
                            <a:rPr lang="en-US" sz="2800" b="0" i="0" dirty="0" smtClean="0">
                              <a:solidFill>
                                <a:schemeClr val="tx1"/>
                              </a:solidFill>
                              <a:latin typeface="Cambria Math" panose="02040503050406030204" pitchFamily="18" charset="0"/>
                            </a:rPr>
                            <m:t>2</m:t>
                          </m:r>
                        </m:sub>
                      </m:sSub>
                      <m:r>
                        <a:rPr lang="en-US" sz="2800" i="1">
                          <a:solidFill>
                            <a:schemeClr val="tx1"/>
                          </a:solidFill>
                          <a:latin typeface="Cambria Math" panose="02040503050406030204" pitchFamily="18" charset="0"/>
                        </a:rPr>
                        <m:t>−</m:t>
                      </m:r>
                      <m:r>
                        <m:rPr>
                          <m:nor/>
                        </m:rPr>
                        <a:rPr lang="en-US" sz="2800" i="1" dirty="0">
                          <a:solidFill>
                            <a:schemeClr val="tx1"/>
                          </a:solidFill>
                          <a:latin typeface="Thames" panose="02000503080000020003" pitchFamily="2" charset="0"/>
                        </a:rPr>
                        <m:t>a</m:t>
                      </m:r>
                      <m:r>
                        <m:rPr>
                          <m:nor/>
                        </m:rPr>
                        <a:rPr lang="en-US" sz="2800" i="1" dirty="0">
                          <a:solidFill>
                            <a:schemeClr val="tx1"/>
                          </a:solidFill>
                          <a:latin typeface="Thames" panose="02000503080000020003" pitchFamily="2" charset="0"/>
                        </a:rPr>
                        <m:t> </m:t>
                      </m:r>
                      <m:r>
                        <m:rPr>
                          <m:nor/>
                        </m:rPr>
                        <a:rPr lang="en-US" sz="2800" dirty="0">
                          <a:solidFill>
                            <a:schemeClr val="tx1"/>
                          </a:solidFill>
                          <a:latin typeface="Thames" panose="02000503080000020003" pitchFamily="2" charset="0"/>
                        </a:rPr>
                        <m:t>= </m:t>
                      </m:r>
                      <m:r>
                        <m:rPr>
                          <m:nor/>
                        </m:rPr>
                        <a:rPr lang="en-US" sz="2800" dirty="0">
                          <a:solidFill>
                            <a:schemeClr val="tx1"/>
                          </a:solidFill>
                          <a:latin typeface="Thames" panose="02000503080000020003" pitchFamily="2" charset="0"/>
                        </a:rPr>
                        <m:t>1</m:t>
                      </m:r>
                      <m:r>
                        <a:rPr lang="en-US" sz="2800" i="1">
                          <a:solidFill>
                            <a:schemeClr val="tx1"/>
                          </a:solidFill>
                          <a:latin typeface="Cambria Math" panose="02040503050406030204" pitchFamily="18" charset="0"/>
                        </a:rPr>
                        <m:t>−</m:t>
                      </m:r>
                      <m:r>
                        <m:rPr>
                          <m:nor/>
                        </m:rPr>
                        <a:rPr lang="en-US" sz="2800" b="0" i="0" dirty="0" smtClean="0">
                          <a:solidFill>
                            <a:schemeClr val="tx1"/>
                          </a:solidFill>
                          <a:latin typeface="Thames" panose="02000503080000020003" pitchFamily="2" charset="0"/>
                        </a:rPr>
                        <m:t>0</m:t>
                      </m:r>
                      <m:r>
                        <m:rPr>
                          <m:nor/>
                        </m:rPr>
                        <a:rPr lang="en-US" sz="2800" dirty="0">
                          <a:solidFill>
                            <a:schemeClr val="tx1"/>
                          </a:solidFill>
                          <a:latin typeface="Thames" panose="02000503080000020003" pitchFamily="2" charset="0"/>
                        </a:rPr>
                        <m:t> </m:t>
                      </m:r>
                      <m:r>
                        <m:rPr>
                          <m:nor/>
                        </m:rPr>
                        <a:rPr lang="en-US" sz="2800" dirty="0">
                          <a:solidFill>
                            <a:schemeClr val="tx1"/>
                          </a:solidFill>
                          <a:latin typeface="Thames" panose="02000503080000020003" pitchFamily="2" charset="0"/>
                        </a:rPr>
                        <m:t>= </m:t>
                      </m:r>
                      <m:r>
                        <m:rPr>
                          <m:nor/>
                        </m:rPr>
                        <a:rPr lang="en-US" sz="2800" dirty="0">
                          <a:solidFill>
                            <a:schemeClr val="tx1"/>
                          </a:solidFill>
                          <a:latin typeface="Thames" panose="02000503080000020003" pitchFamily="2" charset="0"/>
                        </a:rPr>
                        <m:t>1</m:t>
                      </m:r>
                    </m:oMath>
                  </m:oMathPara>
                </a14:m>
                <a:endParaRPr lang="en-US" sz="28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4482381"/>
              </a:xfrm>
              <a:prstGeom prst="rect">
                <a:avLst/>
              </a:prstGeom>
              <a:blipFill>
                <a:blip r:embed="rId3"/>
                <a:stretch>
                  <a:fillRect l="-1106" t="-1361"/>
                </a:stretch>
              </a:blipFill>
            </p:spPr>
            <p:txBody>
              <a:bodyPr/>
              <a:lstStyle/>
              <a:p>
                <a:r>
                  <a:rPr lang="en-US">
                    <a:noFill/>
                  </a:rPr>
                  <a:t> </a:t>
                </a:r>
              </a:p>
            </p:txBody>
          </p:sp>
        </mc:Fallback>
      </mc:AlternateContent>
      <p:pic>
        <p:nvPicPr>
          <p:cNvPr id="8" name="Picture 7"/>
          <p:cNvPicPr>
            <a:picLocks noChangeAspect="1"/>
          </p:cNvPicPr>
          <p:nvPr/>
        </p:nvPicPr>
        <p:blipFill rotWithShape="1">
          <a:blip r:embed="rId4">
            <a:extLst>
              <a:ext uri="{28A0092B-C50C-407E-A947-70E740481C1C}">
                <a14:useLocalDpi xmlns:a14="http://schemas.microsoft.com/office/drawing/2010/main" val="0"/>
              </a:ext>
            </a:extLst>
          </a:blip>
          <a:srcRect b="30909"/>
          <a:stretch/>
        </p:blipFill>
        <p:spPr>
          <a:xfrm>
            <a:off x="1088510" y="4459584"/>
            <a:ext cx="7436654" cy="1223596"/>
          </a:xfrm>
          <a:prstGeom prst="rect">
            <a:avLst/>
          </a:prstGeom>
        </p:spPr>
      </p:pic>
      <p:pic>
        <p:nvPicPr>
          <p:cNvPr id="12" name="Picture 11"/>
          <p:cNvPicPr>
            <a:picLocks noChangeAspect="1"/>
          </p:cNvPicPr>
          <p:nvPr/>
        </p:nvPicPr>
        <p:blipFill rotWithShape="1">
          <a:blip r:embed="rId4">
            <a:extLst>
              <a:ext uri="{28A0092B-C50C-407E-A947-70E740481C1C}">
                <a14:useLocalDpi xmlns:a14="http://schemas.microsoft.com/office/drawing/2010/main" val="0"/>
              </a:ext>
            </a:extLst>
          </a:blip>
          <a:srcRect l="3361" t="84093" r="60501"/>
          <a:stretch/>
        </p:blipFill>
        <p:spPr>
          <a:xfrm>
            <a:off x="8599066" y="4875017"/>
            <a:ext cx="2844800" cy="298202"/>
          </a:xfrm>
          <a:prstGeom prst="rect">
            <a:avLst/>
          </a:prstGeom>
        </p:spPr>
      </p:pic>
      <p:sp>
        <p:nvSpPr>
          <p:cNvPr id="9" name="Oval 8"/>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2</a:t>
            </a:r>
            <a:endParaRPr lang="en-US" dirty="0">
              <a:solidFill>
                <a:schemeClr val="tx1"/>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42730880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2631618"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History</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a:t>
            </a:fld>
            <a:endParaRPr lang="en-US" dirty="0">
              <a:solidFill>
                <a:schemeClr val="bg1"/>
              </a:solidFill>
            </a:endParaRPr>
          </a:p>
        </p:txBody>
      </p:sp>
      <p:sp>
        <p:nvSpPr>
          <p:cNvPr id="2" name="TextBox 1"/>
          <p:cNvSpPr txBox="1"/>
          <p:nvPr/>
        </p:nvSpPr>
        <p:spPr>
          <a:xfrm>
            <a:off x="1016000" y="1838033"/>
            <a:ext cx="9929092" cy="4154984"/>
          </a:xfrm>
          <a:prstGeom prst="rect">
            <a:avLst/>
          </a:prstGeom>
          <a:noFill/>
        </p:spPr>
        <p:txBody>
          <a:bodyPr wrap="square" rtlCol="0">
            <a:spAutoFit/>
          </a:bodyPr>
          <a:lstStyle/>
          <a:p>
            <a:pPr marL="571500" indent="-571500" algn="just">
              <a:buClr>
                <a:schemeClr val="accent1">
                  <a:lumMod val="75000"/>
                </a:schemeClr>
              </a:buClr>
              <a:buFont typeface="Wingdings" panose="05000000000000000000" pitchFamily="2" charset="2"/>
              <a:buChar char="Ø"/>
            </a:pPr>
            <a:r>
              <a:rPr lang="en-US" sz="2400" dirty="0"/>
              <a:t>In 1943, </a:t>
            </a:r>
            <a:r>
              <a:rPr lang="en-US" sz="2400" dirty="0">
                <a:solidFill>
                  <a:srgbClr val="00B050"/>
                </a:solidFill>
              </a:rPr>
              <a:t>Warren McCulloch </a:t>
            </a:r>
            <a:r>
              <a:rPr lang="en-US" sz="2400" dirty="0"/>
              <a:t>and</a:t>
            </a:r>
            <a:r>
              <a:rPr lang="en-US" sz="2400" dirty="0">
                <a:solidFill>
                  <a:srgbClr val="00B050"/>
                </a:solidFill>
              </a:rPr>
              <a:t> Walter Pitts</a:t>
            </a:r>
            <a:r>
              <a:rPr lang="en-US" sz="2400" dirty="0"/>
              <a:t> introduced one of the </a:t>
            </a:r>
            <a:r>
              <a:rPr lang="en-US" sz="2400" dirty="0" smtClean="0"/>
              <a:t>first artificial neurons. The parameters </a:t>
            </a:r>
            <a:r>
              <a:rPr lang="en-US" sz="2400" dirty="0"/>
              <a:t>of their networks had to be </a:t>
            </a:r>
            <a:r>
              <a:rPr lang="en-US" sz="2400" dirty="0" smtClean="0">
                <a:solidFill>
                  <a:schemeClr val="accent1">
                    <a:lumMod val="75000"/>
                  </a:schemeClr>
                </a:solidFill>
              </a:rPr>
              <a:t>designed</a:t>
            </a:r>
            <a:r>
              <a:rPr lang="en-US" sz="2400" dirty="0" smtClean="0"/>
              <a:t> (There was no learning rule).</a:t>
            </a:r>
          </a:p>
          <a:p>
            <a:pPr marL="571500" indent="-571500" algn="just">
              <a:buClr>
                <a:schemeClr val="accent1">
                  <a:lumMod val="75000"/>
                </a:schemeClr>
              </a:buClr>
              <a:buFont typeface="Wingdings" panose="05000000000000000000" pitchFamily="2" charset="2"/>
              <a:buChar char="Ø"/>
            </a:pPr>
            <a:endParaRPr lang="en-US" sz="2400" dirty="0"/>
          </a:p>
          <a:p>
            <a:pPr marL="571500" indent="-571500" algn="just">
              <a:buClr>
                <a:schemeClr val="accent1">
                  <a:lumMod val="75000"/>
                </a:schemeClr>
              </a:buClr>
              <a:buFont typeface="Wingdings" panose="05000000000000000000" pitchFamily="2" charset="2"/>
              <a:buChar char="Ø"/>
            </a:pPr>
            <a:r>
              <a:rPr lang="en-US" sz="2400" dirty="0" smtClean="0"/>
              <a:t>In 1958, </a:t>
            </a:r>
            <a:r>
              <a:rPr lang="en-US" sz="2400" dirty="0">
                <a:solidFill>
                  <a:srgbClr val="00B050"/>
                </a:solidFill>
              </a:rPr>
              <a:t>Frank </a:t>
            </a:r>
            <a:r>
              <a:rPr lang="en-US" sz="2400" dirty="0" smtClean="0">
                <a:solidFill>
                  <a:srgbClr val="00B050"/>
                </a:solidFill>
              </a:rPr>
              <a:t>Rosenblatt</a:t>
            </a:r>
            <a:r>
              <a:rPr lang="en-US" sz="2400" dirty="0" smtClean="0"/>
              <a:t> introduced </a:t>
            </a:r>
            <a:r>
              <a:rPr lang="en-US" sz="2400" dirty="0" smtClean="0">
                <a:solidFill>
                  <a:schemeClr val="accent1">
                    <a:lumMod val="75000"/>
                  </a:schemeClr>
                </a:solidFill>
              </a:rPr>
              <a:t>perceptron</a:t>
            </a:r>
            <a:r>
              <a:rPr lang="en-US" sz="2400" dirty="0" smtClean="0"/>
              <a:t>. His key contribution </a:t>
            </a:r>
            <a:r>
              <a:rPr lang="en-US" sz="2400" dirty="0"/>
              <a:t>was the introduction of a </a:t>
            </a:r>
            <a:r>
              <a:rPr lang="en-US" sz="2400" dirty="0">
                <a:solidFill>
                  <a:schemeClr val="accent1">
                    <a:lumMod val="75000"/>
                  </a:schemeClr>
                </a:solidFill>
              </a:rPr>
              <a:t>learning rule</a:t>
            </a:r>
            <a:r>
              <a:rPr lang="en-US" sz="2400" dirty="0"/>
              <a:t> for training </a:t>
            </a:r>
            <a:r>
              <a:rPr lang="en-US" sz="2400" dirty="0" smtClean="0"/>
              <a:t>perceptron </a:t>
            </a:r>
            <a:r>
              <a:rPr lang="en-US" sz="2400" dirty="0"/>
              <a:t>networks to solve pattern recognition </a:t>
            </a:r>
            <a:r>
              <a:rPr lang="en-US" sz="2400" dirty="0" smtClean="0"/>
              <a:t>problems.</a:t>
            </a:r>
          </a:p>
          <a:p>
            <a:pPr marL="571500" indent="-571500" algn="just">
              <a:buClr>
                <a:schemeClr val="accent1">
                  <a:lumMod val="75000"/>
                </a:schemeClr>
              </a:buClr>
              <a:buFont typeface="Wingdings" panose="05000000000000000000" pitchFamily="2" charset="2"/>
              <a:buChar char="Ø"/>
            </a:pPr>
            <a:endParaRPr lang="en-US" sz="2400" dirty="0"/>
          </a:p>
          <a:p>
            <a:pPr marL="571500" indent="-571500" algn="just">
              <a:buClr>
                <a:schemeClr val="accent1">
                  <a:lumMod val="75000"/>
                </a:schemeClr>
              </a:buClr>
              <a:buFont typeface="Wingdings" panose="05000000000000000000" pitchFamily="2" charset="2"/>
              <a:buChar char="Ø"/>
            </a:pPr>
            <a:r>
              <a:rPr lang="en-US" sz="2400" dirty="0" smtClean="0"/>
              <a:t>In 1969, </a:t>
            </a:r>
            <a:r>
              <a:rPr lang="en-US" sz="2400" dirty="0" smtClean="0">
                <a:solidFill>
                  <a:srgbClr val="00B050"/>
                </a:solidFill>
              </a:rPr>
              <a:t>Marvin </a:t>
            </a:r>
            <a:r>
              <a:rPr lang="en-US" sz="2400" dirty="0">
                <a:solidFill>
                  <a:srgbClr val="00B050"/>
                </a:solidFill>
              </a:rPr>
              <a:t>Minsky</a:t>
            </a:r>
            <a:r>
              <a:rPr lang="en-US" sz="2400" dirty="0"/>
              <a:t> and </a:t>
            </a:r>
            <a:r>
              <a:rPr lang="en-US" sz="2400" dirty="0">
                <a:solidFill>
                  <a:srgbClr val="00B050"/>
                </a:solidFill>
              </a:rPr>
              <a:t>Seymour </a:t>
            </a:r>
            <a:r>
              <a:rPr lang="en-US" sz="2400" dirty="0" smtClean="0">
                <a:solidFill>
                  <a:srgbClr val="00B050"/>
                </a:solidFill>
              </a:rPr>
              <a:t>Papert</a:t>
            </a:r>
            <a:r>
              <a:rPr lang="en-US" sz="2400" dirty="0" smtClean="0"/>
              <a:t> </a:t>
            </a:r>
            <a:r>
              <a:rPr lang="en-US" sz="2400" dirty="0"/>
              <a:t>demonstrated that the </a:t>
            </a:r>
            <a:r>
              <a:rPr lang="en-US" sz="2400" dirty="0" smtClean="0"/>
              <a:t>perceptron networks </a:t>
            </a:r>
            <a:r>
              <a:rPr lang="en-US" sz="2400" dirty="0"/>
              <a:t>were </a:t>
            </a:r>
            <a:r>
              <a:rPr lang="en-US" sz="2400" dirty="0">
                <a:solidFill>
                  <a:srgbClr val="0070C0"/>
                </a:solidFill>
              </a:rPr>
              <a:t>incapable of</a:t>
            </a:r>
            <a:r>
              <a:rPr lang="en-US" sz="2400" dirty="0"/>
              <a:t> implementing certain elementary </a:t>
            </a:r>
            <a:r>
              <a:rPr lang="en-US" sz="2400" dirty="0" smtClean="0"/>
              <a:t>functions.</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80269908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Perceptron 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40</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4545090"/>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 Example 2 (Cont.):</a:t>
                </a:r>
                <a:r>
                  <a:rPr lang="en-US" sz="2400" dirty="0" smtClean="0"/>
                  <a:t> The weight and bias update </a:t>
                </a:r>
                <a:r>
                  <a:rPr lang="en-US" sz="2400" b="1" dirty="0">
                    <a:solidFill>
                      <a:srgbClr val="00B050"/>
                    </a:solidFill>
                  </a:rPr>
                  <a:t>(iteration 2</a:t>
                </a:r>
                <a:r>
                  <a:rPr lang="en-US" sz="2400" b="1" dirty="0" smtClean="0">
                    <a:solidFill>
                      <a:srgbClr val="00B050"/>
                    </a:solidFill>
                  </a:rPr>
                  <a:t>)</a:t>
                </a:r>
                <a:r>
                  <a:rPr lang="en-US" sz="2400" dirty="0" smtClean="0"/>
                  <a:t>:</a:t>
                </a:r>
              </a:p>
              <a:p>
                <a:pPr algn="just">
                  <a:buClr>
                    <a:schemeClr val="accent1">
                      <a:lumMod val="75000"/>
                    </a:schemeClr>
                  </a:buClr>
                </a:pPr>
                <a:endParaRPr lang="en-US" sz="2400" dirty="0" smtClean="0"/>
              </a:p>
              <a:p>
                <a:pPr algn="ctr">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b="0" i="1" dirty="0" smtClean="0">
                            <a:solidFill>
                              <a:schemeClr val="tx1"/>
                            </a:solidFill>
                            <a:latin typeface="Cambria Math" panose="02040503050406030204" pitchFamily="18" charset="0"/>
                          </a:rPr>
                          <m:t>𝑜𝑙𝑑</m:t>
                        </m:r>
                      </m:sup>
                    </m:sSup>
                    <m:r>
                      <a:rPr lang="en-US" sz="2400" b="0" i="1" dirty="0" smtClean="0">
                        <a:solidFill>
                          <a:schemeClr val="tx1"/>
                        </a:solidFill>
                        <a:latin typeface="Cambria Math" panose="02040503050406030204" pitchFamily="18" charset="0"/>
                      </a:rPr>
                      <m:t>+</m:t>
                    </m:r>
                    <m:r>
                      <m:rPr>
                        <m:nor/>
                      </m:rPr>
                      <a:rPr lang="en-US" sz="2400" i="1" dirty="0">
                        <a:solidFill>
                          <a:schemeClr val="tx1"/>
                        </a:solidFill>
                        <a:latin typeface="Thames" panose="02000503080000020003" pitchFamily="2" charset="0"/>
                      </a:rPr>
                      <m:t>e</m:t>
                    </m:r>
                    <m:r>
                      <m:rPr>
                        <m:nor/>
                      </m:rPr>
                      <a:rPr lang="en-US" sz="2400" b="0" i="1" dirty="0" smtClean="0">
                        <a:solidFill>
                          <a:schemeClr val="tx1"/>
                        </a:solidFill>
                        <a:latin typeface="Thames" panose="02000503080000020003" pitchFamily="2" charset="0"/>
                      </a:rPr>
                      <m:t> </m:t>
                    </m:r>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p</m:t>
                        </m:r>
                      </m:e>
                      <m:sup>
                        <m:r>
                          <a:rPr lang="en-US" sz="2400" b="0" i="1" dirty="0" smtClean="0">
                            <a:solidFill>
                              <a:schemeClr val="tx1"/>
                            </a:solidFill>
                            <a:latin typeface="Cambria Math" panose="02040503050406030204" pitchFamily="18" charset="0"/>
                          </a:rPr>
                          <m:t>𝑇</m:t>
                        </m:r>
                      </m:sup>
                    </m:sSup>
                  </m:oMath>
                </a14:m>
                <a:r>
                  <a:rPr lang="en-US" sz="2400" dirty="0"/>
                  <a:t> = </a:t>
                </a:r>
                <a:r>
                  <a:rPr lang="en-US" sz="2400" dirty="0" smtClean="0"/>
                  <a:t>[-0.5    0    0.5</a:t>
                </a:r>
                <a:r>
                  <a:rPr lang="en-US" sz="2400" dirty="0"/>
                  <a:t>] </a:t>
                </a:r>
                <a:r>
                  <a:rPr lang="en-US" sz="2400" dirty="0" smtClean="0"/>
                  <a:t>+ (1)[1   1   -1] = [0.5   1   -0.5]</a:t>
                </a:r>
              </a:p>
              <a:p>
                <a:pPr algn="ctr">
                  <a:lnSpc>
                    <a:spcPct val="200000"/>
                  </a:lnSpc>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𝑜𝑙𝑑</m:t>
                        </m:r>
                      </m:sup>
                    </m:sSup>
                    <m:r>
                      <a:rPr lang="en-US" sz="2400" dirty="0">
                        <a:solidFill>
                          <a:schemeClr val="tx1"/>
                        </a:solidFill>
                        <a:latin typeface="Cambria Math" panose="02040503050406030204" pitchFamily="18" charset="0"/>
                      </a:rPr>
                      <m:t>+</m:t>
                    </m:r>
                    <m:r>
                      <m:rPr>
                        <m:nor/>
                      </m:rPr>
                      <a:rPr lang="en-US" sz="2400" i="1" dirty="0" smtClean="0">
                        <a:solidFill>
                          <a:schemeClr val="tx1"/>
                        </a:solidFill>
                        <a:latin typeface="Thames" panose="02000503080000020003" pitchFamily="2" charset="0"/>
                      </a:rPr>
                      <m:t>e</m:t>
                    </m:r>
                  </m:oMath>
                </a14:m>
                <a:r>
                  <a:rPr lang="en-US" sz="2400" dirty="0" smtClean="0">
                    <a:solidFill>
                      <a:schemeClr val="tx1"/>
                    </a:solidFill>
                  </a:rPr>
                  <a:t> = -0.5 + 1 = 0.5</a:t>
                </a:r>
              </a:p>
              <a:p>
                <a:pPr marL="342900" indent="-342900" algn="just">
                  <a:lnSpc>
                    <a:spcPct val="150000"/>
                  </a:lnSpc>
                  <a:buClr>
                    <a:schemeClr val="accent1">
                      <a:lumMod val="75000"/>
                    </a:schemeClr>
                  </a:buClr>
                  <a:buFont typeface="Arial" panose="020B0604020202020204" pitchFamily="34" charset="0"/>
                  <a:buChar char="•"/>
                </a:pPr>
                <a:r>
                  <a:rPr lang="en-US" sz="2400" dirty="0" smtClean="0"/>
                  <a:t>Again applying </a:t>
                </a:r>
                <a:r>
                  <a:rPr lang="en-US" sz="2400" dirty="0"/>
                  <a:t>the </a:t>
                </a:r>
                <a:r>
                  <a:rPr lang="en-US" sz="2400" dirty="0" smtClean="0"/>
                  <a:t>first </a:t>
                </a:r>
                <a:r>
                  <a:rPr lang="en-US" sz="2400" dirty="0"/>
                  <a:t>input vector</a:t>
                </a:r>
                <a:r>
                  <a:rPr lang="en-US" sz="2400" dirty="0" smtClean="0"/>
                  <a:t>, </a:t>
                </a:r>
                <a14:m>
                  <m:oMath xmlns:m="http://schemas.openxmlformats.org/officeDocument/2006/math">
                    <m:sSub>
                      <m:sSubPr>
                        <m:ctrlPr>
                          <a:rPr lang="en-US" sz="2400" i="1">
                            <a:solidFill>
                              <a:srgbClr val="0070C0"/>
                            </a:solidFill>
                            <a:latin typeface="Cambria Math" panose="02040503050406030204" pitchFamily="18" charset="0"/>
                          </a:rPr>
                        </m:ctrlPr>
                      </m:sSubPr>
                      <m:e>
                        <m:r>
                          <m:rPr>
                            <m:nor/>
                          </m:rPr>
                          <a:rPr lang="en-US" sz="2400" b="1" dirty="0">
                            <a:solidFill>
                              <a:srgbClr val="0070C0"/>
                            </a:solidFill>
                            <a:latin typeface="Thames" panose="02000503080000020003" pitchFamily="2" charset="0"/>
                          </a:rPr>
                          <m:t>p</m:t>
                        </m:r>
                      </m:e>
                      <m:sub>
                        <m:r>
                          <a:rPr lang="en-US" sz="2400" b="0" i="0" dirty="0" smtClean="0">
                            <a:solidFill>
                              <a:srgbClr val="0070C0"/>
                            </a:solidFill>
                            <a:latin typeface="Cambria Math" panose="02040503050406030204" pitchFamily="18" charset="0"/>
                          </a:rPr>
                          <m:t>1</m:t>
                        </m:r>
                      </m:sub>
                    </m:sSub>
                  </m:oMath>
                </a14:m>
                <a:r>
                  <a:rPr lang="en-US" sz="2400" dirty="0" smtClean="0"/>
                  <a:t> </a:t>
                </a:r>
                <a:r>
                  <a:rPr lang="en-US" sz="2400" dirty="0"/>
                  <a:t>, to the network</a:t>
                </a:r>
                <a:r>
                  <a:rPr lang="en-US" sz="2400" dirty="0" smtClean="0"/>
                  <a:t>:</a:t>
                </a:r>
              </a:p>
              <a:p>
                <a:pPr marL="342900" indent="-342900" algn="just">
                  <a:buClr>
                    <a:schemeClr val="accent1">
                      <a:lumMod val="75000"/>
                    </a:schemeClr>
                  </a:buClr>
                  <a:buFont typeface="Arial" panose="020B0604020202020204" pitchFamily="34" charset="0"/>
                  <a:buChar char="•"/>
                </a:pPr>
                <a:endParaRPr lang="en-US" sz="2400" dirty="0" smtClean="0"/>
              </a:p>
              <a:p>
                <a:pPr marL="342900" indent="-342900" algn="just">
                  <a:buClr>
                    <a:schemeClr val="accent1">
                      <a:lumMod val="75000"/>
                    </a:schemeClr>
                  </a:buClr>
                  <a:buFont typeface="Arial" panose="020B0604020202020204" pitchFamily="34" charset="0"/>
                  <a:buChar char="•"/>
                </a:pPr>
                <a:endParaRPr lang="en-US" sz="2400" dirty="0"/>
              </a:p>
              <a:p>
                <a:pPr marL="342900" indent="-342900" algn="just">
                  <a:buClr>
                    <a:schemeClr val="accent1">
                      <a:lumMod val="75000"/>
                    </a:schemeClr>
                  </a:buClr>
                  <a:buFont typeface="Arial" panose="020B0604020202020204" pitchFamily="34" charset="0"/>
                  <a:buChar char="•"/>
                </a:pPr>
                <a:endParaRPr lang="en-US" sz="2400" dirty="0" smtClean="0"/>
              </a:p>
              <a:p>
                <a:pPr algn="just">
                  <a:buClr>
                    <a:schemeClr val="accent1">
                      <a:lumMod val="75000"/>
                    </a:schemeClr>
                  </a:buClr>
                </a:pPr>
                <a:endParaRPr lang="en-US" sz="2400" dirty="0"/>
              </a:p>
              <a:p>
                <a:pPr algn="just">
                  <a:buClr>
                    <a:schemeClr val="accent1">
                      <a:lumMod val="75000"/>
                    </a:schemeClr>
                  </a:buClr>
                </a:pPr>
                <a14:m>
                  <m:oMathPara xmlns:m="http://schemas.openxmlformats.org/officeDocument/2006/math">
                    <m:oMathParaPr>
                      <m:jc m:val="center"/>
                    </m:oMathParaPr>
                    <m:oMath xmlns:m="http://schemas.openxmlformats.org/officeDocument/2006/math">
                      <m:r>
                        <a:rPr lang="en-US" sz="2800" i="1">
                          <a:latin typeface="Cambria Math" panose="02040503050406030204" pitchFamily="18" charset="0"/>
                        </a:rPr>
                        <m:t>⇒</m:t>
                      </m:r>
                      <m:sSub>
                        <m:sSubPr>
                          <m:ctrlPr>
                            <a:rPr lang="en-US" sz="2800" i="1" smtClean="0">
                              <a:solidFill>
                                <a:schemeClr val="tx1"/>
                              </a:solidFill>
                              <a:latin typeface="Cambria Math" panose="02040503050406030204" pitchFamily="18" charset="0"/>
                            </a:rPr>
                          </m:ctrlPr>
                        </m:sSubPr>
                        <m:e>
                          <m:r>
                            <m:rPr>
                              <m:nor/>
                            </m:rPr>
                            <a:rPr lang="en-US" sz="2800" i="1" dirty="0">
                              <a:solidFill>
                                <a:schemeClr val="tx1"/>
                              </a:solidFill>
                              <a:latin typeface="Thames" panose="02000503080000020003" pitchFamily="2" charset="0"/>
                            </a:rPr>
                            <m:t>e</m:t>
                          </m:r>
                          <m:r>
                            <m:rPr>
                              <m:nor/>
                            </m:rPr>
                            <a:rPr lang="en-US" sz="2800" i="1" dirty="0">
                              <a:solidFill>
                                <a:schemeClr val="tx1"/>
                              </a:solidFill>
                              <a:latin typeface="Thames" panose="02000503080000020003" pitchFamily="2" charset="0"/>
                            </a:rPr>
                            <m:t> = </m:t>
                          </m:r>
                          <m:r>
                            <m:rPr>
                              <m:nor/>
                            </m:rPr>
                            <a:rPr lang="en-US" sz="2800" i="1" dirty="0">
                              <a:solidFill>
                                <a:schemeClr val="tx1"/>
                              </a:solidFill>
                              <a:latin typeface="Thames" panose="02000503080000020003" pitchFamily="2" charset="0"/>
                            </a:rPr>
                            <m:t>t</m:t>
                          </m:r>
                        </m:e>
                        <m:sub>
                          <m:r>
                            <a:rPr lang="en-US" sz="2800" b="0" i="0" dirty="0" smtClean="0">
                              <a:solidFill>
                                <a:schemeClr val="tx1"/>
                              </a:solidFill>
                              <a:latin typeface="Cambria Math" panose="02040503050406030204" pitchFamily="18" charset="0"/>
                            </a:rPr>
                            <m:t>1</m:t>
                          </m:r>
                        </m:sub>
                      </m:sSub>
                      <m:r>
                        <a:rPr lang="en-US" sz="2800" i="1">
                          <a:solidFill>
                            <a:schemeClr val="tx1"/>
                          </a:solidFill>
                          <a:latin typeface="Cambria Math" panose="02040503050406030204" pitchFamily="18" charset="0"/>
                        </a:rPr>
                        <m:t>−</m:t>
                      </m:r>
                      <m:r>
                        <m:rPr>
                          <m:nor/>
                        </m:rPr>
                        <a:rPr lang="en-US" sz="2800" i="1" dirty="0">
                          <a:solidFill>
                            <a:schemeClr val="tx1"/>
                          </a:solidFill>
                          <a:latin typeface="Thames" panose="02000503080000020003" pitchFamily="2" charset="0"/>
                        </a:rPr>
                        <m:t>a</m:t>
                      </m:r>
                      <m:r>
                        <m:rPr>
                          <m:nor/>
                        </m:rPr>
                        <a:rPr lang="en-US" sz="2800" i="1" dirty="0">
                          <a:solidFill>
                            <a:schemeClr val="tx1"/>
                          </a:solidFill>
                          <a:latin typeface="Thames" panose="02000503080000020003" pitchFamily="2" charset="0"/>
                        </a:rPr>
                        <m:t> </m:t>
                      </m:r>
                      <m:r>
                        <m:rPr>
                          <m:nor/>
                        </m:rPr>
                        <a:rPr lang="en-US" sz="2800" dirty="0">
                          <a:solidFill>
                            <a:schemeClr val="tx1"/>
                          </a:solidFill>
                          <a:latin typeface="Thames" panose="02000503080000020003" pitchFamily="2" charset="0"/>
                        </a:rPr>
                        <m:t>= </m:t>
                      </m:r>
                      <m:r>
                        <m:rPr>
                          <m:nor/>
                        </m:rPr>
                        <a:rPr lang="en-US" sz="2800" b="0" i="0" dirty="0" smtClean="0">
                          <a:solidFill>
                            <a:schemeClr val="tx1"/>
                          </a:solidFill>
                          <a:latin typeface="Thames" panose="02000503080000020003" pitchFamily="2" charset="0"/>
                        </a:rPr>
                        <m:t>0</m:t>
                      </m:r>
                      <m:r>
                        <a:rPr lang="en-US" sz="2800" i="1">
                          <a:latin typeface="Cambria Math" panose="02040503050406030204" pitchFamily="18" charset="0"/>
                        </a:rPr>
                        <m:t>−</m:t>
                      </m:r>
                      <m:r>
                        <a:rPr lang="en-US" sz="2800" b="0" i="1" smtClean="0">
                          <a:latin typeface="Cambria Math" panose="02040503050406030204" pitchFamily="18" charset="0"/>
                        </a:rPr>
                        <m:t>1</m:t>
                      </m:r>
                      <m:r>
                        <m:rPr>
                          <m:nor/>
                        </m:rPr>
                        <a:rPr lang="en-US" sz="2800" b="0" i="0" smtClean="0">
                          <a:latin typeface="Cambria Math" panose="02040503050406030204" pitchFamily="18" charset="0"/>
                        </a:rPr>
                        <m:t> </m:t>
                      </m:r>
                      <m:r>
                        <m:rPr>
                          <m:nor/>
                        </m:rPr>
                        <a:rPr lang="en-US" sz="2800" dirty="0">
                          <a:solidFill>
                            <a:schemeClr val="tx1"/>
                          </a:solidFill>
                          <a:latin typeface="Thames" panose="02000503080000020003" pitchFamily="2" charset="0"/>
                        </a:rPr>
                        <m:t>=</m:t>
                      </m:r>
                      <m:r>
                        <m:rPr>
                          <m:nor/>
                        </m:rPr>
                        <a:rPr lang="en-US" sz="2800" b="0" i="0" dirty="0" smtClean="0">
                          <a:solidFill>
                            <a:schemeClr val="tx1"/>
                          </a:solidFill>
                          <a:latin typeface="Thames" panose="02000503080000020003" pitchFamily="2" charset="0"/>
                        </a:rPr>
                        <m:t> </m:t>
                      </m:r>
                      <m:r>
                        <a:rPr lang="en-US" sz="2800" i="1">
                          <a:latin typeface="Cambria Math" panose="02040503050406030204" pitchFamily="18" charset="0"/>
                        </a:rPr>
                        <m:t>−</m:t>
                      </m:r>
                      <m:r>
                        <m:rPr>
                          <m:nor/>
                        </m:rPr>
                        <a:rPr lang="en-US" sz="2800" dirty="0">
                          <a:solidFill>
                            <a:schemeClr val="tx1"/>
                          </a:solidFill>
                          <a:latin typeface="Thames" panose="02000503080000020003" pitchFamily="2" charset="0"/>
                        </a:rPr>
                        <m:t>1</m:t>
                      </m:r>
                    </m:oMath>
                  </m:oMathPara>
                </a14:m>
                <a:endParaRPr lang="en-US" sz="2800" dirty="0">
                  <a:solidFill>
                    <a:schemeClr val="tx1"/>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4545090"/>
              </a:xfrm>
              <a:prstGeom prst="rect">
                <a:avLst/>
              </a:prstGeom>
              <a:blipFill>
                <a:blip r:embed="rId3"/>
                <a:stretch>
                  <a:fillRect l="-1106" t="-1342"/>
                </a:stretch>
              </a:blipFill>
            </p:spPr>
            <p:txBody>
              <a:bodyPr/>
              <a:lstStyle/>
              <a:p>
                <a:r>
                  <a:rPr lang="en-US">
                    <a:noFill/>
                  </a:rPr>
                  <a:t> </a:t>
                </a:r>
              </a:p>
            </p:txBody>
          </p:sp>
        </mc:Fallback>
      </mc:AlternateContent>
      <p:pic>
        <p:nvPicPr>
          <p:cNvPr id="3" name="Picture 2"/>
          <p:cNvPicPr>
            <a:picLocks noChangeAspect="1"/>
          </p:cNvPicPr>
          <p:nvPr/>
        </p:nvPicPr>
        <p:blipFill rotWithShape="1">
          <a:blip r:embed="rId4">
            <a:extLst>
              <a:ext uri="{28A0092B-C50C-407E-A947-70E740481C1C}">
                <a14:useLocalDpi xmlns:a14="http://schemas.microsoft.com/office/drawing/2010/main" val="0"/>
              </a:ext>
            </a:extLst>
          </a:blip>
          <a:srcRect b="28842"/>
          <a:stretch/>
        </p:blipFill>
        <p:spPr>
          <a:xfrm>
            <a:off x="1099124" y="4388807"/>
            <a:ext cx="7342910" cy="1314254"/>
          </a:xfrm>
          <a:prstGeom prst="rect">
            <a:avLst/>
          </a:prstGeom>
        </p:spPr>
      </p:pic>
      <p:pic>
        <p:nvPicPr>
          <p:cNvPr id="13" name="Picture 12"/>
          <p:cNvPicPr>
            <a:picLocks noChangeAspect="1"/>
          </p:cNvPicPr>
          <p:nvPr/>
        </p:nvPicPr>
        <p:blipFill rotWithShape="1">
          <a:blip r:embed="rId4">
            <a:extLst>
              <a:ext uri="{28A0092B-C50C-407E-A947-70E740481C1C}">
                <a14:useLocalDpi xmlns:a14="http://schemas.microsoft.com/office/drawing/2010/main" val="0"/>
              </a:ext>
            </a:extLst>
          </a:blip>
          <a:srcRect l="3579" t="76498" r="60504" b="-1523"/>
          <a:stretch/>
        </p:blipFill>
        <p:spPr>
          <a:xfrm>
            <a:off x="8478978" y="4685568"/>
            <a:ext cx="2687782" cy="471054"/>
          </a:xfrm>
          <a:prstGeom prst="rect">
            <a:avLst/>
          </a:prstGeom>
        </p:spPr>
      </p:pic>
      <p:sp>
        <p:nvSpPr>
          <p:cNvPr id="9" name="Oval 8"/>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3</a:t>
            </a:r>
            <a:endParaRPr lang="en-US" dirty="0">
              <a:solidFill>
                <a:schemeClr val="tx1"/>
              </a:solidFill>
            </a:endParaRPr>
          </a:p>
        </p:txBody>
      </p:sp>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54787007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Perceptron Learning Rule</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41</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3497496"/>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800" b="1" dirty="0" smtClean="0"/>
                  <a:t> Example 2 (Cont.):</a:t>
                </a:r>
                <a:r>
                  <a:rPr lang="en-US" sz="2400" dirty="0" smtClean="0"/>
                  <a:t> The weight and bias update </a:t>
                </a:r>
                <a:r>
                  <a:rPr lang="en-US" sz="2400" b="1" dirty="0">
                    <a:solidFill>
                      <a:srgbClr val="00B050"/>
                    </a:solidFill>
                  </a:rPr>
                  <a:t>(iteration </a:t>
                </a:r>
                <a:r>
                  <a:rPr lang="en-US" sz="2400" b="1" dirty="0" smtClean="0">
                    <a:solidFill>
                      <a:srgbClr val="00B050"/>
                    </a:solidFill>
                  </a:rPr>
                  <a:t>3</a:t>
                </a:r>
                <a:r>
                  <a:rPr lang="en-US" sz="2400" dirty="0" smtClean="0">
                    <a:solidFill>
                      <a:srgbClr val="00B050"/>
                    </a:solidFill>
                  </a:rPr>
                  <a:t>)</a:t>
                </a:r>
                <a:r>
                  <a:rPr lang="en-US" sz="2400" dirty="0" smtClean="0"/>
                  <a:t>:</a:t>
                </a:r>
              </a:p>
              <a:p>
                <a:pPr algn="just">
                  <a:buClr>
                    <a:schemeClr val="accent1">
                      <a:lumMod val="75000"/>
                    </a:schemeClr>
                  </a:buClr>
                </a:pPr>
                <a:endParaRPr lang="en-US" sz="2400" dirty="0" smtClean="0"/>
              </a:p>
              <a:p>
                <a:pPr algn="ctr">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W</m:t>
                        </m:r>
                      </m:e>
                      <m:sup>
                        <m:r>
                          <a:rPr lang="en-US" sz="2400" b="0" i="1" dirty="0" smtClean="0">
                            <a:solidFill>
                              <a:schemeClr val="tx1"/>
                            </a:solidFill>
                            <a:latin typeface="Cambria Math" panose="02040503050406030204" pitchFamily="18" charset="0"/>
                          </a:rPr>
                          <m:t>𝑜𝑙𝑑</m:t>
                        </m:r>
                      </m:sup>
                    </m:sSup>
                    <m:r>
                      <a:rPr lang="en-US" sz="2400" b="0" i="1" dirty="0" smtClean="0">
                        <a:solidFill>
                          <a:schemeClr val="tx1"/>
                        </a:solidFill>
                        <a:latin typeface="Cambria Math" panose="02040503050406030204" pitchFamily="18" charset="0"/>
                      </a:rPr>
                      <m:t>+</m:t>
                    </m:r>
                    <m:r>
                      <m:rPr>
                        <m:nor/>
                      </m:rPr>
                      <a:rPr lang="en-US" sz="2400" i="1" dirty="0">
                        <a:solidFill>
                          <a:schemeClr val="tx1"/>
                        </a:solidFill>
                        <a:latin typeface="Thames" panose="02000503080000020003" pitchFamily="2" charset="0"/>
                      </a:rPr>
                      <m:t>e</m:t>
                    </m:r>
                    <m:r>
                      <m:rPr>
                        <m:nor/>
                      </m:rPr>
                      <a:rPr lang="en-US" sz="2400" b="0" i="1" dirty="0" smtClean="0">
                        <a:solidFill>
                          <a:schemeClr val="tx1"/>
                        </a:solidFill>
                        <a:latin typeface="Thames" panose="02000503080000020003" pitchFamily="2" charset="0"/>
                      </a:rPr>
                      <m:t> </m:t>
                    </m:r>
                    <m:sSup>
                      <m:sSupPr>
                        <m:ctrlPr>
                          <a:rPr lang="en-US" sz="2400" i="1" dirty="0" smtClean="0">
                            <a:solidFill>
                              <a:schemeClr val="tx1"/>
                            </a:solidFill>
                            <a:latin typeface="Cambria Math" panose="02040503050406030204" pitchFamily="18" charset="0"/>
                          </a:rPr>
                        </m:ctrlPr>
                      </m:sSupPr>
                      <m:e>
                        <m:r>
                          <m:rPr>
                            <m:nor/>
                          </m:rPr>
                          <a:rPr lang="en-US" sz="2400" b="1" dirty="0">
                            <a:solidFill>
                              <a:schemeClr val="tx1"/>
                            </a:solidFill>
                            <a:latin typeface="Thames" panose="02000503080000020003" pitchFamily="2" charset="0"/>
                          </a:rPr>
                          <m:t>p</m:t>
                        </m:r>
                      </m:e>
                      <m:sup>
                        <m:r>
                          <a:rPr lang="en-US" sz="2400" b="0" i="1" dirty="0" smtClean="0">
                            <a:solidFill>
                              <a:schemeClr val="tx1"/>
                            </a:solidFill>
                            <a:latin typeface="Cambria Math" panose="02040503050406030204" pitchFamily="18" charset="0"/>
                          </a:rPr>
                          <m:t>𝑇</m:t>
                        </m:r>
                      </m:sup>
                    </m:sSup>
                  </m:oMath>
                </a14:m>
                <a:r>
                  <a:rPr lang="en-US" sz="2400" dirty="0"/>
                  <a:t> = [0.5   1   -0.5</a:t>
                </a:r>
                <a:r>
                  <a:rPr lang="en-US" sz="2400" dirty="0" smtClean="0"/>
                  <a:t>]+ (-1)[-0.5   2   0.5] = </a:t>
                </a:r>
              </a:p>
              <a:p>
                <a:pPr algn="ctr">
                  <a:lnSpc>
                    <a:spcPct val="200000"/>
                  </a:lnSpc>
                  <a:buClr>
                    <a:schemeClr val="accent1">
                      <a:lumMod val="75000"/>
                    </a:schemeClr>
                  </a:buClr>
                </a:pPr>
                <a14:m>
                  <m:oMath xmlns:m="http://schemas.openxmlformats.org/officeDocument/2006/math">
                    <m:sSup>
                      <m:sSupPr>
                        <m:ctrlPr>
                          <a:rPr lang="en-US" sz="2400" i="1" dirty="0" smtClean="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𝑛𝑒𝑤</m:t>
                        </m:r>
                      </m:sup>
                    </m:sSup>
                    <m:r>
                      <a:rPr lang="en-US" sz="2400" dirty="0">
                        <a:solidFill>
                          <a:schemeClr val="tx1"/>
                        </a:solidFill>
                        <a:latin typeface="Cambria Math" panose="02040503050406030204" pitchFamily="18" charset="0"/>
                      </a:rPr>
                      <m:t>=</m:t>
                    </m:r>
                    <m:sSup>
                      <m:sSupPr>
                        <m:ctrlPr>
                          <a:rPr lang="en-US" sz="2400" i="1" dirty="0">
                            <a:solidFill>
                              <a:schemeClr val="tx1"/>
                            </a:solidFill>
                            <a:latin typeface="Cambria Math" panose="02040503050406030204" pitchFamily="18" charset="0"/>
                          </a:rPr>
                        </m:ctrlPr>
                      </m:sSupPr>
                      <m:e>
                        <m:r>
                          <m:rPr>
                            <m:nor/>
                          </m:rPr>
                          <a:rPr lang="en-US" sz="2400" i="1" dirty="0">
                            <a:solidFill>
                              <a:schemeClr val="tx1"/>
                            </a:solidFill>
                            <a:latin typeface="Thames" panose="02000503080000020003" pitchFamily="2" charset="0"/>
                          </a:rPr>
                          <m:t>b</m:t>
                        </m:r>
                      </m:e>
                      <m:sup>
                        <m:r>
                          <a:rPr lang="en-US" sz="2400" i="1" dirty="0">
                            <a:solidFill>
                              <a:schemeClr val="tx1"/>
                            </a:solidFill>
                            <a:latin typeface="Cambria Math" panose="02040503050406030204" pitchFamily="18" charset="0"/>
                          </a:rPr>
                          <m:t>𝑜𝑙𝑑</m:t>
                        </m:r>
                      </m:sup>
                    </m:sSup>
                    <m:r>
                      <a:rPr lang="en-US" sz="2400" dirty="0">
                        <a:solidFill>
                          <a:schemeClr val="tx1"/>
                        </a:solidFill>
                        <a:latin typeface="Cambria Math" panose="02040503050406030204" pitchFamily="18" charset="0"/>
                      </a:rPr>
                      <m:t>+</m:t>
                    </m:r>
                    <m:r>
                      <m:rPr>
                        <m:nor/>
                      </m:rPr>
                      <a:rPr lang="en-US" sz="2400" i="1" dirty="0" smtClean="0">
                        <a:solidFill>
                          <a:schemeClr val="tx1"/>
                        </a:solidFill>
                        <a:latin typeface="Thames" panose="02000503080000020003" pitchFamily="2" charset="0"/>
                      </a:rPr>
                      <m:t>e</m:t>
                    </m:r>
                  </m:oMath>
                </a14:m>
                <a:r>
                  <a:rPr lang="en-US" sz="2400" dirty="0" smtClean="0">
                    <a:solidFill>
                      <a:schemeClr val="tx1"/>
                    </a:solidFill>
                  </a:rPr>
                  <a:t> = 0.5 + (-1) = -0.5</a:t>
                </a:r>
              </a:p>
              <a:p>
                <a:pPr algn="ctr">
                  <a:buClr>
                    <a:schemeClr val="accent1">
                      <a:lumMod val="75000"/>
                    </a:schemeClr>
                  </a:buClr>
                </a:pPr>
                <a:endParaRPr lang="en-US" sz="2400" dirty="0" smtClean="0">
                  <a:solidFill>
                    <a:schemeClr val="tx1"/>
                  </a:solidFill>
                </a:endParaRPr>
              </a:p>
              <a:p>
                <a:pPr marL="342900" indent="-342900" algn="just">
                  <a:buClr>
                    <a:schemeClr val="accent1">
                      <a:lumMod val="75000"/>
                    </a:schemeClr>
                  </a:buClr>
                  <a:buFont typeface="Arial" panose="020B0604020202020204" pitchFamily="34" charset="0"/>
                  <a:buChar char="•"/>
                </a:pPr>
                <a:r>
                  <a:rPr lang="en-US" sz="2400" dirty="0" smtClean="0"/>
                  <a:t>If </a:t>
                </a:r>
                <a:r>
                  <a:rPr lang="en-US" sz="2400" dirty="0"/>
                  <a:t>we </a:t>
                </a:r>
                <a:r>
                  <a:rPr lang="en-US" sz="2400" dirty="0" smtClean="0"/>
                  <a:t>apply </a:t>
                </a:r>
                <a:r>
                  <a:rPr lang="en-US" sz="2400" dirty="0"/>
                  <a:t>any of the input vectors to the neuron, it will output the correct class for that input </a:t>
                </a:r>
                <a:r>
                  <a:rPr lang="en-US" sz="2400" dirty="0" smtClean="0"/>
                  <a:t>vector, </a:t>
                </a:r>
                <a:r>
                  <a:rPr lang="en-US" sz="2400" dirty="0" smtClean="0">
                    <a:solidFill>
                      <a:srgbClr val="FF0000"/>
                    </a:solidFill>
                  </a:rPr>
                  <a:t>therefore the algorithm </a:t>
                </a:r>
                <a:r>
                  <a:rPr lang="en-US" sz="2400" dirty="0">
                    <a:solidFill>
                      <a:srgbClr val="FF0000"/>
                    </a:solidFill>
                  </a:rPr>
                  <a:t>has finally </a:t>
                </a:r>
                <a:r>
                  <a:rPr lang="en-US" sz="2400" dirty="0" smtClean="0">
                    <a:solidFill>
                      <a:srgbClr val="FF0000"/>
                    </a:solidFill>
                  </a:rPr>
                  <a:t>converged to a solution </a:t>
                </a:r>
                <a:r>
                  <a:rPr lang="en-US" sz="2400" dirty="0"/>
                  <a:t>and both input vectors </a:t>
                </a:r>
                <a:r>
                  <a:rPr lang="en-US" sz="2400" dirty="0" smtClean="0"/>
                  <a:t>will </a:t>
                </a:r>
                <a:r>
                  <a:rPr lang="en-US" sz="2400" dirty="0"/>
                  <a:t>now be correctly classified.</a:t>
                </a:r>
                <a:endParaRPr lang="en-US" sz="24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3497496"/>
              </a:xfrm>
              <a:prstGeom prst="rect">
                <a:avLst/>
              </a:prstGeom>
              <a:blipFill>
                <a:blip r:embed="rId3"/>
                <a:stretch>
                  <a:fillRect l="-1106" t="-1745" r="-983" b="-3141"/>
                </a:stretch>
              </a:blipFill>
            </p:spPr>
            <p:txBody>
              <a:bodyPr/>
              <a:lstStyle/>
              <a:p>
                <a:r>
                  <a:rPr lang="en-US">
                    <a:noFill/>
                  </a:rPr>
                  <a:t> </a:t>
                </a:r>
              </a:p>
            </p:txBody>
          </p:sp>
        </mc:Fallback>
      </mc:AlternateContent>
      <p:sp>
        <p:nvSpPr>
          <p:cNvPr id="7" name="Oval 6"/>
          <p:cNvSpPr/>
          <p:nvPr/>
        </p:nvSpPr>
        <p:spPr>
          <a:xfrm>
            <a:off x="10889670" y="1995058"/>
            <a:ext cx="794328" cy="637309"/>
          </a:xfrm>
          <a:prstGeom prst="ellipse">
            <a:avLst/>
          </a:prstGeom>
          <a:solidFill>
            <a:srgbClr val="FFFF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solidFill>
                  <a:schemeClr val="tx1"/>
                </a:solidFill>
              </a:rPr>
              <a:t>4</a:t>
            </a:r>
            <a:endParaRPr lang="en-US" dirty="0">
              <a:solidFill>
                <a:schemeClr val="tx1"/>
              </a:solidFill>
            </a:endParaRP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5861803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42</a:t>
            </a:fld>
            <a:endParaRPr lang="en-US" dirty="0">
              <a:solidFill>
                <a:schemeClr val="bg1"/>
              </a:solidFill>
            </a:endParaRPr>
          </a:p>
        </p:txBody>
      </p:sp>
      <p:sp>
        <p:nvSpPr>
          <p:cNvPr id="2" name="TextBox 1"/>
          <p:cNvSpPr txBox="1"/>
          <p:nvPr/>
        </p:nvSpPr>
        <p:spPr>
          <a:xfrm>
            <a:off x="1025236" y="1838033"/>
            <a:ext cx="9929092" cy="4339650"/>
          </a:xfrm>
          <a:prstGeom prst="rect">
            <a:avLst/>
          </a:prstGeom>
          <a:noFill/>
        </p:spPr>
        <p:txBody>
          <a:bodyPr wrap="square" rtlCol="0">
            <a:spAutoFit/>
          </a:bodyPr>
          <a:lstStyle/>
          <a:p>
            <a:pPr marL="457200" indent="-457200" algn="just">
              <a:buClr>
                <a:schemeClr val="accent1">
                  <a:lumMod val="75000"/>
                </a:schemeClr>
              </a:buClr>
              <a:buFont typeface="Wingdings" panose="05000000000000000000" pitchFamily="2" charset="2"/>
              <a:buChar char="q"/>
            </a:pPr>
            <a:r>
              <a:rPr lang="en-US" sz="2800" b="1" dirty="0">
                <a:solidFill>
                  <a:srgbClr val="FF0000"/>
                </a:solidFill>
              </a:rPr>
              <a:t>Training Multiple-Neuron </a:t>
            </a:r>
            <a:r>
              <a:rPr lang="en-US" sz="2800" b="1" dirty="0" smtClean="0">
                <a:solidFill>
                  <a:srgbClr val="FF0000"/>
                </a:solidFill>
              </a:rPr>
              <a:t>Perceptrons: </a:t>
            </a:r>
            <a:r>
              <a:rPr lang="en-US" sz="2400" dirty="0" smtClean="0"/>
              <a:t>We </a:t>
            </a:r>
            <a:r>
              <a:rPr lang="en-US" sz="2400" dirty="0"/>
              <a:t>can generalize </a:t>
            </a:r>
            <a:r>
              <a:rPr lang="en-US" sz="2400" dirty="0" smtClean="0">
                <a:solidFill>
                  <a:srgbClr val="0070C0"/>
                </a:solidFill>
              </a:rPr>
              <a:t>the </a:t>
            </a:r>
            <a:r>
              <a:rPr lang="en-US" sz="2400" dirty="0">
                <a:solidFill>
                  <a:srgbClr val="0070C0"/>
                </a:solidFill>
              </a:rPr>
              <a:t>perceptron </a:t>
            </a:r>
            <a:r>
              <a:rPr lang="en-US" sz="2400" dirty="0" smtClean="0">
                <a:solidFill>
                  <a:srgbClr val="0070C0"/>
                </a:solidFill>
              </a:rPr>
              <a:t>learning </a:t>
            </a:r>
            <a:r>
              <a:rPr lang="en-US" sz="2400" dirty="0">
                <a:solidFill>
                  <a:srgbClr val="0070C0"/>
                </a:solidFill>
              </a:rPr>
              <a:t>rule </a:t>
            </a:r>
            <a:r>
              <a:rPr lang="en-US" sz="2400" dirty="0" smtClean="0"/>
              <a:t>for </a:t>
            </a:r>
            <a:r>
              <a:rPr lang="en-US" sz="2400" dirty="0"/>
              <a:t>the multiple-neuron </a:t>
            </a:r>
            <a:r>
              <a:rPr lang="en-US" sz="2400" dirty="0" smtClean="0"/>
              <a:t>perceptron. To update the </a:t>
            </a:r>
            <a:r>
              <a:rPr lang="en-US" sz="2400" i="1" dirty="0" err="1" smtClean="0">
                <a:solidFill>
                  <a:srgbClr val="0070C0"/>
                </a:solidFill>
                <a:latin typeface="Thames" panose="02000503080000020003" pitchFamily="2" charset="0"/>
              </a:rPr>
              <a:t>i</a:t>
            </a:r>
            <a:r>
              <a:rPr lang="en-US" sz="2400" baseline="30000" dirty="0" err="1" smtClean="0">
                <a:solidFill>
                  <a:srgbClr val="0070C0"/>
                </a:solidFill>
              </a:rPr>
              <a:t>th</a:t>
            </a:r>
            <a:r>
              <a:rPr lang="en-US" sz="2400" dirty="0" smtClean="0"/>
              <a:t>  </a:t>
            </a:r>
            <a:r>
              <a:rPr lang="en-US" sz="2400" dirty="0"/>
              <a:t>row of the weight matrix </a:t>
            </a:r>
            <a:r>
              <a:rPr lang="en-US" sz="2400" dirty="0" smtClean="0"/>
              <a:t>we use</a:t>
            </a:r>
            <a:r>
              <a:rPr lang="en-US" sz="2400" dirty="0"/>
              <a:t>:</a:t>
            </a:r>
            <a:endParaRPr lang="en-US" sz="2400" dirty="0" smtClean="0"/>
          </a:p>
          <a:p>
            <a:pPr marL="342900" indent="-342900" algn="just">
              <a:buClr>
                <a:schemeClr val="accent1">
                  <a:lumMod val="75000"/>
                </a:schemeClr>
              </a:buClr>
              <a:buFont typeface="Wingdings" panose="05000000000000000000" pitchFamily="2" charset="2"/>
              <a:buChar char="Ø"/>
            </a:pPr>
            <a:endParaRPr lang="en-US" sz="2400" dirty="0" smtClean="0">
              <a:solidFill>
                <a:srgbClr val="FF0000"/>
              </a:solidFill>
            </a:endParaRPr>
          </a:p>
          <a:p>
            <a:pPr marL="342900" indent="-342900" algn="just">
              <a:buClr>
                <a:schemeClr val="accent1">
                  <a:lumMod val="75000"/>
                </a:schemeClr>
              </a:buClr>
              <a:buFont typeface="Wingdings" panose="05000000000000000000" pitchFamily="2" charset="2"/>
              <a:buChar char="Ø"/>
            </a:pPr>
            <a:endParaRPr lang="en-US" sz="2400" dirty="0" smtClean="0">
              <a:solidFill>
                <a:srgbClr val="FF0000"/>
              </a:solidFill>
            </a:endParaRPr>
          </a:p>
          <a:p>
            <a:pPr marL="342900" indent="-342900" algn="just">
              <a:buClr>
                <a:schemeClr val="accent1">
                  <a:lumMod val="75000"/>
                </a:schemeClr>
              </a:buClr>
              <a:buFont typeface="Arial" panose="020B0604020202020204" pitchFamily="34" charset="0"/>
              <a:buChar char="•"/>
            </a:pPr>
            <a:r>
              <a:rPr lang="en-US" sz="2400" dirty="0"/>
              <a:t>T</a:t>
            </a:r>
            <a:r>
              <a:rPr lang="en-US" sz="2400" dirty="0" smtClean="0"/>
              <a:t>o </a:t>
            </a:r>
            <a:r>
              <a:rPr lang="en-US" sz="2400" dirty="0"/>
              <a:t>update the </a:t>
            </a:r>
            <a:r>
              <a:rPr lang="en-US" sz="2400" i="1" dirty="0" err="1">
                <a:solidFill>
                  <a:srgbClr val="0070C0"/>
                </a:solidFill>
                <a:latin typeface="Thames" panose="02000503080000020003" pitchFamily="2" charset="0"/>
              </a:rPr>
              <a:t>i</a:t>
            </a:r>
            <a:r>
              <a:rPr lang="en-US" sz="2400" baseline="30000" dirty="0" err="1">
                <a:solidFill>
                  <a:srgbClr val="0070C0"/>
                </a:solidFill>
              </a:rPr>
              <a:t>th</a:t>
            </a:r>
            <a:r>
              <a:rPr lang="en-US" sz="2400" dirty="0" smtClean="0"/>
              <a:t> </a:t>
            </a:r>
            <a:r>
              <a:rPr lang="en-US" sz="2400" dirty="0"/>
              <a:t>element of the bias vector </a:t>
            </a:r>
            <a:r>
              <a:rPr lang="en-US" sz="2400" dirty="0" smtClean="0"/>
              <a:t>we use</a:t>
            </a:r>
            <a:r>
              <a:rPr lang="en-US" sz="2400" dirty="0"/>
              <a:t>:</a:t>
            </a:r>
            <a:endParaRPr lang="en-US" sz="2400" dirty="0">
              <a:solidFill>
                <a:srgbClr val="FF0000"/>
              </a:solidFill>
            </a:endParaRPr>
          </a:p>
          <a:p>
            <a:pPr marL="342900" indent="-342900" algn="just">
              <a:buClr>
                <a:schemeClr val="accent1">
                  <a:lumMod val="75000"/>
                </a:schemeClr>
              </a:buClr>
              <a:buFont typeface="Wingdings" panose="05000000000000000000" pitchFamily="2" charset="2"/>
              <a:buChar char="Ø"/>
            </a:pPr>
            <a:endParaRPr lang="en-US" sz="2400" dirty="0" smtClean="0">
              <a:solidFill>
                <a:srgbClr val="FF0000"/>
              </a:solidFill>
            </a:endParaRPr>
          </a:p>
          <a:p>
            <a:pPr algn="just">
              <a:buClr>
                <a:schemeClr val="accent1">
                  <a:lumMod val="75000"/>
                </a:schemeClr>
              </a:buClr>
            </a:pPr>
            <a:endParaRPr lang="en-US" sz="2400" dirty="0">
              <a:solidFill>
                <a:srgbClr val="FF0000"/>
              </a:solidFill>
            </a:endParaRPr>
          </a:p>
          <a:p>
            <a:pPr marL="342900" indent="-342900" algn="just">
              <a:buClr>
                <a:schemeClr val="accent1">
                  <a:lumMod val="75000"/>
                </a:schemeClr>
              </a:buClr>
              <a:buFont typeface="Wingdings" panose="05000000000000000000" pitchFamily="2" charset="2"/>
              <a:buChar char="Ø"/>
            </a:pPr>
            <a:r>
              <a:rPr lang="en-US" sz="2400" dirty="0" smtClean="0"/>
              <a:t>Then the </a:t>
            </a:r>
            <a:r>
              <a:rPr lang="en-US" sz="2400" dirty="0"/>
              <a:t>perceptron </a:t>
            </a:r>
            <a:r>
              <a:rPr lang="en-US" sz="2400" dirty="0" smtClean="0"/>
              <a:t>learning rule </a:t>
            </a:r>
            <a:r>
              <a:rPr lang="en-US" sz="2400" dirty="0"/>
              <a:t>can be </a:t>
            </a:r>
            <a:r>
              <a:rPr lang="en-US" sz="2400" dirty="0" smtClean="0"/>
              <a:t>written </a:t>
            </a:r>
            <a:r>
              <a:rPr lang="en-US" sz="2400" dirty="0"/>
              <a:t>in </a:t>
            </a:r>
            <a:r>
              <a:rPr lang="en-US" sz="2400" dirty="0">
                <a:solidFill>
                  <a:srgbClr val="00B050"/>
                </a:solidFill>
              </a:rPr>
              <a:t>matrix notation</a:t>
            </a:r>
            <a:r>
              <a:rPr lang="en-US" sz="2400" dirty="0" smtClean="0"/>
              <a:t>:</a:t>
            </a:r>
          </a:p>
          <a:p>
            <a:pPr marL="342900" indent="-342900" algn="just">
              <a:buClr>
                <a:schemeClr val="accent1">
                  <a:lumMod val="75000"/>
                </a:schemeClr>
              </a:buClr>
              <a:buFont typeface="Wingdings" panose="05000000000000000000" pitchFamily="2" charset="2"/>
              <a:buChar char="Ø"/>
            </a:pPr>
            <a:endParaRPr lang="en-US" sz="2400" dirty="0">
              <a:solidFill>
                <a:srgbClr val="FF0000"/>
              </a:solidFill>
            </a:endParaRPr>
          </a:p>
          <a:p>
            <a:pPr marL="342900" indent="-342900" algn="just">
              <a:buClr>
                <a:schemeClr val="accent1">
                  <a:lumMod val="75000"/>
                </a:schemeClr>
              </a:buClr>
              <a:buFont typeface="Wingdings" panose="05000000000000000000" pitchFamily="2" charset="2"/>
              <a:buChar char="Ø"/>
            </a:pPr>
            <a:endParaRPr lang="en-US" sz="3200" dirty="0">
              <a:solidFill>
                <a:srgbClr val="FF0000"/>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15758" y="5470880"/>
            <a:ext cx="2499577" cy="434378"/>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2760" y="5508984"/>
            <a:ext cx="1981372" cy="396274"/>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8097" y="3146512"/>
            <a:ext cx="2423370" cy="45724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19079" y="4288720"/>
            <a:ext cx="2141406" cy="464860"/>
          </a:xfrm>
          <a:prstGeom prst="rect">
            <a:avLst/>
          </a:prstGeom>
        </p:spPr>
      </p:pic>
      <p:sp>
        <p:nvSpPr>
          <p:cNvPr id="9" name="Rounded Rectangle 8"/>
          <p:cNvSpPr/>
          <p:nvPr/>
        </p:nvSpPr>
        <p:spPr>
          <a:xfrm>
            <a:off x="3269578" y="5375564"/>
            <a:ext cx="2577042" cy="674254"/>
          </a:xfrm>
          <a:prstGeom prst="roundRect">
            <a:avLst/>
          </a:prstGeom>
          <a:solidFill>
            <a:srgbClr val="FFC000">
              <a:alpha val="27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6573217" y="5381658"/>
            <a:ext cx="2400457" cy="674254"/>
          </a:xfrm>
          <a:prstGeom prst="roundRect">
            <a:avLst/>
          </a:prstGeom>
          <a:solidFill>
            <a:srgbClr val="FFC000">
              <a:alpha val="27000"/>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
        <p:nvSpPr>
          <p:cNvPr id="14" name="TextBox 13"/>
          <p:cNvSpPr txBox="1"/>
          <p:nvPr/>
        </p:nvSpPr>
        <p:spPr>
          <a:xfrm>
            <a:off x="1015999" y="360413"/>
            <a:ext cx="8059450"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Perceptron Learning Rule</a:t>
            </a:r>
            <a:endParaRPr lang="en-US" sz="6000" dirty="0">
              <a:solidFill>
                <a:srgbClr val="002060"/>
              </a:solidFill>
            </a:endParaRPr>
          </a:p>
        </p:txBody>
      </p:sp>
    </p:spTree>
    <p:extLst>
      <p:ext uri="{BB962C8B-B14F-4D97-AF65-F5344CB8AC3E}">
        <p14:creationId xmlns:p14="http://schemas.microsoft.com/office/powerpoint/2010/main" val="37255900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7744108" cy="1015663"/>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000" dirty="0" smtClean="0">
                <a:solidFill>
                  <a:srgbClr val="002060"/>
                </a:solidFill>
              </a:rPr>
              <a:t>Convergence Conditions</a:t>
            </a:r>
            <a:endParaRPr lang="en-US" sz="60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43</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3467937"/>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t>It can be proved that the perceptron learning rule always converge to weights and biases that accomplish the desired classification under three following conditions: </a:t>
                </a:r>
              </a:p>
              <a:p>
                <a:pPr algn="just">
                  <a:buClr>
                    <a:schemeClr val="accent1">
                      <a:lumMod val="75000"/>
                    </a:schemeClr>
                  </a:buClr>
                </a:pPr>
                <a:endParaRPr lang="en-US" sz="2400" dirty="0" smtClean="0"/>
              </a:p>
              <a:p>
                <a:pPr marL="457200" indent="-457200" algn="just">
                  <a:buClr>
                    <a:schemeClr val="accent1">
                      <a:lumMod val="75000"/>
                    </a:schemeClr>
                  </a:buClr>
                  <a:buFont typeface="+mj-lt"/>
                  <a:buAutoNum type="arabicPeriod"/>
                </a:pPr>
                <a:r>
                  <a:rPr lang="en-US" sz="2400" dirty="0" smtClean="0"/>
                  <a:t>(At least) a </a:t>
                </a:r>
                <a:r>
                  <a:rPr lang="en-US" sz="2400" dirty="0"/>
                  <a:t>solution to the problem </a:t>
                </a:r>
                <a:r>
                  <a:rPr lang="en-US" sz="2400" dirty="0" smtClean="0"/>
                  <a:t>exists.</a:t>
                </a:r>
              </a:p>
              <a:p>
                <a:pPr marL="457200" indent="-457200" algn="just">
                  <a:buClr>
                    <a:schemeClr val="accent1">
                      <a:lumMod val="75000"/>
                    </a:schemeClr>
                  </a:buClr>
                  <a:buFont typeface="+mj-lt"/>
                  <a:buAutoNum type="arabicPeriod"/>
                </a:pPr>
                <a:r>
                  <a:rPr lang="en-US" sz="2400" dirty="0"/>
                  <a:t>The weights are only updated when the input vector is </a:t>
                </a:r>
                <a:r>
                  <a:rPr lang="en-US" sz="2400" dirty="0" smtClean="0"/>
                  <a:t>misclassified (when </a:t>
                </a:r>
                <a14:m>
                  <m:oMath xmlns:m="http://schemas.openxmlformats.org/officeDocument/2006/math">
                    <m:r>
                      <m:rPr>
                        <m:nor/>
                      </m:rPr>
                      <a:rPr lang="en-US" sz="2800" i="1" dirty="0" smtClean="0">
                        <a:solidFill>
                          <a:srgbClr val="0070C0"/>
                        </a:solidFill>
                        <a:latin typeface="Thames" panose="02000503080000020003" pitchFamily="2" charset="0"/>
                      </a:rPr>
                      <m:t>e</m:t>
                    </m:r>
                    <m:r>
                      <m:rPr>
                        <m:nor/>
                      </m:rPr>
                      <a:rPr lang="en-US" sz="2800" b="0" i="0" dirty="0" smtClean="0">
                        <a:solidFill>
                          <a:srgbClr val="0070C0"/>
                        </a:solidFill>
                        <a:latin typeface="Thames" panose="02000503080000020003" pitchFamily="2" charset="0"/>
                      </a:rPr>
                      <m:t> </m:t>
                    </m:r>
                    <m:r>
                      <m:rPr>
                        <m:nor/>
                      </m:rPr>
                      <a:rPr lang="en-US" sz="2800" b="0" dirty="0" smtClean="0">
                        <a:solidFill>
                          <a:srgbClr val="0070C0"/>
                        </a:solidFill>
                        <a:latin typeface="Cambria Math" panose="02040503050406030204" pitchFamily="18" charset="0"/>
                        <a:ea typeface="Cambria Math" panose="02040503050406030204" pitchFamily="18" charset="0"/>
                      </a:rPr>
                      <m:t>=</m:t>
                    </m:r>
                    <m:r>
                      <m:rPr>
                        <m:nor/>
                      </m:rPr>
                      <a:rPr lang="en-US" sz="2800" b="0" i="0" dirty="0" smtClean="0">
                        <a:solidFill>
                          <a:srgbClr val="0070C0"/>
                        </a:solidFill>
                        <a:latin typeface="Cambria Math" panose="02040503050406030204" pitchFamily="18" charset="0"/>
                        <a:ea typeface="Cambria Math" panose="02040503050406030204" pitchFamily="18" charset="0"/>
                      </a:rPr>
                      <m:t> </m:t>
                    </m:r>
                    <m:r>
                      <m:rPr>
                        <m:nor/>
                      </m:rPr>
                      <a:rPr lang="en-US" sz="2800" b="0" dirty="0" smtClean="0">
                        <a:solidFill>
                          <a:srgbClr val="0070C0"/>
                        </a:solidFill>
                        <a:latin typeface="Cambria Math" panose="02040503050406030204" pitchFamily="18" charset="0"/>
                        <a:ea typeface="Cambria Math" panose="02040503050406030204" pitchFamily="18" charset="0"/>
                      </a:rPr>
                      <m:t>0</m:t>
                    </m:r>
                    <m:r>
                      <a:rPr lang="en-US" sz="2800" i="1" dirty="0">
                        <a:solidFill>
                          <a:srgbClr val="0070C0"/>
                        </a:solidFill>
                        <a:latin typeface="Cambria Math" panose="02040503050406030204" pitchFamily="18" charset="0"/>
                      </a:rPr>
                      <m:t> </m:t>
                    </m:r>
                  </m:oMath>
                </a14:m>
                <a:r>
                  <a:rPr lang="en-US" sz="2400" dirty="0" smtClean="0"/>
                  <a:t>then </a:t>
                </a:r>
                <a14:m>
                  <m:oMath xmlns:m="http://schemas.openxmlformats.org/officeDocument/2006/math">
                    <m:sSup>
                      <m:sSupPr>
                        <m:ctrlPr>
                          <a:rPr lang="en-US" sz="2400" i="1" dirty="0" smtClean="0">
                            <a:solidFill>
                              <a:srgbClr val="0070C0"/>
                            </a:solidFill>
                            <a:latin typeface="Cambria Math" panose="02040503050406030204" pitchFamily="18" charset="0"/>
                          </a:rPr>
                        </m:ctrlPr>
                      </m:sSupPr>
                      <m:e>
                        <m:r>
                          <m:rPr>
                            <m:nor/>
                          </m:rPr>
                          <a:rPr lang="en-US" sz="2400" b="1" dirty="0">
                            <a:solidFill>
                              <a:srgbClr val="0070C0"/>
                            </a:solidFill>
                            <a:latin typeface="Thames" panose="02000503080000020003" pitchFamily="2" charset="0"/>
                          </a:rPr>
                          <m:t>W</m:t>
                        </m:r>
                      </m:e>
                      <m:sup>
                        <m:r>
                          <a:rPr lang="en-US" sz="2400" i="1" dirty="0">
                            <a:solidFill>
                              <a:srgbClr val="0070C0"/>
                            </a:solidFill>
                            <a:latin typeface="Cambria Math" panose="02040503050406030204" pitchFamily="18" charset="0"/>
                          </a:rPr>
                          <m:t>𝑛𝑒𝑤</m:t>
                        </m:r>
                      </m:sup>
                    </m:sSup>
                    <m:r>
                      <a:rPr lang="en-US" sz="2400" dirty="0">
                        <a:solidFill>
                          <a:srgbClr val="0070C0"/>
                        </a:solidFill>
                        <a:latin typeface="Cambria Math" panose="02040503050406030204" pitchFamily="18" charset="0"/>
                      </a:rPr>
                      <m:t>=</m:t>
                    </m:r>
                    <m:sSup>
                      <m:sSupPr>
                        <m:ctrlPr>
                          <a:rPr lang="en-US" sz="2400" i="1" dirty="0">
                            <a:solidFill>
                              <a:srgbClr val="0070C0"/>
                            </a:solidFill>
                            <a:latin typeface="Cambria Math" panose="02040503050406030204" pitchFamily="18" charset="0"/>
                          </a:rPr>
                        </m:ctrlPr>
                      </m:sSupPr>
                      <m:e>
                        <m:r>
                          <m:rPr>
                            <m:nor/>
                          </m:rPr>
                          <a:rPr lang="en-US" sz="2400" b="1" dirty="0">
                            <a:solidFill>
                              <a:srgbClr val="0070C0"/>
                            </a:solidFill>
                            <a:latin typeface="Thames" panose="02000503080000020003" pitchFamily="2" charset="0"/>
                          </a:rPr>
                          <m:t>W</m:t>
                        </m:r>
                      </m:e>
                      <m:sup>
                        <m:r>
                          <a:rPr lang="en-US" sz="2400" i="1" dirty="0">
                            <a:solidFill>
                              <a:srgbClr val="0070C0"/>
                            </a:solidFill>
                            <a:latin typeface="Cambria Math" panose="02040503050406030204" pitchFamily="18" charset="0"/>
                          </a:rPr>
                          <m:t>𝑜𝑙𝑑</m:t>
                        </m:r>
                      </m:sup>
                    </m:sSup>
                  </m:oMath>
                </a14:m>
                <a:r>
                  <a:rPr lang="en-US" sz="2400" dirty="0" smtClean="0"/>
                  <a:t> )</a:t>
                </a:r>
                <a:endParaRPr lang="en-US" sz="2400" dirty="0"/>
              </a:p>
              <a:p>
                <a:pPr marL="457200" indent="-457200" algn="just">
                  <a:buClr>
                    <a:schemeClr val="accent1">
                      <a:lumMod val="75000"/>
                    </a:schemeClr>
                  </a:buClr>
                  <a:buFont typeface="+mj-lt"/>
                  <a:buAutoNum type="arabicPeriod"/>
                </a:pPr>
                <a:r>
                  <a:rPr lang="en-US" sz="2400" dirty="0"/>
                  <a:t>An upper bound</a:t>
                </a:r>
                <a:r>
                  <a:rPr lang="en-US" sz="2400" dirty="0" smtClean="0"/>
                  <a:t>, </a:t>
                </a:r>
                <a14:m>
                  <m:oMath xmlns:m="http://schemas.openxmlformats.org/officeDocument/2006/math">
                    <m:nary>
                      <m:naryPr>
                        <m:chr m:val="∏"/>
                        <m:subHide m:val="on"/>
                        <m:supHide m:val="on"/>
                        <m:ctrlPr>
                          <a:rPr lang="en-US" sz="2400" i="1" smtClean="0">
                            <a:solidFill>
                              <a:srgbClr val="0070C0"/>
                            </a:solidFill>
                            <a:latin typeface="Cambria Math" panose="02040503050406030204" pitchFamily="18" charset="0"/>
                          </a:rPr>
                        </m:ctrlPr>
                      </m:naryPr>
                      <m:sub/>
                      <m:sup/>
                      <m:e>
                        <m:r>
                          <a:rPr lang="en-US" sz="2400" b="0" i="1" smtClean="0">
                            <a:solidFill>
                              <a:srgbClr val="0070C0"/>
                            </a:solidFill>
                            <a:latin typeface="Cambria Math" panose="02040503050406030204" pitchFamily="18" charset="0"/>
                          </a:rPr>
                          <m:t> </m:t>
                        </m:r>
                      </m:e>
                    </m:nary>
                  </m:oMath>
                </a14:m>
                <a:r>
                  <a:rPr lang="en-US" sz="2400" dirty="0" smtClean="0"/>
                  <a:t> </a:t>
                </a:r>
                <a:r>
                  <a:rPr lang="en-US" sz="2400" dirty="0"/>
                  <a:t>, exists for the length of the input </a:t>
                </a:r>
                <a:r>
                  <a:rPr lang="en-US" sz="2400" dirty="0" smtClean="0"/>
                  <a:t>vectors (they should not be </a:t>
                </a:r>
                <a14:m>
                  <m:oMath xmlns:m="http://schemas.openxmlformats.org/officeDocument/2006/math">
                    <m:r>
                      <a:rPr lang="en-US" sz="2400" smtClean="0">
                        <a:solidFill>
                          <a:srgbClr val="0070C0"/>
                        </a:solidFill>
                        <a:latin typeface="Cambria Math" panose="02040503050406030204" pitchFamily="18" charset="0"/>
                      </a:rPr>
                      <m:t>∞</m:t>
                    </m:r>
                  </m:oMath>
                </a14:m>
                <a:r>
                  <a:rPr lang="en-US" sz="2400" dirty="0" smtClean="0"/>
                  <a:t>).</a:t>
                </a:r>
                <a:endParaRPr lang="en-US" sz="2400"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3467937"/>
              </a:xfrm>
              <a:prstGeom prst="rect">
                <a:avLst/>
              </a:prstGeom>
              <a:blipFill>
                <a:blip r:embed="rId3"/>
                <a:stretch>
                  <a:fillRect l="-983" t="-1408" r="-983" b="-14789"/>
                </a:stretch>
              </a:blipFill>
            </p:spPr>
            <p:txBody>
              <a:bodyPr/>
              <a:lstStyle/>
              <a:p>
                <a:r>
                  <a:rPr lang="en-US">
                    <a:noFill/>
                  </a:rPr>
                  <a:t> </a:t>
                </a:r>
              </a:p>
            </p:txBody>
          </p:sp>
        </mc:Fallback>
      </mc:AlternateContent>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84365625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949897" y="679245"/>
            <a:ext cx="8756243"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Limitations of Single-layer Perceptron</a:t>
            </a:r>
            <a:endParaRPr lang="en-US" sz="44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44</a:t>
            </a:fld>
            <a:endParaRPr lang="en-US" dirty="0">
              <a:solidFill>
                <a:schemeClr val="bg1"/>
              </a:solidFill>
            </a:endParaRPr>
          </a:p>
        </p:txBody>
      </p:sp>
      <mc:AlternateContent xmlns:mc="http://schemas.openxmlformats.org/markup-compatibility/2006" xmlns:a14="http://schemas.microsoft.com/office/drawing/2010/main">
        <mc:Choice Requires="a14">
          <p:sp>
            <p:nvSpPr>
              <p:cNvPr id="2" name="TextBox 1"/>
              <p:cNvSpPr txBox="1"/>
              <p:nvPr/>
            </p:nvSpPr>
            <p:spPr>
              <a:xfrm>
                <a:off x="1016000" y="1838033"/>
                <a:ext cx="9929092" cy="2677656"/>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q"/>
                </a:pPr>
                <a:r>
                  <a:rPr lang="en-US" sz="2400" dirty="0" smtClean="0">
                    <a:solidFill>
                      <a:srgbClr val="00B050"/>
                    </a:solidFill>
                  </a:rPr>
                  <a:t>Single-layer perceptron</a:t>
                </a:r>
                <a:r>
                  <a:rPr lang="en-US" sz="2400" dirty="0" smtClean="0"/>
                  <a:t> and its learning rule can only generate linear boundaries (hyperplanes) by the equation:</a:t>
                </a:r>
                <a14:m>
                  <m:oMath xmlns:m="http://schemas.openxmlformats.org/officeDocument/2006/math">
                    <m:sSub>
                      <m:sSubPr>
                        <m:ctrlPr>
                          <a:rPr lang="en-US" sz="2400" i="1" smtClean="0">
                            <a:solidFill>
                              <a:srgbClr val="0070C0"/>
                            </a:solidFill>
                            <a:latin typeface="Cambria Math" panose="02040503050406030204" pitchFamily="18" charset="0"/>
                          </a:rPr>
                        </m:ctrlPr>
                      </m:sSubPr>
                      <m:e>
                        <m:r>
                          <a:rPr lang="en-US" sz="2400" i="1">
                            <a:solidFill>
                              <a:srgbClr val="0070C0"/>
                            </a:solidFill>
                            <a:latin typeface="Cambria Math" panose="02040503050406030204" pitchFamily="18" charset="0"/>
                          </a:rPr>
                          <m:t> </m:t>
                        </m:r>
                      </m:e>
                      <m:sub>
                        <m:r>
                          <a:rPr lang="en-US" sz="2400">
                            <a:solidFill>
                              <a:srgbClr val="0070C0"/>
                            </a:solidFill>
                            <a:latin typeface="Cambria Math" panose="02040503050406030204" pitchFamily="18" charset="0"/>
                          </a:rPr>
                          <m:t>1</m:t>
                        </m:r>
                      </m:sub>
                    </m:sSub>
                    <m:sSup>
                      <m:sSupPr>
                        <m:ctrlPr>
                          <a:rPr lang="en-US" sz="2400" i="1" dirty="0">
                            <a:solidFill>
                              <a:srgbClr val="0070C0"/>
                            </a:solidFill>
                            <a:latin typeface="Cambria Math" panose="02040503050406030204" pitchFamily="18" charset="0"/>
                          </a:rPr>
                        </m:ctrlPr>
                      </m:sSupPr>
                      <m:e>
                        <m:r>
                          <m:rPr>
                            <m:nor/>
                          </m:rPr>
                          <a:rPr lang="en-US" sz="2400" b="1" dirty="0">
                            <a:solidFill>
                              <a:srgbClr val="0070C0"/>
                            </a:solidFill>
                            <a:latin typeface="Thames" panose="02000503080000020003" pitchFamily="2" charset="0"/>
                          </a:rPr>
                          <m:t>w</m:t>
                        </m:r>
                      </m:e>
                      <m:sup>
                        <m:r>
                          <a:rPr lang="en-US" sz="2400" i="1" dirty="0">
                            <a:solidFill>
                              <a:srgbClr val="0070C0"/>
                            </a:solidFill>
                            <a:latin typeface="Cambria Math" panose="02040503050406030204" pitchFamily="18" charset="0"/>
                          </a:rPr>
                          <m:t>𝑇</m:t>
                        </m:r>
                      </m:sup>
                    </m:sSup>
                    <m:r>
                      <m:rPr>
                        <m:nor/>
                      </m:rPr>
                      <a:rPr lang="en-US" sz="2400" b="1" dirty="0">
                        <a:solidFill>
                          <a:srgbClr val="0070C0"/>
                        </a:solidFill>
                        <a:latin typeface="Thames" panose="02000503080000020003" pitchFamily="2" charset="0"/>
                      </a:rPr>
                      <m:t>p</m:t>
                    </m:r>
                    <m:r>
                      <a:rPr lang="en-US" sz="2400" i="1" dirty="0">
                        <a:solidFill>
                          <a:srgbClr val="0070C0"/>
                        </a:solidFill>
                        <a:latin typeface="Cambria Math" panose="02040503050406030204" pitchFamily="18" charset="0"/>
                      </a:rPr>
                      <m:t>+</m:t>
                    </m:r>
                    <m:r>
                      <m:rPr>
                        <m:nor/>
                      </m:rPr>
                      <a:rPr lang="en-US" sz="2400" i="1" dirty="0">
                        <a:solidFill>
                          <a:srgbClr val="0070C0"/>
                        </a:solidFill>
                        <a:latin typeface="Thames" panose="02000503080000020003" pitchFamily="2" charset="0"/>
                      </a:rPr>
                      <m:t>b</m:t>
                    </m:r>
                    <m:r>
                      <a:rPr lang="en-US" sz="2400" i="1" dirty="0">
                        <a:solidFill>
                          <a:srgbClr val="0070C0"/>
                        </a:solidFill>
                        <a:latin typeface="Cambria Math" panose="02040503050406030204" pitchFamily="18" charset="0"/>
                      </a:rPr>
                      <m:t>=</m:t>
                    </m:r>
                    <m:r>
                      <a:rPr lang="en-US" sz="2400" i="1" dirty="0">
                        <a:solidFill>
                          <a:srgbClr val="0070C0"/>
                        </a:solidFill>
                        <a:latin typeface="Cambria Math" panose="02040503050406030204" pitchFamily="18" charset="0"/>
                      </a:rPr>
                      <m:t>0</m:t>
                    </m:r>
                  </m:oMath>
                </a14:m>
                <a:r>
                  <a:rPr lang="en-US" sz="2400" dirty="0" smtClean="0"/>
                  <a:t>. Therefore they are only used to solve </a:t>
                </a:r>
                <a:r>
                  <a:rPr lang="en-US" sz="2400" dirty="0" smtClean="0">
                    <a:solidFill>
                      <a:srgbClr val="FF0000"/>
                    </a:solidFill>
                  </a:rPr>
                  <a:t>linearly separable </a:t>
                </a:r>
                <a:r>
                  <a:rPr lang="en-US" sz="2400" dirty="0" smtClean="0"/>
                  <a:t>problems.</a:t>
                </a:r>
              </a:p>
              <a:p>
                <a:pPr algn="just">
                  <a:buClr>
                    <a:schemeClr val="accent1">
                      <a:lumMod val="75000"/>
                    </a:schemeClr>
                  </a:buClr>
                </a:pPr>
                <a:endParaRPr lang="en-US" sz="2400" dirty="0"/>
              </a:p>
              <a:p>
                <a:pPr marL="342900" indent="-342900" algn="just">
                  <a:buClr>
                    <a:schemeClr val="accent1">
                      <a:lumMod val="75000"/>
                    </a:schemeClr>
                  </a:buClr>
                  <a:buFont typeface="Wingdings" panose="05000000000000000000" pitchFamily="2" charset="2"/>
                  <a:buChar char="q"/>
                </a:pPr>
                <a:r>
                  <a:rPr lang="en-US" sz="2400" dirty="0" smtClean="0"/>
                  <a:t>There are many functions like </a:t>
                </a:r>
                <a:r>
                  <a:rPr lang="en-US" sz="2400" dirty="0" smtClean="0">
                    <a:solidFill>
                      <a:srgbClr val="0070C0"/>
                    </a:solidFill>
                  </a:rPr>
                  <a:t>XOR</a:t>
                </a:r>
                <a:r>
                  <a:rPr lang="en-US" sz="2400" dirty="0" smtClean="0"/>
                  <a:t> (or other patterns shown below) that are </a:t>
                </a:r>
                <a:r>
                  <a:rPr lang="en-US" sz="2400" dirty="0" smtClean="0">
                    <a:solidFill>
                      <a:srgbClr val="FF0000"/>
                    </a:solidFill>
                  </a:rPr>
                  <a:t>linearly </a:t>
                </a:r>
                <a:r>
                  <a:rPr lang="en-US" sz="2400" u="sng" dirty="0" smtClean="0">
                    <a:solidFill>
                      <a:srgbClr val="FF0000"/>
                    </a:solidFill>
                  </a:rPr>
                  <a:t>in</a:t>
                </a:r>
                <a:r>
                  <a:rPr lang="en-US" sz="2400" dirty="0" smtClean="0">
                    <a:solidFill>
                      <a:srgbClr val="FF0000"/>
                    </a:solidFill>
                  </a:rPr>
                  <a:t>separable</a:t>
                </a:r>
                <a:r>
                  <a:rPr lang="en-US" sz="2400" dirty="0" smtClean="0"/>
                  <a:t> and a single-layer </a:t>
                </a:r>
                <a:r>
                  <a:rPr lang="en-US" sz="2400" dirty="0"/>
                  <a:t>perceptron</a:t>
                </a:r>
                <a:r>
                  <a:rPr lang="en-US" sz="2400" dirty="0" smtClean="0"/>
                  <a:t> is not be able to learn them properly. We use a </a:t>
                </a:r>
                <a:r>
                  <a:rPr lang="en-US" sz="2400" dirty="0" smtClean="0">
                    <a:solidFill>
                      <a:srgbClr val="0070C0"/>
                    </a:solidFill>
                  </a:rPr>
                  <a:t>multilayer perceptron </a:t>
                </a:r>
                <a:r>
                  <a:rPr lang="en-US" sz="2400" dirty="0" smtClean="0"/>
                  <a:t>to learn them.</a:t>
                </a:r>
              </a:p>
            </p:txBody>
          </p:sp>
        </mc:Choice>
        <mc:Fallback xmlns="">
          <p:sp>
            <p:nvSpPr>
              <p:cNvPr id="2" name="TextBox 1"/>
              <p:cNvSpPr txBox="1">
                <a:spLocks noRot="1" noChangeAspect="1" noMove="1" noResize="1" noEditPoints="1" noAdjustHandles="1" noChangeArrowheads="1" noChangeShapeType="1" noTextEdit="1"/>
              </p:cNvSpPr>
              <p:nvPr/>
            </p:nvSpPr>
            <p:spPr>
              <a:xfrm>
                <a:off x="1016000" y="1838033"/>
                <a:ext cx="9929092" cy="2677656"/>
              </a:xfrm>
              <a:prstGeom prst="rect">
                <a:avLst/>
              </a:prstGeom>
              <a:blipFill>
                <a:blip r:embed="rId3"/>
                <a:stretch>
                  <a:fillRect l="-860" t="-1822" r="-983" b="-4328"/>
                </a:stretch>
              </a:blipFill>
            </p:spPr>
            <p:txBody>
              <a:bodyPr/>
              <a:lstStyle/>
              <a:p>
                <a:r>
                  <a:rPr lang="en-US">
                    <a:noFill/>
                  </a:rPr>
                  <a:t> </a:t>
                </a:r>
              </a:p>
            </p:txBody>
          </p:sp>
        </mc:Fallback>
      </mc:AlternateContent>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76858" y="4541597"/>
            <a:ext cx="7096172" cy="1891046"/>
          </a:xfrm>
          <a:prstGeom prst="rect">
            <a:avLst/>
          </a:prstGeom>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1216634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495140" y="42288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63082" y="3028510"/>
            <a:ext cx="9682009" cy="1200329"/>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7200" dirty="0" smtClean="0">
                <a:solidFill>
                  <a:srgbClr val="002060"/>
                </a:solidFill>
              </a:rPr>
              <a:t>Thanks for your attention</a:t>
            </a:r>
            <a:endParaRPr lang="en-US" sz="72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45</a:t>
            </a:fld>
            <a:endParaRPr lang="en-US" dirty="0">
              <a:solidFill>
                <a:schemeClr val="bg1"/>
              </a:solidFill>
            </a:endParaRPr>
          </a:p>
        </p:txBody>
      </p:sp>
      <p:sp>
        <p:nvSpPr>
          <p:cNvPr id="7" name="TextBox 6"/>
          <p:cNvSpPr txBox="1"/>
          <p:nvPr/>
        </p:nvSpPr>
        <p:spPr>
          <a:xfrm>
            <a:off x="4126909" y="4742633"/>
            <a:ext cx="3954352"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4400" dirty="0" smtClean="0">
                <a:solidFill>
                  <a:schemeClr val="accent1">
                    <a:lumMod val="50000"/>
                  </a:schemeClr>
                </a:solidFill>
              </a:rPr>
              <a:t>End of chapter 3</a:t>
            </a:r>
            <a:endParaRPr lang="en-US" sz="4400" dirty="0">
              <a:solidFill>
                <a:schemeClr val="accent1">
                  <a:lumMod val="50000"/>
                </a:schemeClr>
              </a:solidFill>
            </a:endParaRPr>
          </a:p>
        </p:txBody>
      </p:sp>
      <p:sp>
        <p:nvSpPr>
          <p:cNvPr id="8" name="TextBox 7"/>
          <p:cNvSpPr txBox="1"/>
          <p:nvPr/>
        </p:nvSpPr>
        <p:spPr>
          <a:xfrm>
            <a:off x="3526969" y="5597002"/>
            <a:ext cx="5154232" cy="584775"/>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pPr algn="ctr"/>
            <a:r>
              <a:rPr lang="en-US" sz="3200" dirty="0" smtClean="0">
                <a:solidFill>
                  <a:schemeClr val="accent1">
                    <a:lumMod val="50000"/>
                  </a:schemeClr>
                </a:solidFill>
              </a:rPr>
              <a:t>Hamidreza Baradaran Kashani</a:t>
            </a:r>
            <a:endParaRPr lang="en-US" sz="3200" dirty="0">
              <a:solidFill>
                <a:schemeClr val="accent1">
                  <a:lumMod val="50000"/>
                </a:schemeClr>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5879" y="438056"/>
            <a:ext cx="2846121" cy="2590453"/>
          </a:xfrm>
          <a:prstGeom prst="rect">
            <a:avLst/>
          </a:prstGeom>
        </p:spPr>
      </p:pic>
    </p:spTree>
    <p:extLst>
      <p:ext uri="{BB962C8B-B14F-4D97-AF65-F5344CB8AC3E}">
        <p14:creationId xmlns:p14="http://schemas.microsoft.com/office/powerpoint/2010/main" val="39912951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39835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Perceptron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5</a:t>
            </a:fld>
            <a:endParaRPr lang="en-US" dirty="0">
              <a:solidFill>
                <a:schemeClr val="bg1"/>
              </a:solidFill>
            </a:endParaRPr>
          </a:p>
        </p:txBody>
      </p:sp>
      <p:sp>
        <p:nvSpPr>
          <p:cNvPr id="13" name="Rectangle 12"/>
          <p:cNvSpPr/>
          <p:nvPr/>
        </p:nvSpPr>
        <p:spPr>
          <a:xfrm>
            <a:off x="1015999" y="3824376"/>
            <a:ext cx="5741852" cy="830997"/>
          </a:xfrm>
          <a:prstGeom prst="rect">
            <a:avLst/>
          </a:prstGeom>
        </p:spPr>
        <p:txBody>
          <a:bodyPr wrap="square">
            <a:spAutoFit/>
          </a:bodyPr>
          <a:lstStyle/>
          <a:p>
            <a:pPr marL="457200" indent="-457200">
              <a:buClr>
                <a:schemeClr val="accent1">
                  <a:lumMod val="75000"/>
                </a:schemeClr>
              </a:buClr>
              <a:buFont typeface="Wingdings" panose="05000000000000000000" pitchFamily="2" charset="2"/>
              <a:buChar char="q"/>
            </a:pPr>
            <a:r>
              <a:rPr lang="en-US" sz="2400" dirty="0"/>
              <a:t>a</a:t>
            </a:r>
            <a:r>
              <a:rPr lang="en-US" sz="2400" dirty="0" smtClean="0"/>
              <a:t> 2-input single-neuron perceptron with </a:t>
            </a:r>
            <a:r>
              <a:rPr lang="en-US" sz="2400" dirty="0" smtClean="0">
                <a:solidFill>
                  <a:schemeClr val="accent1">
                    <a:lumMod val="75000"/>
                  </a:schemeClr>
                </a:solidFill>
              </a:rPr>
              <a:t>hardlims</a:t>
            </a:r>
            <a:r>
              <a:rPr lang="en-US" sz="2400" dirty="0" smtClean="0"/>
              <a:t> transfer function is shown here:</a:t>
            </a:r>
            <a:endParaRPr lang="en-US" sz="4000"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b="8285"/>
          <a:stretch/>
        </p:blipFill>
        <p:spPr>
          <a:xfrm>
            <a:off x="7276276" y="3736694"/>
            <a:ext cx="3431310" cy="2725065"/>
          </a:xfrm>
          <a:prstGeom prst="rect">
            <a:avLst/>
          </a:prstGeom>
        </p:spPr>
      </p:pic>
      <p:sp>
        <p:nvSpPr>
          <p:cNvPr id="8" name="Rectangle 7"/>
          <p:cNvSpPr/>
          <p:nvPr/>
        </p:nvSpPr>
        <p:spPr>
          <a:xfrm>
            <a:off x="1015999" y="2700597"/>
            <a:ext cx="9929092" cy="830997"/>
          </a:xfrm>
          <a:prstGeom prst="rect">
            <a:avLst/>
          </a:prstGeom>
        </p:spPr>
        <p:txBody>
          <a:bodyPr wrap="square">
            <a:spAutoFit/>
          </a:bodyPr>
          <a:lstStyle/>
          <a:p>
            <a:pPr marL="457200" indent="-457200">
              <a:buClr>
                <a:schemeClr val="accent1">
                  <a:lumMod val="75000"/>
                </a:schemeClr>
              </a:buClr>
              <a:buFont typeface="Wingdings" panose="05000000000000000000" pitchFamily="2" charset="2"/>
              <a:buChar char="q"/>
            </a:pPr>
            <a:r>
              <a:rPr lang="en-US" sz="2400" dirty="0">
                <a:solidFill>
                  <a:schemeClr val="accent1">
                    <a:lumMod val="75000"/>
                  </a:schemeClr>
                </a:solidFill>
              </a:rPr>
              <a:t> </a:t>
            </a:r>
            <a:r>
              <a:rPr lang="en-US" sz="2400" dirty="0" smtClean="0"/>
              <a:t>if the input is greater than (or equal to) a threshold, the output would be 1, </a:t>
            </a:r>
            <a:r>
              <a:rPr lang="en-US" sz="2400" dirty="0"/>
              <a:t>o</a:t>
            </a:r>
            <a:r>
              <a:rPr lang="en-US" sz="2400" dirty="0" smtClean="0"/>
              <a:t>therwise it would be 0 (or -1).</a:t>
            </a:r>
            <a:endParaRPr lang="en-US" sz="4000" dirty="0"/>
          </a:p>
        </p:txBody>
      </p:sp>
      <p:sp>
        <p:nvSpPr>
          <p:cNvPr id="9" name="Rectangle 8"/>
          <p:cNvSpPr/>
          <p:nvPr/>
        </p:nvSpPr>
        <p:spPr>
          <a:xfrm>
            <a:off x="1015999" y="2007705"/>
            <a:ext cx="9929092" cy="461665"/>
          </a:xfrm>
          <a:prstGeom prst="rect">
            <a:avLst/>
          </a:prstGeom>
        </p:spPr>
        <p:txBody>
          <a:bodyPr wrap="square">
            <a:spAutoFit/>
          </a:bodyPr>
          <a:lstStyle/>
          <a:p>
            <a:pPr marL="457200" indent="-457200">
              <a:buClr>
                <a:schemeClr val="accent1">
                  <a:lumMod val="75000"/>
                </a:schemeClr>
              </a:buClr>
              <a:buFont typeface="Wingdings" panose="05000000000000000000" pitchFamily="2" charset="2"/>
              <a:buChar char="q"/>
            </a:pPr>
            <a:r>
              <a:rPr lang="en-US" sz="2400" dirty="0" smtClean="0">
                <a:solidFill>
                  <a:schemeClr val="accent1">
                    <a:lumMod val="75000"/>
                  </a:schemeClr>
                </a:solidFill>
              </a:rPr>
              <a:t>Perceptron</a:t>
            </a:r>
            <a:r>
              <a:rPr lang="en-US" sz="2400" dirty="0" smtClean="0"/>
              <a:t> is a feed-forward neural network with </a:t>
            </a:r>
            <a:r>
              <a:rPr lang="en-US" sz="2400" dirty="0" smtClean="0">
                <a:solidFill>
                  <a:schemeClr val="accent1">
                    <a:lumMod val="75000"/>
                  </a:schemeClr>
                </a:solidFill>
              </a:rPr>
              <a:t>binary</a:t>
            </a:r>
            <a:r>
              <a:rPr lang="en-US" sz="2400" dirty="0" smtClean="0"/>
              <a:t> output</a:t>
            </a:r>
            <a:endParaRPr lang="en-US" sz="4000" dirty="0"/>
          </a:p>
        </p:txBody>
      </p:sp>
      <mc:AlternateContent xmlns:mc="http://schemas.openxmlformats.org/markup-compatibility/2006" xmlns:a14="http://schemas.microsoft.com/office/drawing/2010/main">
        <mc:Choice Requires="a14">
          <p:sp>
            <p:nvSpPr>
              <p:cNvPr id="12" name="Rectangle 11"/>
              <p:cNvSpPr/>
              <p:nvPr/>
            </p:nvSpPr>
            <p:spPr>
              <a:xfrm>
                <a:off x="2461620" y="4948155"/>
                <a:ext cx="3094447" cy="542136"/>
              </a:xfrm>
              <a:prstGeom prst="rect">
                <a:avLst/>
              </a:prstGeom>
            </p:spPr>
            <p:txBody>
              <a:bodyPr wrap="square">
                <a:spAutoFit/>
              </a:bodyPr>
              <a:lstStyle/>
              <a:p>
                <a:pPr>
                  <a:buClr>
                    <a:schemeClr val="accent1">
                      <a:lumMod val="75000"/>
                    </a:schemeClr>
                  </a:buClr>
                </a:pPr>
                <a:r>
                  <a:rPr lang="en-US" sz="2800" b="1" dirty="0" smtClean="0">
                    <a:latin typeface="Thames" panose="02000503080000020003" pitchFamily="2" charset="0"/>
                  </a:rPr>
                  <a:t>W</a:t>
                </a:r>
                <a:r>
                  <a:rPr lang="en-US" sz="2800" dirty="0" smtClean="0"/>
                  <a:t> = [ </a:t>
                </a:r>
                <a:r>
                  <a:rPr lang="en-US" sz="2800" i="1" spc="-300" dirty="0" smtClean="0">
                    <a:solidFill>
                      <a:schemeClr val="tx1"/>
                    </a:solidFill>
                    <a:latin typeface="Thames" panose="02000503080000020003" pitchFamily="2" charset="0"/>
                  </a:rPr>
                  <a:t>w</a:t>
                </a:r>
                <a14:m>
                  <m:oMath xmlns:m="http://schemas.openxmlformats.org/officeDocument/2006/math">
                    <m:sSub>
                      <m:sSubPr>
                        <m:ctrlPr>
                          <a:rPr lang="en-US" sz="2800" i="1" spc="-300">
                            <a:solidFill>
                              <a:schemeClr val="tx1"/>
                            </a:solidFill>
                            <a:latin typeface="Cambria Math" panose="02040503050406030204" pitchFamily="18" charset="0"/>
                          </a:rPr>
                        </m:ctrlPr>
                      </m:sSubPr>
                      <m:e>
                        <m:r>
                          <a:rPr lang="en-US" sz="2800" i="1" spc="-300">
                            <a:solidFill>
                              <a:schemeClr val="tx1"/>
                            </a:solidFill>
                            <a:latin typeface="Cambria Math" panose="02040503050406030204" pitchFamily="18" charset="0"/>
                          </a:rPr>
                          <m:t> </m:t>
                        </m:r>
                      </m:e>
                      <m:sub>
                        <m:r>
                          <a:rPr lang="en-US" sz="2800" i="1" spc="-300">
                            <a:solidFill>
                              <a:schemeClr val="tx1"/>
                            </a:solidFill>
                            <a:latin typeface="Cambria Math" panose="02040503050406030204" pitchFamily="18" charset="0"/>
                          </a:rPr>
                          <m:t>1</m:t>
                        </m:r>
                        <m:r>
                          <a:rPr lang="en-US" sz="2800" i="1" spc="-300">
                            <a:solidFill>
                              <a:schemeClr val="tx1"/>
                            </a:solidFill>
                            <a:latin typeface="Cambria Math" panose="02040503050406030204" pitchFamily="18" charset="0"/>
                          </a:rPr>
                          <m:t>  ,    </m:t>
                        </m:r>
                        <m:r>
                          <a:rPr lang="en-US" sz="2800" i="1" spc="-300">
                            <a:solidFill>
                              <a:schemeClr val="tx1"/>
                            </a:solidFill>
                            <a:latin typeface="Cambria Math" panose="02040503050406030204" pitchFamily="18" charset="0"/>
                          </a:rPr>
                          <m:t>1</m:t>
                        </m:r>
                      </m:sub>
                    </m:sSub>
                  </m:oMath>
                </a14:m>
                <a:r>
                  <a:rPr lang="en-US" sz="2800" dirty="0" smtClean="0">
                    <a:solidFill>
                      <a:schemeClr val="tx1"/>
                    </a:solidFill>
                  </a:rPr>
                  <a:t>    </a:t>
                </a:r>
                <a:r>
                  <a:rPr lang="en-US" sz="2800" i="1" spc="-300" dirty="0">
                    <a:solidFill>
                      <a:schemeClr val="tx1"/>
                    </a:solidFill>
                    <a:latin typeface="Thames" panose="02000503080000020003" pitchFamily="2" charset="0"/>
                  </a:rPr>
                  <a:t>w</a:t>
                </a:r>
                <a14:m>
                  <m:oMath xmlns:m="http://schemas.openxmlformats.org/officeDocument/2006/math">
                    <m:sSub>
                      <m:sSubPr>
                        <m:ctrlPr>
                          <a:rPr lang="en-US" sz="2800" i="1" spc="-300" smtClean="0">
                            <a:solidFill>
                              <a:schemeClr val="tx1"/>
                            </a:solidFill>
                            <a:latin typeface="Cambria Math" panose="02040503050406030204" pitchFamily="18" charset="0"/>
                          </a:rPr>
                        </m:ctrlPr>
                      </m:sSubPr>
                      <m:e>
                        <m:r>
                          <a:rPr lang="en-US" sz="2800" i="1" spc="-300">
                            <a:solidFill>
                              <a:schemeClr val="tx1"/>
                            </a:solidFill>
                            <a:latin typeface="Cambria Math" panose="02040503050406030204" pitchFamily="18" charset="0"/>
                          </a:rPr>
                          <m:t> </m:t>
                        </m:r>
                      </m:e>
                      <m:sub>
                        <m:r>
                          <a:rPr lang="en-US" sz="2800" i="1" spc="-300">
                            <a:solidFill>
                              <a:schemeClr val="tx1"/>
                            </a:solidFill>
                            <a:latin typeface="Cambria Math" panose="02040503050406030204" pitchFamily="18" charset="0"/>
                          </a:rPr>
                          <m:t>1</m:t>
                        </m:r>
                        <m:r>
                          <a:rPr lang="en-US" sz="2800" i="1" spc="-300">
                            <a:solidFill>
                              <a:schemeClr val="tx1"/>
                            </a:solidFill>
                            <a:latin typeface="Cambria Math" panose="02040503050406030204" pitchFamily="18" charset="0"/>
                          </a:rPr>
                          <m:t>  ,    </m:t>
                        </m:r>
                        <m:r>
                          <a:rPr lang="en-US" sz="2800" b="0" i="1" spc="-300" smtClean="0">
                            <a:solidFill>
                              <a:schemeClr val="tx1"/>
                            </a:solidFill>
                            <a:latin typeface="Cambria Math" panose="02040503050406030204" pitchFamily="18" charset="0"/>
                          </a:rPr>
                          <m:t>2</m:t>
                        </m:r>
                      </m:sub>
                    </m:sSub>
                  </m:oMath>
                </a14:m>
                <a:r>
                  <a:rPr lang="en-US" sz="2800" dirty="0" smtClean="0"/>
                  <a:t> ]</a:t>
                </a:r>
                <a:endParaRPr lang="en-US" sz="4400" dirty="0"/>
              </a:p>
            </p:txBody>
          </p:sp>
        </mc:Choice>
        <mc:Fallback xmlns="">
          <p:sp>
            <p:nvSpPr>
              <p:cNvPr id="12" name="Rectangle 11"/>
              <p:cNvSpPr>
                <a:spLocks noRot="1" noChangeAspect="1" noMove="1" noResize="1" noEditPoints="1" noAdjustHandles="1" noChangeArrowheads="1" noChangeShapeType="1" noTextEdit="1"/>
              </p:cNvSpPr>
              <p:nvPr/>
            </p:nvSpPr>
            <p:spPr>
              <a:xfrm>
                <a:off x="2461620" y="4948155"/>
                <a:ext cx="3094447" cy="542136"/>
              </a:xfrm>
              <a:prstGeom prst="rect">
                <a:avLst/>
              </a:prstGeom>
              <a:blipFill>
                <a:blip r:embed="rId4"/>
                <a:stretch>
                  <a:fillRect l="-4142" t="-12360" b="-29213"/>
                </a:stretch>
              </a:blipFill>
            </p:spPr>
            <p:txBody>
              <a:bodyPr/>
              <a:lstStyle/>
              <a:p>
                <a:r>
                  <a:rPr lang="en-US">
                    <a:noFill/>
                  </a:rPr>
                  <a:t> </a:t>
                </a:r>
              </a:p>
            </p:txBody>
          </p:sp>
        </mc:Fallback>
      </mc:AlternateContent>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28813" t="90611" r="7242" b="50"/>
          <a:stretch/>
        </p:blipFill>
        <p:spPr>
          <a:xfrm>
            <a:off x="2329251" y="5731965"/>
            <a:ext cx="3226816" cy="408101"/>
          </a:xfrm>
          <a:prstGeom prst="rect">
            <a:avLst/>
          </a:prstGeom>
        </p:spPr>
      </p:pic>
      <p:pic>
        <p:nvPicPr>
          <p:cNvPr id="14" name="Picture 1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1464531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39835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Perceptron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6</a:t>
            </a:fld>
            <a:endParaRPr lang="en-US" dirty="0">
              <a:solidFill>
                <a:schemeClr val="bg1"/>
              </a:solidFill>
            </a:endParaRPr>
          </a:p>
        </p:txBody>
      </p:sp>
      <mc:AlternateContent xmlns:mc="http://schemas.openxmlformats.org/markup-compatibility/2006" xmlns:a14="http://schemas.microsoft.com/office/drawing/2010/main">
        <mc:Choice Requires="a14">
          <p:sp>
            <p:nvSpPr>
              <p:cNvPr id="9" name="Rectangle 8"/>
              <p:cNvSpPr/>
              <p:nvPr/>
            </p:nvSpPr>
            <p:spPr>
              <a:xfrm>
                <a:off x="1015999" y="3514259"/>
                <a:ext cx="10096138" cy="892552"/>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a:t>I</a:t>
                </a:r>
                <a:r>
                  <a:rPr lang="en-US" sz="2400" dirty="0" smtClean="0"/>
                  <a:t>f </a:t>
                </a:r>
                <a:r>
                  <a:rPr lang="en-US" sz="2400" dirty="0"/>
                  <a:t>the inner product of the weight matrix (a single row vector </a:t>
                </a:r>
                <a:r>
                  <a:rPr lang="en-US" sz="2400" dirty="0" smtClean="0"/>
                  <a:t>in this case) with </a:t>
                </a:r>
                <a:r>
                  <a:rPr lang="en-US" sz="2400" dirty="0"/>
                  <a:t>the input vector </a:t>
                </a:r>
                <a14:m>
                  <m:oMath xmlns:m="http://schemas.openxmlformats.org/officeDocument/2006/math">
                    <m:r>
                      <a:rPr lang="en-US" sz="2400" i="1" smtClean="0">
                        <a:solidFill>
                          <a:srgbClr val="FF0000"/>
                        </a:solidFill>
                        <a:latin typeface="Cambria Math" panose="02040503050406030204" pitchFamily="18" charset="0"/>
                      </a:rPr>
                      <m:t>≥</m:t>
                    </m:r>
                  </m:oMath>
                </a14:m>
                <a:r>
                  <a:rPr lang="en-US" sz="2400" i="1" dirty="0" smtClean="0">
                    <a:solidFill>
                      <a:srgbClr val="FF0000"/>
                    </a:solidFill>
                    <a:latin typeface="Thames" panose="02000503080000020003" pitchFamily="2" charset="0"/>
                  </a:rPr>
                  <a:t> </a:t>
                </a:r>
                <a:r>
                  <a:rPr lang="en-US" sz="2800" i="1" dirty="0" smtClean="0">
                    <a:solidFill>
                      <a:srgbClr val="FF0000"/>
                    </a:solidFill>
                    <a:latin typeface="Thames" panose="02000503080000020003" pitchFamily="2" charset="0"/>
                  </a:rPr>
                  <a:t>-b </a:t>
                </a:r>
                <a:r>
                  <a:rPr lang="en-US" sz="2400" dirty="0" smtClean="0"/>
                  <a:t>, </a:t>
                </a:r>
                <a:r>
                  <a:rPr lang="en-US" sz="2400" dirty="0"/>
                  <a:t>the </a:t>
                </a:r>
                <a:r>
                  <a:rPr lang="en-US" sz="2400" dirty="0" smtClean="0"/>
                  <a:t>output will </a:t>
                </a:r>
                <a:r>
                  <a:rPr lang="en-US" sz="2400" dirty="0"/>
                  <a:t>be </a:t>
                </a:r>
                <a:r>
                  <a:rPr lang="en-US" sz="2400" dirty="0" smtClean="0">
                    <a:solidFill>
                      <a:srgbClr val="00B050"/>
                    </a:solidFill>
                  </a:rPr>
                  <a:t>1</a:t>
                </a:r>
                <a:endParaRPr lang="en-US" sz="5400" dirty="0">
                  <a:solidFill>
                    <a:srgbClr val="00B050"/>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1015999" y="3514259"/>
                <a:ext cx="10096138" cy="892552"/>
              </a:xfrm>
              <a:prstGeom prst="rect">
                <a:avLst/>
              </a:prstGeom>
              <a:blipFill>
                <a:blip r:embed="rId4"/>
                <a:stretch>
                  <a:fillRect l="-845" t="-5442" b="-17687"/>
                </a:stretch>
              </a:blipFill>
            </p:spPr>
            <p:txBody>
              <a:bodyPr/>
              <a:lstStyle/>
              <a:p>
                <a:r>
                  <a:rPr lang="en-US">
                    <a:noFill/>
                  </a:rPr>
                  <a:t> </a:t>
                </a:r>
              </a:p>
            </p:txBody>
          </p:sp>
        </mc:Fallback>
      </mc:AlternateContent>
      <p:sp>
        <p:nvSpPr>
          <p:cNvPr id="12" name="Rectangle 11"/>
          <p:cNvSpPr/>
          <p:nvPr/>
        </p:nvSpPr>
        <p:spPr>
          <a:xfrm>
            <a:off x="1015999" y="5823993"/>
            <a:ext cx="10096138" cy="461665"/>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a:t> </a:t>
            </a:r>
            <a:r>
              <a:rPr lang="en-US" sz="2400" dirty="0" smtClean="0"/>
              <a:t>The input space is divided into two parts.</a:t>
            </a:r>
            <a:endParaRPr lang="en-US" sz="5400" dirty="0"/>
          </a:p>
        </p:txBody>
      </p:sp>
      <mc:AlternateContent xmlns:mc="http://schemas.openxmlformats.org/markup-compatibility/2006" xmlns:a14="http://schemas.microsoft.com/office/drawing/2010/main">
        <mc:Choice Requires="a14">
          <p:sp>
            <p:nvSpPr>
              <p:cNvPr id="14" name="Rectangle 13"/>
              <p:cNvSpPr/>
              <p:nvPr/>
            </p:nvSpPr>
            <p:spPr>
              <a:xfrm>
                <a:off x="1015999" y="1838033"/>
                <a:ext cx="10096138" cy="477888"/>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smtClean="0"/>
                  <a:t> for example if </a:t>
                </a:r>
                <a:r>
                  <a:rPr lang="en-US" sz="2400" i="1" spc="-300" dirty="0" smtClean="0">
                    <a:solidFill>
                      <a:schemeClr val="accent1">
                        <a:lumMod val="75000"/>
                      </a:schemeClr>
                    </a:solidFill>
                    <a:latin typeface="Thames" panose="02000503080000020003" pitchFamily="2" charset="0"/>
                  </a:rPr>
                  <a:t>w</a:t>
                </a:r>
                <a14:m>
                  <m:oMath xmlns:m="http://schemas.openxmlformats.org/officeDocument/2006/math">
                    <m:sSub>
                      <m:sSubPr>
                        <m:ctrlPr>
                          <a:rPr lang="en-US" sz="2400" i="1" spc="-300">
                            <a:solidFill>
                              <a:schemeClr val="accent1">
                                <a:lumMod val="75000"/>
                              </a:schemeClr>
                            </a:solidFill>
                            <a:latin typeface="Cambria Math" panose="02040503050406030204" pitchFamily="18" charset="0"/>
                          </a:rPr>
                        </m:ctrlPr>
                      </m:sSubPr>
                      <m:e>
                        <m:r>
                          <a:rPr lang="en-US" sz="2400" i="1" spc="-300">
                            <a:solidFill>
                              <a:schemeClr val="accent1">
                                <a:lumMod val="75000"/>
                              </a:schemeClr>
                            </a:solidFill>
                            <a:latin typeface="Cambria Math" panose="02040503050406030204" pitchFamily="18" charset="0"/>
                          </a:rPr>
                          <m:t> </m:t>
                        </m:r>
                      </m:e>
                      <m:sub>
                        <m:r>
                          <a:rPr lang="en-US" sz="2400" b="0" i="1" spc="-300" smtClean="0">
                            <a:solidFill>
                              <a:schemeClr val="accent1">
                                <a:lumMod val="75000"/>
                              </a:schemeClr>
                            </a:solidFill>
                            <a:latin typeface="Cambria Math" panose="02040503050406030204" pitchFamily="18" charset="0"/>
                          </a:rPr>
                          <m:t>1</m:t>
                        </m:r>
                        <m:r>
                          <a:rPr lang="en-US" sz="2400" i="1" spc="-300">
                            <a:solidFill>
                              <a:schemeClr val="accent1">
                                <a:lumMod val="75000"/>
                              </a:schemeClr>
                            </a:solidFill>
                            <a:latin typeface="Cambria Math" panose="02040503050406030204" pitchFamily="18" charset="0"/>
                          </a:rPr>
                          <m:t>  ,    </m:t>
                        </m:r>
                        <m:r>
                          <a:rPr lang="en-US" sz="2400" i="1" spc="-300">
                            <a:solidFill>
                              <a:schemeClr val="accent1">
                                <a:lumMod val="75000"/>
                              </a:schemeClr>
                            </a:solidFill>
                            <a:latin typeface="Cambria Math" panose="02040503050406030204" pitchFamily="18" charset="0"/>
                          </a:rPr>
                          <m:t>1</m:t>
                        </m:r>
                      </m:sub>
                    </m:sSub>
                  </m:oMath>
                </a14:m>
                <a:r>
                  <a:rPr lang="en-US" sz="2400" dirty="0" smtClean="0">
                    <a:solidFill>
                      <a:schemeClr val="accent1">
                        <a:lumMod val="75000"/>
                      </a:schemeClr>
                    </a:solidFill>
                  </a:rPr>
                  <a:t> = -1 </a:t>
                </a:r>
                <a:r>
                  <a:rPr lang="en-US" sz="2400" dirty="0" smtClean="0"/>
                  <a:t>and </a:t>
                </a:r>
                <a:r>
                  <a:rPr lang="en-US" sz="2400" i="1" spc="-300" dirty="0" smtClean="0">
                    <a:solidFill>
                      <a:schemeClr val="accent1">
                        <a:lumMod val="75000"/>
                      </a:schemeClr>
                    </a:solidFill>
                    <a:latin typeface="Thames" panose="02000503080000020003" pitchFamily="2" charset="0"/>
                  </a:rPr>
                  <a:t>w</a:t>
                </a:r>
                <a14:m>
                  <m:oMath xmlns:m="http://schemas.openxmlformats.org/officeDocument/2006/math">
                    <m:sSub>
                      <m:sSubPr>
                        <m:ctrlPr>
                          <a:rPr lang="en-US" sz="2400" i="1" spc="-300">
                            <a:solidFill>
                              <a:schemeClr val="accent1">
                                <a:lumMod val="75000"/>
                              </a:schemeClr>
                            </a:solidFill>
                            <a:latin typeface="Cambria Math" panose="02040503050406030204" pitchFamily="18" charset="0"/>
                          </a:rPr>
                        </m:ctrlPr>
                      </m:sSubPr>
                      <m:e>
                        <m:r>
                          <a:rPr lang="en-US" sz="2400" i="1" spc="-300">
                            <a:solidFill>
                              <a:schemeClr val="accent1">
                                <a:lumMod val="75000"/>
                              </a:schemeClr>
                            </a:solidFill>
                            <a:latin typeface="Cambria Math" panose="02040503050406030204" pitchFamily="18" charset="0"/>
                          </a:rPr>
                          <m:t> </m:t>
                        </m:r>
                      </m:e>
                      <m:sub>
                        <m:r>
                          <a:rPr lang="en-US" sz="2400" b="0" i="1" spc="-300" smtClean="0">
                            <a:solidFill>
                              <a:schemeClr val="accent1">
                                <a:lumMod val="75000"/>
                              </a:schemeClr>
                            </a:solidFill>
                            <a:latin typeface="Cambria Math" panose="02040503050406030204" pitchFamily="18" charset="0"/>
                          </a:rPr>
                          <m:t>1</m:t>
                        </m:r>
                        <m:r>
                          <a:rPr lang="en-US" sz="2400" i="1" spc="-300">
                            <a:solidFill>
                              <a:schemeClr val="accent1">
                                <a:lumMod val="75000"/>
                              </a:schemeClr>
                            </a:solidFill>
                            <a:latin typeface="Cambria Math" panose="02040503050406030204" pitchFamily="18" charset="0"/>
                          </a:rPr>
                          <m:t>  ,    </m:t>
                        </m:r>
                        <m:r>
                          <a:rPr lang="en-US" sz="2400" b="0" i="1" spc="-300" smtClean="0">
                            <a:solidFill>
                              <a:schemeClr val="accent1">
                                <a:lumMod val="75000"/>
                              </a:schemeClr>
                            </a:solidFill>
                            <a:latin typeface="Cambria Math" panose="02040503050406030204" pitchFamily="18" charset="0"/>
                          </a:rPr>
                          <m:t>2</m:t>
                        </m:r>
                      </m:sub>
                    </m:sSub>
                  </m:oMath>
                </a14:m>
                <a:r>
                  <a:rPr lang="en-US" sz="2400" dirty="0" smtClean="0">
                    <a:solidFill>
                      <a:schemeClr val="accent1">
                        <a:lumMod val="75000"/>
                      </a:schemeClr>
                    </a:solidFill>
                  </a:rPr>
                  <a:t> = 1 </a:t>
                </a:r>
                <a:r>
                  <a:rPr lang="en-US" sz="2400" dirty="0" smtClean="0"/>
                  <a:t>then:</a:t>
                </a:r>
                <a:endParaRPr lang="en-US" sz="5400" dirty="0"/>
              </a:p>
            </p:txBody>
          </p:sp>
        </mc:Choice>
        <mc:Fallback xmlns="">
          <p:sp>
            <p:nvSpPr>
              <p:cNvPr id="14" name="Rectangle 13"/>
              <p:cNvSpPr>
                <a:spLocks noRot="1" noChangeAspect="1" noMove="1" noResize="1" noEditPoints="1" noAdjustHandles="1" noChangeArrowheads="1" noChangeShapeType="1" noTextEdit="1"/>
              </p:cNvSpPr>
              <p:nvPr/>
            </p:nvSpPr>
            <p:spPr>
              <a:xfrm>
                <a:off x="1015999" y="1838033"/>
                <a:ext cx="10096138" cy="477888"/>
              </a:xfrm>
              <a:prstGeom prst="rect">
                <a:avLst/>
              </a:prstGeom>
              <a:blipFill>
                <a:blip r:embed="rId5"/>
                <a:stretch>
                  <a:fillRect l="-845" t="-10256"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1015999" y="4669126"/>
                <a:ext cx="10096138" cy="892552"/>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a:t>I</a:t>
                </a:r>
                <a:r>
                  <a:rPr lang="en-US" sz="2400" dirty="0" smtClean="0"/>
                  <a:t>f </a:t>
                </a:r>
                <a:r>
                  <a:rPr lang="en-US" sz="2400" dirty="0"/>
                  <a:t>the inner product of the weight matrix </a:t>
                </a:r>
                <a:r>
                  <a:rPr lang="en-US" sz="2400" dirty="0" smtClean="0"/>
                  <a:t>with </a:t>
                </a:r>
                <a:r>
                  <a:rPr lang="en-US" sz="2400" dirty="0"/>
                  <a:t>the input vector </a:t>
                </a:r>
                <a14:m>
                  <m:oMath xmlns:m="http://schemas.openxmlformats.org/officeDocument/2006/math">
                    <m:r>
                      <a:rPr lang="en-US" sz="2400" i="1" smtClean="0">
                        <a:solidFill>
                          <a:srgbClr val="FF0000"/>
                        </a:solidFill>
                        <a:latin typeface="Cambria Math" panose="02040503050406030204" pitchFamily="18" charset="0"/>
                      </a:rPr>
                      <m:t>&lt;</m:t>
                    </m:r>
                  </m:oMath>
                </a14:m>
                <a:r>
                  <a:rPr lang="en-US" sz="2400" i="1" dirty="0">
                    <a:solidFill>
                      <a:srgbClr val="FF0000"/>
                    </a:solidFill>
                    <a:latin typeface="Thames" panose="02000503080000020003" pitchFamily="2" charset="0"/>
                  </a:rPr>
                  <a:t> </a:t>
                </a:r>
                <a:r>
                  <a:rPr lang="en-US" sz="2800" i="1" dirty="0">
                    <a:solidFill>
                      <a:srgbClr val="FF0000"/>
                    </a:solidFill>
                    <a:latin typeface="Thames" panose="02000503080000020003" pitchFamily="2" charset="0"/>
                  </a:rPr>
                  <a:t>-</a:t>
                </a:r>
                <a:r>
                  <a:rPr lang="en-US" sz="2800" i="1" dirty="0" smtClean="0">
                    <a:solidFill>
                      <a:srgbClr val="FF0000"/>
                    </a:solidFill>
                    <a:latin typeface="Thames" panose="02000503080000020003" pitchFamily="2" charset="0"/>
                  </a:rPr>
                  <a:t>b</a:t>
                </a:r>
                <a:r>
                  <a:rPr lang="en-US" sz="2400" i="1" dirty="0" smtClean="0">
                    <a:solidFill>
                      <a:srgbClr val="FF0000"/>
                    </a:solidFill>
                    <a:latin typeface="Thames" panose="02000503080000020003" pitchFamily="2" charset="0"/>
                  </a:rPr>
                  <a:t> </a:t>
                </a:r>
                <a:r>
                  <a:rPr lang="en-US" sz="2400" dirty="0" smtClean="0"/>
                  <a:t>, </a:t>
                </a:r>
                <a:r>
                  <a:rPr lang="en-US" sz="2400" dirty="0"/>
                  <a:t>the </a:t>
                </a:r>
                <a:r>
                  <a:rPr lang="en-US" sz="2400" dirty="0" smtClean="0"/>
                  <a:t>output will </a:t>
                </a:r>
                <a:r>
                  <a:rPr lang="en-US" sz="2400" dirty="0"/>
                  <a:t>be </a:t>
                </a:r>
                <a:r>
                  <a:rPr lang="en-US" sz="2400" dirty="0" smtClean="0">
                    <a:solidFill>
                      <a:srgbClr val="00B050"/>
                    </a:solidFill>
                  </a:rPr>
                  <a:t>-1</a:t>
                </a:r>
                <a:endParaRPr lang="en-US" sz="5400" dirty="0">
                  <a:solidFill>
                    <a:srgbClr val="00B05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1015999" y="4669126"/>
                <a:ext cx="10096138" cy="892552"/>
              </a:xfrm>
              <a:prstGeom prst="rect">
                <a:avLst/>
              </a:prstGeom>
              <a:blipFill>
                <a:blip r:embed="rId6"/>
                <a:stretch>
                  <a:fillRect l="-845" t="-7534" b="-15068"/>
                </a:stretch>
              </a:blipFill>
            </p:spPr>
            <p:txBody>
              <a:bodyPr/>
              <a:lstStyle/>
              <a:p>
                <a:r>
                  <a:rPr lang="en-US">
                    <a:noFill/>
                  </a:rPr>
                  <a:t> </a:t>
                </a:r>
              </a:p>
            </p:txBody>
          </p:sp>
        </mc:Fallback>
      </mc:AlternateContent>
      <p:pic>
        <p:nvPicPr>
          <p:cNvPr id="13" name="Picture 1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3" name="Picture 2"/>
          <p:cNvPicPr>
            <a:picLocks noChangeAspect="1"/>
          </p:cNvPicPr>
          <p:nvPr/>
        </p:nvPicPr>
        <p:blipFill>
          <a:blip r:embed="rId8"/>
          <a:stretch>
            <a:fillRect/>
          </a:stretch>
        </p:blipFill>
        <p:spPr>
          <a:xfrm>
            <a:off x="3054168" y="2694614"/>
            <a:ext cx="6019800" cy="533400"/>
          </a:xfrm>
          <a:prstGeom prst="rect">
            <a:avLst/>
          </a:prstGeom>
        </p:spPr>
      </p:pic>
    </p:spTree>
    <p:extLst>
      <p:ext uri="{BB962C8B-B14F-4D97-AF65-F5344CB8AC3E}">
        <p14:creationId xmlns:p14="http://schemas.microsoft.com/office/powerpoint/2010/main" val="278285028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39835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Perceptron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7</a:t>
            </a:fld>
            <a:endParaRPr lang="en-US" dirty="0">
              <a:solidFill>
                <a:schemeClr val="bg1"/>
              </a:solidFill>
            </a:endParaRPr>
          </a:p>
        </p:txBody>
      </p:sp>
      <p:sp>
        <p:nvSpPr>
          <p:cNvPr id="9" name="Rectangle 8"/>
          <p:cNvSpPr/>
          <p:nvPr/>
        </p:nvSpPr>
        <p:spPr>
          <a:xfrm>
            <a:off x="1015998" y="1838033"/>
            <a:ext cx="5306424" cy="461665"/>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smtClean="0"/>
              <a:t>The </a:t>
            </a:r>
            <a:r>
              <a:rPr lang="en-US" sz="2400" dirty="0" smtClean="0">
                <a:solidFill>
                  <a:schemeClr val="accent1">
                    <a:lumMod val="75000"/>
                  </a:schemeClr>
                </a:solidFill>
              </a:rPr>
              <a:t>decision boundary </a:t>
            </a:r>
            <a:r>
              <a:rPr lang="en-US" sz="2400" dirty="0" smtClean="0"/>
              <a:t>is obtained by:</a:t>
            </a:r>
            <a:endParaRPr lang="en-US" sz="5400" dirty="0">
              <a:solidFill>
                <a:srgbClr val="FF0000"/>
              </a:solidFill>
            </a:endParaRPr>
          </a:p>
        </p:txBody>
      </p:sp>
      <p:sp>
        <p:nvSpPr>
          <p:cNvPr id="12" name="Rectangle 11"/>
          <p:cNvSpPr/>
          <p:nvPr/>
        </p:nvSpPr>
        <p:spPr>
          <a:xfrm>
            <a:off x="1015998" y="2524477"/>
            <a:ext cx="5588002" cy="4154984"/>
          </a:xfrm>
          <a:prstGeom prst="rect">
            <a:avLst/>
          </a:prstGeom>
        </p:spPr>
        <p:txBody>
          <a:bodyPr wrap="square">
            <a:spAutoFit/>
          </a:bodyPr>
          <a:lstStyle/>
          <a:p>
            <a:pPr marL="342900" indent="-342900" algn="just">
              <a:buClr>
                <a:schemeClr val="accent1">
                  <a:lumMod val="75000"/>
                </a:schemeClr>
              </a:buClr>
              <a:buFont typeface="Wingdings" panose="05000000000000000000" pitchFamily="2" charset="2"/>
              <a:buChar char="q"/>
            </a:pPr>
            <a:r>
              <a:rPr lang="en-US" sz="2400" dirty="0" smtClean="0"/>
              <a:t>The net input (</a:t>
            </a:r>
            <a:r>
              <a:rPr lang="en-US" sz="2400" i="1" dirty="0" smtClean="0">
                <a:latin typeface="Thames" panose="02000503080000020003" pitchFamily="2" charset="0"/>
              </a:rPr>
              <a:t>n</a:t>
            </a:r>
            <a:r>
              <a:rPr lang="en-US" sz="2400" dirty="0" smtClean="0"/>
              <a:t>) is 0 for all points on the decision boundary (the </a:t>
            </a:r>
            <a:r>
              <a:rPr lang="en-US" sz="2400" dirty="0" smtClean="0">
                <a:solidFill>
                  <a:srgbClr val="00B0F0"/>
                </a:solidFill>
              </a:rPr>
              <a:t>blue</a:t>
            </a:r>
            <a:r>
              <a:rPr lang="en-US" sz="2400" dirty="0" smtClean="0"/>
              <a:t> line).</a:t>
            </a:r>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r>
              <a:rPr lang="en-US" sz="2400" dirty="0"/>
              <a:t>Suppose that </a:t>
            </a:r>
            <a:r>
              <a:rPr lang="en-US" sz="2400" i="1" dirty="0">
                <a:latin typeface="Thames" panose="02000503080000020003" pitchFamily="2" charset="0"/>
              </a:rPr>
              <a:t>b</a:t>
            </a:r>
            <a:r>
              <a:rPr lang="en-US" sz="2400" dirty="0">
                <a:latin typeface="Thames" panose="02000503080000020003" pitchFamily="2" charset="0"/>
              </a:rPr>
              <a:t> = </a:t>
            </a:r>
            <a:r>
              <a:rPr lang="en-US" sz="2400" dirty="0" smtClean="0">
                <a:latin typeface="Thames" panose="02000503080000020003" pitchFamily="2" charset="0"/>
              </a:rPr>
              <a:t>-1 </a:t>
            </a:r>
            <a:r>
              <a:rPr lang="en-US" sz="2400" dirty="0" smtClean="0"/>
              <a:t>then:</a:t>
            </a:r>
            <a:endParaRPr lang="en-US" sz="5400" dirty="0" smtClean="0"/>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endParaRPr lang="en-US" sz="2400" dirty="0" smtClean="0"/>
          </a:p>
          <a:p>
            <a:pPr marL="342900" indent="-342900" algn="just">
              <a:buClr>
                <a:schemeClr val="accent1">
                  <a:lumMod val="75000"/>
                </a:schemeClr>
              </a:buClr>
              <a:buFont typeface="Wingdings" panose="05000000000000000000" pitchFamily="2" charset="2"/>
              <a:buChar char="q"/>
            </a:pPr>
            <a:r>
              <a:rPr lang="en-US" sz="2400" dirty="0"/>
              <a:t>The decision boundary</a:t>
            </a:r>
            <a:r>
              <a:rPr lang="en-US" sz="2400" dirty="0">
                <a:solidFill>
                  <a:schemeClr val="accent1">
                    <a:lumMod val="75000"/>
                  </a:schemeClr>
                </a:solidFill>
              </a:rPr>
              <a:t> </a:t>
            </a:r>
            <a:r>
              <a:rPr lang="en-US" sz="2400" dirty="0"/>
              <a:t>will always be </a:t>
            </a:r>
            <a:r>
              <a:rPr lang="en-US" sz="2400" dirty="0">
                <a:solidFill>
                  <a:srgbClr val="FF0000"/>
                </a:solidFill>
              </a:rPr>
              <a:t>orthogonal</a:t>
            </a:r>
            <a:r>
              <a:rPr lang="en-US" sz="2400" dirty="0"/>
              <a:t> to the weight matrix and the </a:t>
            </a:r>
            <a:r>
              <a:rPr lang="en-US" sz="2400" dirty="0">
                <a:solidFill>
                  <a:srgbClr val="FF0000"/>
                </a:solidFill>
              </a:rPr>
              <a:t>position</a:t>
            </a:r>
            <a:r>
              <a:rPr lang="en-US" sz="2400" dirty="0"/>
              <a:t> of the boundary can be shifted by changing the </a:t>
            </a:r>
            <a:r>
              <a:rPr lang="en-US" sz="2400" dirty="0">
                <a:solidFill>
                  <a:srgbClr val="FF0000"/>
                </a:solidFill>
              </a:rPr>
              <a:t>bias</a:t>
            </a:r>
            <a:r>
              <a:rPr lang="en-US" sz="2400" dirty="0"/>
              <a:t>.</a:t>
            </a:r>
            <a:endParaRPr lang="en-US" sz="5400" dirty="0"/>
          </a:p>
          <a:p>
            <a:pPr marL="342900" indent="-342900" algn="just">
              <a:buClr>
                <a:schemeClr val="accent1">
                  <a:lumMod val="75000"/>
                </a:schemeClr>
              </a:buClr>
              <a:buFont typeface="Wingdings" panose="05000000000000000000" pitchFamily="2" charset="2"/>
              <a:buChar char="q"/>
            </a:pPr>
            <a:endParaRPr lang="en-US" sz="2400"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94202" y="1911067"/>
            <a:ext cx="1562235" cy="358171"/>
          </a:xfrm>
          <a:prstGeom prst="rect">
            <a:avLst/>
          </a:prstGeom>
        </p:spPr>
      </p:pic>
      <p:pic>
        <p:nvPicPr>
          <p:cNvPr id="15" name="Picture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pic>
        <p:nvPicPr>
          <p:cNvPr id="16" name="Picture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062651" y="2631034"/>
            <a:ext cx="4593113" cy="3719301"/>
          </a:xfrm>
          <a:prstGeom prst="rect">
            <a:avLst/>
          </a:prstGeom>
        </p:spPr>
      </p:pic>
      <p:pic>
        <p:nvPicPr>
          <p:cNvPr id="2" name="Picture 1"/>
          <p:cNvPicPr>
            <a:picLocks noChangeAspect="1"/>
          </p:cNvPicPr>
          <p:nvPr/>
        </p:nvPicPr>
        <p:blipFill>
          <a:blip r:embed="rId7"/>
          <a:stretch>
            <a:fillRect/>
          </a:stretch>
        </p:blipFill>
        <p:spPr>
          <a:xfrm>
            <a:off x="2844380" y="4116734"/>
            <a:ext cx="2914650" cy="571500"/>
          </a:xfrm>
          <a:prstGeom prst="rect">
            <a:avLst/>
          </a:prstGeom>
        </p:spPr>
      </p:pic>
    </p:spTree>
    <p:extLst>
      <p:ext uri="{BB962C8B-B14F-4D97-AF65-F5344CB8AC3E}">
        <p14:creationId xmlns:p14="http://schemas.microsoft.com/office/powerpoint/2010/main" val="17959185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9" y="360413"/>
            <a:ext cx="3983591" cy="1107996"/>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6600" dirty="0" smtClean="0">
                <a:solidFill>
                  <a:srgbClr val="002060"/>
                </a:solidFill>
              </a:rPr>
              <a:t>Perceptron</a:t>
            </a:r>
            <a:endParaRPr lang="en-US" sz="66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8</a:t>
            </a:fld>
            <a:endParaRPr lang="en-US" dirty="0">
              <a:solidFill>
                <a:schemeClr val="bg1"/>
              </a:solidFill>
            </a:endParaRPr>
          </a:p>
        </p:txBody>
      </p:sp>
      <p:sp>
        <p:nvSpPr>
          <p:cNvPr id="9" name="Rectangle 8"/>
          <p:cNvSpPr/>
          <p:nvPr/>
        </p:nvSpPr>
        <p:spPr>
          <a:xfrm>
            <a:off x="1015997" y="1838033"/>
            <a:ext cx="9929093" cy="830997"/>
          </a:xfrm>
          <a:prstGeom prst="rect">
            <a:avLst/>
          </a:prstGeom>
        </p:spPr>
        <p:txBody>
          <a:bodyPr wrap="square">
            <a:spAutoFit/>
          </a:bodyPr>
          <a:lstStyle/>
          <a:p>
            <a:pPr marL="342900" indent="-342900">
              <a:buClr>
                <a:schemeClr val="accent1">
                  <a:lumMod val="75000"/>
                </a:schemeClr>
              </a:buClr>
              <a:buFont typeface="Wingdings" panose="05000000000000000000" pitchFamily="2" charset="2"/>
              <a:buChar char="q"/>
            </a:pPr>
            <a:r>
              <a:rPr lang="en-US" sz="2400" dirty="0"/>
              <a:t>The </a:t>
            </a:r>
            <a:r>
              <a:rPr lang="en-US" sz="2400" dirty="0" smtClean="0">
                <a:solidFill>
                  <a:schemeClr val="accent1">
                    <a:lumMod val="75000"/>
                  </a:schemeClr>
                </a:solidFill>
              </a:rPr>
              <a:t>shaded region </a:t>
            </a:r>
            <a:r>
              <a:rPr lang="en-US" sz="2400" dirty="0"/>
              <a:t>contains all input vectors for which the output of the network </a:t>
            </a:r>
            <a:r>
              <a:rPr lang="en-US" sz="2400" dirty="0" smtClean="0"/>
              <a:t>will be </a:t>
            </a:r>
            <a:r>
              <a:rPr lang="en-US" sz="2400" dirty="0">
                <a:solidFill>
                  <a:srgbClr val="FF0000"/>
                </a:solidFill>
              </a:rPr>
              <a:t>1</a:t>
            </a:r>
            <a:r>
              <a:rPr lang="en-US" sz="2400" dirty="0"/>
              <a:t>. The output will </a:t>
            </a:r>
            <a:r>
              <a:rPr lang="en-US" sz="2400" dirty="0" smtClean="0"/>
              <a:t>be </a:t>
            </a:r>
            <a:r>
              <a:rPr lang="en-US" sz="2400" dirty="0" smtClean="0">
                <a:solidFill>
                  <a:srgbClr val="FF0000"/>
                </a:solidFill>
              </a:rPr>
              <a:t>-1</a:t>
            </a:r>
            <a:r>
              <a:rPr lang="en-US" sz="2400" dirty="0" smtClean="0"/>
              <a:t> </a:t>
            </a:r>
            <a:r>
              <a:rPr lang="en-US" sz="2400" dirty="0"/>
              <a:t>for all other input vectors.</a:t>
            </a:r>
            <a:endParaRPr lang="en-US" sz="8000" dirty="0">
              <a:solidFill>
                <a:srgbClr val="FF0000"/>
              </a:solidFill>
            </a:endParaRPr>
          </a:p>
        </p:txBody>
      </p:sp>
      <p:sp>
        <p:nvSpPr>
          <p:cNvPr id="12" name="Rectangle 11"/>
          <p:cNvSpPr/>
          <p:nvPr/>
        </p:nvSpPr>
        <p:spPr>
          <a:xfrm>
            <a:off x="1015997" y="4742678"/>
            <a:ext cx="5437054" cy="1200329"/>
          </a:xfrm>
          <a:prstGeom prst="rect">
            <a:avLst/>
          </a:prstGeom>
        </p:spPr>
        <p:txBody>
          <a:bodyPr wrap="square">
            <a:spAutoFit/>
          </a:bodyPr>
          <a:lstStyle/>
          <a:p>
            <a:pPr marL="342900" indent="-342900" algn="just">
              <a:buClr>
                <a:schemeClr val="accent1">
                  <a:lumMod val="75000"/>
                </a:schemeClr>
              </a:buClr>
              <a:buFont typeface="Wingdings" panose="05000000000000000000" pitchFamily="2" charset="2"/>
              <a:buChar char="q"/>
            </a:pPr>
            <a:r>
              <a:rPr lang="en-US" sz="2400" dirty="0" smtClean="0"/>
              <a:t>If we have more than one neuron, </a:t>
            </a:r>
            <a:r>
              <a:rPr lang="en-US" sz="2400" b="1" dirty="0" smtClean="0">
                <a:solidFill>
                  <a:srgbClr val="0070C0"/>
                </a:solidFill>
                <a:latin typeface="Thames" panose="02000503080000020003" pitchFamily="2" charset="0"/>
              </a:rPr>
              <a:t>W</a:t>
            </a:r>
            <a:r>
              <a:rPr lang="en-US" sz="2400" dirty="0" smtClean="0"/>
              <a:t> will have more than one row, </a:t>
            </a:r>
            <a:r>
              <a:rPr lang="en-US" sz="2400" dirty="0" smtClean="0">
                <a:solidFill>
                  <a:srgbClr val="00B050"/>
                </a:solidFill>
              </a:rPr>
              <a:t>each</a:t>
            </a:r>
            <a:r>
              <a:rPr lang="en-US" sz="2400" dirty="0" smtClean="0"/>
              <a:t> of which will form a decision boundary.</a:t>
            </a:r>
            <a:endParaRPr lang="en-US" sz="5400"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2651" y="2631034"/>
            <a:ext cx="4593113" cy="3719301"/>
          </a:xfrm>
          <a:prstGeom prst="rect">
            <a:avLst/>
          </a:prstGeom>
        </p:spPr>
      </p:pic>
      <p:sp>
        <p:nvSpPr>
          <p:cNvPr id="15" name="Rectangle 14"/>
          <p:cNvSpPr/>
          <p:nvPr/>
        </p:nvSpPr>
        <p:spPr>
          <a:xfrm>
            <a:off x="1015997" y="2921024"/>
            <a:ext cx="5437054" cy="1569660"/>
          </a:xfrm>
          <a:prstGeom prst="rect">
            <a:avLst/>
          </a:prstGeom>
        </p:spPr>
        <p:txBody>
          <a:bodyPr wrap="square">
            <a:spAutoFit/>
          </a:bodyPr>
          <a:lstStyle/>
          <a:p>
            <a:pPr marL="342900" indent="-342900" algn="just">
              <a:buClr>
                <a:schemeClr val="accent1">
                  <a:lumMod val="75000"/>
                </a:schemeClr>
              </a:buClr>
              <a:buFont typeface="Wingdings" panose="05000000000000000000" pitchFamily="2" charset="2"/>
              <a:buChar char="q"/>
            </a:pPr>
            <a:r>
              <a:rPr lang="en-US" sz="2400" dirty="0"/>
              <a:t>T</a:t>
            </a:r>
            <a:r>
              <a:rPr lang="en-US" sz="2400" dirty="0" smtClean="0"/>
              <a:t>he </a:t>
            </a:r>
            <a:r>
              <a:rPr lang="en-US" sz="2400" dirty="0"/>
              <a:t>single-layer perceptron can </a:t>
            </a:r>
            <a:r>
              <a:rPr lang="en-US" sz="2400" dirty="0" smtClean="0"/>
              <a:t>only be </a:t>
            </a:r>
            <a:r>
              <a:rPr lang="en-US" sz="2400" dirty="0"/>
              <a:t>used to recognize patterns that </a:t>
            </a:r>
            <a:r>
              <a:rPr lang="en-US" sz="2400" dirty="0" smtClean="0"/>
              <a:t>are </a:t>
            </a:r>
            <a:r>
              <a:rPr lang="en-US" sz="2400" dirty="0" smtClean="0">
                <a:solidFill>
                  <a:srgbClr val="FF0000"/>
                </a:solidFill>
              </a:rPr>
              <a:t>linearly </a:t>
            </a:r>
            <a:r>
              <a:rPr lang="en-US" sz="2400" dirty="0">
                <a:solidFill>
                  <a:srgbClr val="FF0000"/>
                </a:solidFill>
              </a:rPr>
              <a:t>separable </a:t>
            </a:r>
            <a:r>
              <a:rPr lang="en-US" sz="2400" dirty="0"/>
              <a:t>(can be </a:t>
            </a:r>
            <a:r>
              <a:rPr lang="en-US" sz="2400" dirty="0" smtClean="0"/>
              <a:t>separated by </a:t>
            </a:r>
            <a:r>
              <a:rPr lang="en-US" sz="2400" dirty="0"/>
              <a:t>a linear boundary</a:t>
            </a:r>
            <a:r>
              <a:rPr lang="en-US" sz="2400" dirty="0" smtClean="0"/>
              <a:t>).</a:t>
            </a:r>
            <a:endParaRPr lang="en-US" sz="6600" dirty="0">
              <a:solidFill>
                <a:srgbClr val="FF0000"/>
              </a:solidFill>
            </a:endParaRP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2828650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04589" y="83124"/>
            <a:ext cx="1754909" cy="1754909"/>
          </a:xfrm>
          <a:prstGeom prst="rect">
            <a:avLst/>
          </a:prstGeom>
        </p:spPr>
      </p:pic>
      <p:cxnSp>
        <p:nvCxnSpPr>
          <p:cNvPr id="6" name="Straight Connector 5"/>
          <p:cNvCxnSpPr/>
          <p:nvPr/>
        </p:nvCxnSpPr>
        <p:spPr>
          <a:xfrm>
            <a:off x="1015999" y="1459339"/>
            <a:ext cx="9217891" cy="0"/>
          </a:xfrm>
          <a:prstGeom prst="line">
            <a:avLst/>
          </a:prstGeom>
          <a:ln w="57150">
            <a:solidFill>
              <a:srgbClr val="1CADE4"/>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15998" y="575857"/>
            <a:ext cx="7129067" cy="769441"/>
          </a:xfrm>
          <a:prstGeom prst="rect">
            <a:avLst/>
          </a:prstGeom>
          <a:no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wrap="none" rtlCol="0">
            <a:spAutoFit/>
          </a:bodyPr>
          <a:lstStyle/>
          <a:p>
            <a:r>
              <a:rPr lang="en-US" sz="4400" dirty="0" smtClean="0">
                <a:solidFill>
                  <a:srgbClr val="002060"/>
                </a:solidFill>
              </a:rPr>
              <a:t>A Pattern recognition problem</a:t>
            </a:r>
            <a:endParaRPr lang="en-US" sz="4400" dirty="0">
              <a:solidFill>
                <a:srgbClr val="002060"/>
              </a:solidFill>
            </a:endParaRPr>
          </a:p>
        </p:txBody>
      </p:sp>
      <p:sp>
        <p:nvSpPr>
          <p:cNvPr id="11" name="Rounded Rectangle 10"/>
          <p:cNvSpPr/>
          <p:nvPr/>
        </p:nvSpPr>
        <p:spPr>
          <a:xfrm>
            <a:off x="10945091" y="6382327"/>
            <a:ext cx="701964" cy="341746"/>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36E2A21-5564-4232-977A-CF003C3B999D}" type="slidenum">
              <a:rPr lang="en-US">
                <a:solidFill>
                  <a:schemeClr val="bg1"/>
                </a:solidFill>
              </a:rPr>
              <a:t>9</a:t>
            </a:fld>
            <a:endParaRPr lang="en-US" dirty="0">
              <a:solidFill>
                <a:schemeClr val="bg1"/>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585" y="1596495"/>
            <a:ext cx="8584373" cy="5127578"/>
          </a:xfrm>
          <a:prstGeom prst="rect">
            <a:avLst/>
          </a:prstGeom>
        </p:spPr>
      </p:pic>
      <p:sp>
        <p:nvSpPr>
          <p:cNvPr id="14" name="TextBox 13"/>
          <p:cNvSpPr txBox="1"/>
          <p:nvPr/>
        </p:nvSpPr>
        <p:spPr>
          <a:xfrm>
            <a:off x="1015998" y="4694444"/>
            <a:ext cx="5715727" cy="1569660"/>
          </a:xfrm>
          <a:prstGeom prst="rect">
            <a:avLst/>
          </a:prstGeom>
          <a:noFill/>
        </p:spPr>
        <p:txBody>
          <a:bodyPr wrap="square" rtlCol="0">
            <a:spAutoFit/>
          </a:bodyPr>
          <a:lstStyle/>
          <a:p>
            <a:pPr marL="342900" indent="-342900" algn="just">
              <a:buClr>
                <a:schemeClr val="accent1">
                  <a:lumMod val="75000"/>
                </a:schemeClr>
              </a:buClr>
              <a:buFont typeface="Wingdings" panose="05000000000000000000" pitchFamily="2" charset="2"/>
              <a:buChar char="Ø"/>
            </a:pPr>
            <a:r>
              <a:rPr lang="en-US" sz="2400" dirty="0" smtClean="0">
                <a:solidFill>
                  <a:srgbClr val="FF0000"/>
                </a:solidFill>
              </a:rPr>
              <a:t>Apples</a:t>
            </a:r>
            <a:r>
              <a:rPr lang="en-US" sz="2400" dirty="0" smtClean="0"/>
              <a:t> and </a:t>
            </a:r>
            <a:r>
              <a:rPr lang="en-US" sz="2400" dirty="0" smtClean="0">
                <a:solidFill>
                  <a:srgbClr val="FF0000"/>
                </a:solidFill>
              </a:rPr>
              <a:t>oranges</a:t>
            </a:r>
            <a:r>
              <a:rPr lang="en-US" sz="2400" dirty="0" smtClean="0"/>
              <a:t> are mixed up. The purpose is to recognize them according to their type by a </a:t>
            </a:r>
            <a:r>
              <a:rPr lang="en-US" sz="2400" dirty="0" smtClean="0">
                <a:solidFill>
                  <a:schemeClr val="accent1">
                    <a:lumMod val="75000"/>
                  </a:schemeClr>
                </a:solidFill>
              </a:rPr>
              <a:t>neural network</a:t>
            </a:r>
            <a:r>
              <a:rPr lang="en-US" sz="2400" dirty="0"/>
              <a:t> </a:t>
            </a:r>
            <a:r>
              <a:rPr lang="en-US" sz="2400" dirty="0" smtClean="0"/>
              <a:t>(</a:t>
            </a:r>
            <a:r>
              <a:rPr lang="en-US" sz="2400" dirty="0">
                <a:solidFill>
                  <a:srgbClr val="00B050"/>
                </a:solidFill>
              </a:rPr>
              <a:t>c</a:t>
            </a:r>
            <a:r>
              <a:rPr lang="en-US" sz="2400" dirty="0" smtClean="0">
                <a:solidFill>
                  <a:srgbClr val="00B050"/>
                </a:solidFill>
              </a:rPr>
              <a:t>lassification</a:t>
            </a:r>
            <a:r>
              <a:rPr lang="en-US" sz="2400" dirty="0" smtClean="0"/>
              <a:t> problem)</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1080" y="6131978"/>
            <a:ext cx="660681" cy="601331"/>
          </a:xfrm>
          <a:prstGeom prst="rect">
            <a:avLst/>
          </a:prstGeom>
        </p:spPr>
      </p:pic>
    </p:spTree>
    <p:extLst>
      <p:ext uri="{BB962C8B-B14F-4D97-AF65-F5344CB8AC3E}">
        <p14:creationId xmlns:p14="http://schemas.microsoft.com/office/powerpoint/2010/main" val="39925171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2482</TotalTime>
  <Words>2164</Words>
  <Application>Microsoft Office PowerPoint</Application>
  <PresentationFormat>Widescreen</PresentationFormat>
  <Paragraphs>349</Paragraphs>
  <Slides>45</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45</vt:i4>
      </vt:variant>
    </vt:vector>
  </HeadingPairs>
  <TitlesOfParts>
    <vt:vector size="54" baseType="lpstr">
      <vt:lpstr>Arial</vt:lpstr>
      <vt:lpstr>Calibri</vt:lpstr>
      <vt:lpstr>Calibri Light</vt:lpstr>
      <vt:lpstr>Cambria Math</vt:lpstr>
      <vt:lpstr>Courier New</vt:lpstr>
      <vt:lpstr>Thames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Mahdi Darooni</dc:creator>
  <cp:lastModifiedBy>Hamidreza</cp:lastModifiedBy>
  <cp:revision>259</cp:revision>
  <dcterms:created xsi:type="dcterms:W3CDTF">2022-08-01T15:58:06Z</dcterms:created>
  <dcterms:modified xsi:type="dcterms:W3CDTF">2022-10-16T22:17:16Z</dcterms:modified>
</cp:coreProperties>
</file>