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86" r:id="rId3"/>
    <p:sldId id="4153" r:id="rId4"/>
    <p:sldId id="4168" r:id="rId5"/>
    <p:sldId id="4169" r:id="rId6"/>
    <p:sldId id="257" r:id="rId7"/>
    <p:sldId id="4146" r:id="rId8"/>
    <p:sldId id="4147" r:id="rId9"/>
    <p:sldId id="4148" r:id="rId10"/>
    <p:sldId id="4149" r:id="rId11"/>
    <p:sldId id="4170" r:id="rId12"/>
    <p:sldId id="4150" r:id="rId13"/>
    <p:sldId id="4161" r:id="rId14"/>
    <p:sldId id="4162" r:id="rId15"/>
    <p:sldId id="4163" r:id="rId16"/>
    <p:sldId id="4164" r:id="rId17"/>
    <p:sldId id="4165" r:id="rId18"/>
    <p:sldId id="4160" r:id="rId19"/>
  </p:sldIdLst>
  <p:sldSz cx="18288000" cy="10287000"/>
  <p:notesSz cx="6858000" cy="9144000"/>
  <p:embeddedFontLst>
    <p:embeddedFont>
      <p:font typeface="B Nazanin" panose="00000400000000000000" pitchFamily="2" charset="-78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ukta SemiBold" panose="020B0604020202020204" charset="0"/>
      <p:regular r:id="rId26"/>
      <p:bold r:id="rId27"/>
    </p:embeddedFont>
    <p:embeddedFont>
      <p:font typeface="Segoe UI Semibold" panose="020B0702040204020203" pitchFamily="34" charset="0"/>
      <p:bold r:id="rId28"/>
    </p:embeddedFont>
    <p:embeddedFont>
      <p:font typeface="Shabnam" panose="020B0604020202020204" charset="-78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2E"/>
    <a:srgbClr val="58586C"/>
    <a:srgbClr val="626279"/>
    <a:srgbClr val="7B93A7"/>
    <a:srgbClr val="606076"/>
    <a:srgbClr val="3C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11A395-16FB-4576-B330-C13DE6A34AAB}">
  <a:tblStyle styleId="{5511A395-16FB-4576-B330-C13DE6A34A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9" autoAdjust="0"/>
    <p:restoredTop sz="95033" autoAdjust="0"/>
  </p:normalViewPr>
  <p:slideViewPr>
    <p:cSldViewPr snapToGrid="0">
      <p:cViewPr varScale="1">
        <p:scale>
          <a:sx n="52" d="100"/>
          <a:sy n="52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9eb9a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9eb9a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09eb9a8f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09eb9a8f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9eb9a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9eb9a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19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9eb9a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9eb9a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30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9eb9a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9eb9a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3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9eb9a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9eb9a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46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440000" y="3006300"/>
            <a:ext cx="15408000" cy="42744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6660000" algn="bl" rotWithShape="0">
              <a:srgbClr val="999999">
                <a:alpha val="88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8900540" y="6175584"/>
            <a:ext cx="9387460" cy="4111416"/>
          </a:xfrm>
          <a:custGeom>
            <a:avLst/>
            <a:gdLst/>
            <a:ahLst/>
            <a:cxnLst/>
            <a:rect l="l" t="t" r="r" b="b"/>
            <a:pathLst>
              <a:path w="75588" h="33039" fill="none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</a:path>
            </a:pathLst>
          </a:custGeom>
          <a:noFill/>
          <a:ln w="1950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" name="Google Shape;11;p2"/>
          <p:cNvSpPr/>
          <p:nvPr/>
        </p:nvSpPr>
        <p:spPr>
          <a:xfrm rot="10800000">
            <a:off x="7328252" y="4885000"/>
            <a:ext cx="10959748" cy="5402000"/>
          </a:xfrm>
          <a:custGeom>
            <a:avLst/>
            <a:gdLst/>
            <a:ahLst/>
            <a:cxnLst/>
            <a:rect l="l" t="t" r="r" b="b"/>
            <a:pathLst>
              <a:path w="85766" h="43810" fill="none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w="1950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2" name="Google Shape;12;p2"/>
          <p:cNvSpPr/>
          <p:nvPr/>
        </p:nvSpPr>
        <p:spPr>
          <a:xfrm>
            <a:off x="1440000" y="3006300"/>
            <a:ext cx="15408000" cy="42744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42875" dir="19020000" algn="bl" rotWithShape="0">
              <a:srgbClr val="FFFFFF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3" name="Google Shape;13;p2"/>
          <p:cNvSpPr/>
          <p:nvPr/>
        </p:nvSpPr>
        <p:spPr>
          <a:xfrm>
            <a:off x="1" y="0"/>
            <a:ext cx="10020522" cy="5341432"/>
          </a:xfrm>
          <a:custGeom>
            <a:avLst/>
            <a:gdLst/>
            <a:ahLst/>
            <a:cxnLst/>
            <a:rect l="l" t="t" r="r" b="b"/>
            <a:pathLst>
              <a:path w="85766" h="43810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dist="95250" dir="8100000" algn="bl" rotWithShape="0">
              <a:srgbClr val="999999">
                <a:alpha val="64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4" name="Google Shape;14;p2"/>
          <p:cNvSpPr/>
          <p:nvPr/>
        </p:nvSpPr>
        <p:spPr>
          <a:xfrm>
            <a:off x="-12801" y="1"/>
            <a:ext cx="8461034" cy="4050846"/>
          </a:xfrm>
          <a:custGeom>
            <a:avLst/>
            <a:gdLst/>
            <a:ahLst/>
            <a:cxnLst/>
            <a:rect l="l" t="t" r="r" b="b"/>
            <a:pathLst>
              <a:path w="75588" h="33039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dist="95250" dir="8100000" algn="bl" rotWithShape="0">
              <a:srgbClr val="B7B7B7">
                <a:alpha val="66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5" name="Google Shape;15;p2"/>
          <p:cNvSpPr/>
          <p:nvPr/>
        </p:nvSpPr>
        <p:spPr>
          <a:xfrm>
            <a:off x="12950" y="0"/>
            <a:ext cx="10007572" cy="5341432"/>
          </a:xfrm>
          <a:custGeom>
            <a:avLst/>
            <a:gdLst/>
            <a:ahLst/>
            <a:cxnLst/>
            <a:rect l="l" t="t" r="r" b="b"/>
            <a:pathLst>
              <a:path w="85766" h="43810" fill="none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w="1950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6" name="Google Shape;16;p2"/>
          <p:cNvSpPr/>
          <p:nvPr/>
        </p:nvSpPr>
        <p:spPr>
          <a:xfrm rot="10800000">
            <a:off x="7328252" y="4885000"/>
            <a:ext cx="10959748" cy="5402000"/>
          </a:xfrm>
          <a:custGeom>
            <a:avLst/>
            <a:gdLst/>
            <a:ahLst/>
            <a:cxnLst/>
            <a:rect l="l" t="t" r="r" b="b"/>
            <a:pathLst>
              <a:path w="85766" h="43810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42875" dist="95250" dir="10980000" algn="bl" rotWithShape="0">
              <a:srgbClr val="CCCCCC">
                <a:alpha val="64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7" name="Google Shape;17;p2"/>
          <p:cNvSpPr/>
          <p:nvPr/>
        </p:nvSpPr>
        <p:spPr>
          <a:xfrm rot="10800000">
            <a:off x="8900540" y="6175584"/>
            <a:ext cx="9387460" cy="4111416"/>
          </a:xfrm>
          <a:custGeom>
            <a:avLst/>
            <a:gdLst/>
            <a:ahLst/>
            <a:cxnLst/>
            <a:rect l="l" t="t" r="r" b="b"/>
            <a:pathLst>
              <a:path w="75588" h="33039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14300" dist="95250" dir="10980000" algn="bl" rotWithShape="0">
              <a:srgbClr val="CCCCCC">
                <a:alpha val="66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r="2385" b="10654"/>
          <a:stretch/>
        </p:blipFill>
        <p:spPr>
          <a:xfrm>
            <a:off x="7040382" y="-167868"/>
            <a:ext cx="11247620" cy="10490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/>
          <a:srcRect l="1185" t="13525"/>
          <a:stretch/>
        </p:blipFill>
        <p:spPr>
          <a:xfrm>
            <a:off x="24065" y="-24064"/>
            <a:ext cx="15518586" cy="7697084"/>
          </a:xfrm>
          <a:prstGeom prst="rect">
            <a:avLst/>
          </a:prstGeom>
        </p:spPr>
      </p:pic>
      <p:sp>
        <p:nvSpPr>
          <p:cNvPr id="67" name="Google Shape;67;p4"/>
          <p:cNvSpPr/>
          <p:nvPr/>
        </p:nvSpPr>
        <p:spPr>
          <a:xfrm>
            <a:off x="628750" y="473400"/>
            <a:ext cx="17030400" cy="93402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8100000" algn="bl" rotWithShape="0">
              <a:srgbClr val="999999">
                <a:alpha val="88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68" name="Google Shape;68;p4"/>
          <p:cNvSpPr/>
          <p:nvPr/>
        </p:nvSpPr>
        <p:spPr>
          <a:xfrm>
            <a:off x="628750" y="473400"/>
            <a:ext cx="17030400" cy="93402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42875" dir="19920000" algn="bl" rotWithShape="0">
              <a:srgbClr val="FFFFFF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 hasCustomPrompt="1"/>
          </p:nvPr>
        </p:nvSpPr>
        <p:spPr>
          <a:xfrm>
            <a:off x="1870500" y="2527764"/>
            <a:ext cx="14547000" cy="661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3980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aseline="0">
                <a:solidFill>
                  <a:srgbClr val="3C3C4A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182880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>
                <a:solidFill>
                  <a:srgbClr val="3C3C4A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274320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>
                <a:solidFill>
                  <a:srgbClr val="3C3C4A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  <a:lvl4pPr marL="3657600" lvl="3" indent="-660400"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4572000" lvl="4" indent="-660400"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5486400" lvl="5" indent="-660400"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6400800" lvl="6" indent="-660400"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7315200" lvl="7" indent="-660400"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8229600" lvl="8" indent="-660400"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r>
              <a:rPr lang="fa-IR" dirty="0"/>
              <a:t>متن </a:t>
            </a:r>
          </a:p>
          <a:p>
            <a:pPr lvl="1"/>
            <a:r>
              <a:rPr lang="fa-IR" dirty="0"/>
              <a:t>زیرمتن</a:t>
            </a:r>
          </a:p>
          <a:p>
            <a:pPr lvl="2"/>
            <a:r>
              <a:rPr lang="fa-IR" dirty="0"/>
              <a:t>زیرمتن</a:t>
            </a:r>
            <a:endParaRPr dirty="0"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 hasCustomPrompt="1"/>
          </p:nvPr>
        </p:nvSpPr>
        <p:spPr>
          <a:xfrm>
            <a:off x="1872000" y="1126220"/>
            <a:ext cx="14544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 sz="5600" b="1" baseline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r>
              <a:rPr lang="fa-IR" dirty="0"/>
              <a:t>عنوان اسلاید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cription" userDrawn="1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 rot="6636980">
            <a:off x="15061916" y="-509530"/>
            <a:ext cx="4268836" cy="4269388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56432" y="28216"/>
                </a:moveTo>
                <a:cubicBezTo>
                  <a:pt x="56432" y="35699"/>
                  <a:pt x="53462" y="42876"/>
                  <a:pt x="48173" y="48172"/>
                </a:cubicBezTo>
                <a:cubicBezTo>
                  <a:pt x="42877" y="53461"/>
                  <a:pt x="35705" y="56431"/>
                  <a:pt x="28217" y="56431"/>
                </a:cubicBezTo>
                <a:cubicBezTo>
                  <a:pt x="20734" y="56431"/>
                  <a:pt x="13562" y="53461"/>
                  <a:pt x="8267" y="48172"/>
                </a:cubicBezTo>
                <a:cubicBezTo>
                  <a:pt x="2977" y="42876"/>
                  <a:pt x="1" y="35699"/>
                  <a:pt x="1" y="28216"/>
                </a:cubicBezTo>
                <a:cubicBezTo>
                  <a:pt x="1" y="12635"/>
                  <a:pt x="12635" y="0"/>
                  <a:pt x="28217" y="0"/>
                </a:cubicBezTo>
                <a:cubicBezTo>
                  <a:pt x="35705" y="0"/>
                  <a:pt x="42877" y="2976"/>
                  <a:pt x="48173" y="8266"/>
                </a:cubicBezTo>
                <a:cubicBezTo>
                  <a:pt x="53462" y="13555"/>
                  <a:pt x="56432" y="20733"/>
                  <a:pt x="56432" y="2821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3" name="Google Shape;223;p18"/>
          <p:cNvSpPr/>
          <p:nvPr/>
        </p:nvSpPr>
        <p:spPr>
          <a:xfrm rot="6636980">
            <a:off x="14998492" y="-493018"/>
            <a:ext cx="4268836" cy="4269388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dist="19050" dir="15000000" algn="bl" rotWithShape="0">
              <a:srgbClr val="999999">
                <a:alpha val="7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4" name="Google Shape;224;p18"/>
          <p:cNvSpPr/>
          <p:nvPr/>
        </p:nvSpPr>
        <p:spPr>
          <a:xfrm rot="6636980">
            <a:off x="15303476" y="-188017"/>
            <a:ext cx="3658916" cy="3659454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48369" y="24182"/>
                </a:moveTo>
                <a:cubicBezTo>
                  <a:pt x="48369" y="37540"/>
                  <a:pt x="37540" y="48369"/>
                  <a:pt x="24188" y="48369"/>
                </a:cubicBezTo>
                <a:cubicBezTo>
                  <a:pt x="10830" y="48369"/>
                  <a:pt x="0" y="37540"/>
                  <a:pt x="0" y="24182"/>
                </a:cubicBezTo>
                <a:cubicBezTo>
                  <a:pt x="0" y="10830"/>
                  <a:pt x="10830" y="1"/>
                  <a:pt x="24188" y="1"/>
                </a:cubicBezTo>
                <a:cubicBezTo>
                  <a:pt x="37540" y="1"/>
                  <a:pt x="48369" y="10830"/>
                  <a:pt x="48369" y="241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5" name="Google Shape;225;p18"/>
          <p:cNvSpPr/>
          <p:nvPr/>
        </p:nvSpPr>
        <p:spPr>
          <a:xfrm rot="6636980">
            <a:off x="15253354" y="-206871"/>
            <a:ext cx="3658916" cy="3659454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dist="19050" dir="15000000" algn="bl" rotWithShape="0">
              <a:srgbClr val="B7B7B7">
                <a:alpha val="7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6" name="Google Shape;226;p18"/>
          <p:cNvSpPr/>
          <p:nvPr/>
        </p:nvSpPr>
        <p:spPr>
          <a:xfrm rot="6636980">
            <a:off x="15501279" y="37620"/>
            <a:ext cx="3289998" cy="3137432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57150" dist="9525" dir="15000000" algn="bl" rotWithShape="0">
              <a:srgbClr val="B7B7B7">
                <a:alpha val="7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7" name="Google Shape;227;p18"/>
          <p:cNvSpPr/>
          <p:nvPr/>
        </p:nvSpPr>
        <p:spPr>
          <a:xfrm>
            <a:off x="7585750" y="604950"/>
            <a:ext cx="9262200" cy="88164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8100000" algn="bl" rotWithShape="0">
              <a:srgbClr val="999999">
                <a:alpha val="88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8" name="Google Shape;228;p18"/>
          <p:cNvSpPr/>
          <p:nvPr/>
        </p:nvSpPr>
        <p:spPr>
          <a:xfrm>
            <a:off x="7585750" y="604950"/>
            <a:ext cx="9262200" cy="88164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algn="bl" rotWithShape="0">
              <a:srgbClr val="FFFFFF">
                <a:alpha val="94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29" name="Google Shape;229;p18"/>
          <p:cNvSpPr/>
          <p:nvPr/>
        </p:nvSpPr>
        <p:spPr>
          <a:xfrm rot="3403037">
            <a:off x="1440038" y="2345876"/>
            <a:ext cx="6791756" cy="6791636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gradFill>
            <a:gsLst>
              <a:gs pos="0">
                <a:srgbClr val="FFFEFE">
                  <a:alpha val="83560"/>
                </a:srgbClr>
              </a:gs>
              <a:gs pos="65000">
                <a:srgbClr val="ECECEC">
                  <a:alpha val="83560"/>
                </a:srgb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371475" dist="57150" dir="888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30" name="Google Shape;230;p18"/>
          <p:cNvSpPr/>
          <p:nvPr/>
        </p:nvSpPr>
        <p:spPr>
          <a:xfrm rot="3403017">
            <a:off x="1705900" y="2611657"/>
            <a:ext cx="6260264" cy="6259930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gradFill>
            <a:gsLst>
              <a:gs pos="0">
                <a:srgbClr val="FFFEFE">
                  <a:alpha val="83560"/>
                </a:srgbClr>
              </a:gs>
              <a:gs pos="65000">
                <a:srgbClr val="ECECEC">
                  <a:alpha val="83560"/>
                </a:srgb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371475" dist="57150" dir="888000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231" name="Google Shape;231;p18"/>
          <p:cNvSpPr/>
          <p:nvPr/>
        </p:nvSpPr>
        <p:spPr>
          <a:xfrm rot="3403017">
            <a:off x="1985975" y="3004058"/>
            <a:ext cx="5629062" cy="5366948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gradFill>
            <a:gsLst>
              <a:gs pos="0">
                <a:srgbClr val="FFFEFE">
                  <a:alpha val="83560"/>
                </a:srgbClr>
              </a:gs>
              <a:gs pos="65000">
                <a:srgbClr val="ECECEC">
                  <a:alpha val="83560"/>
                </a:srgbClr>
              </a:gs>
              <a:gs pos="100000">
                <a:schemeClr val="accent3">
                  <a:alpha val="83560"/>
                </a:schemeClr>
              </a:gs>
            </a:gsLst>
            <a:lin ang="5400700" scaled="0"/>
          </a:gradFill>
          <a:ln>
            <a:noFill/>
          </a:ln>
          <a:effectLst>
            <a:outerShdw blurRad="371475" dist="57150" dir="888000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14868430" y="-3696750"/>
            <a:ext cx="6300744" cy="6300632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15318549" y="-3167639"/>
            <a:ext cx="5400510" cy="5400510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dist="19050" dir="540000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5534983" y="-2782447"/>
            <a:ext cx="4855994" cy="4630126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5715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1440000" y="1080000"/>
            <a:ext cx="15408000" cy="81270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2220000" algn="bl" rotWithShape="0">
              <a:srgbClr val="999999">
                <a:alpha val="88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1440000" y="1080000"/>
            <a:ext cx="15408000" cy="81270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04775" dir="11640000" algn="bl" rotWithShape="0">
              <a:srgbClr val="FFFFFF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-2784470" y="8107000"/>
            <a:ext cx="6300744" cy="6300632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14338" dist="3810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-2334351" y="8636111"/>
            <a:ext cx="5400510" cy="5400510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414338" dist="38100" dir="540000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-2117917" y="9021303"/>
            <a:ext cx="4855994" cy="4630126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60"/>
            </a:srgbClr>
          </a:solidFill>
          <a:ln>
            <a:noFill/>
          </a:ln>
          <a:effectLst>
            <a:outerShdw blurRad="414338" dist="3810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hasCustomPrompt="1"/>
          </p:nvPr>
        </p:nvSpPr>
        <p:spPr>
          <a:xfrm>
            <a:off x="7000808" y="2856700"/>
            <a:ext cx="17640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5600" b="1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5" hasCustomPrompt="1"/>
          </p:nvPr>
        </p:nvSpPr>
        <p:spPr>
          <a:xfrm>
            <a:off x="13987930" y="2856650"/>
            <a:ext cx="17640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5600" b="1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8" hasCustomPrompt="1"/>
          </p:nvPr>
        </p:nvSpPr>
        <p:spPr>
          <a:xfrm>
            <a:off x="13984930" y="6058450"/>
            <a:ext cx="17670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5600" b="1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4" hasCustomPrompt="1"/>
          </p:nvPr>
        </p:nvSpPr>
        <p:spPr>
          <a:xfrm>
            <a:off x="7005308" y="6058450"/>
            <a:ext cx="17640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5600" b="1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136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4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google.com/imgres?q=%D8%B4%D8%A8%DA%A9%D9%87%20%DB%8C%20%D8%B9%D8%B5%D8%A8%DB%8C&amp;imgurl=https%3A%2F%2Fraahbord.com%2Fwp-content%2Fuploads%2F2021%2F09%2FNeural-Network-3.jpg&amp;imgrefurl=https%3A%2F%2Fraahbord.com%2Fneural-network%2F&amp;docid=5dII5d3x9CzF6M&amp;tbnid=rlI7z6DteyBPUM&amp;vet=12ahUKEwjf6qnp2NKFAxW_RKQEHSlnD5cQM3oECBoQAA..i&amp;w=1024&amp;h=364&amp;hcb=2&amp;ved=2ahUKEwjf6qnp2NKFAxW_RKQEHSlnD5cQM3oECBoQA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ctrTitle" idx="4294967295"/>
          </p:nvPr>
        </p:nvSpPr>
        <p:spPr>
          <a:xfrm>
            <a:off x="1454150" y="1902941"/>
            <a:ext cx="15379700" cy="2852958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lvl="0" algn="ctr" rtl="1"/>
            <a:r>
              <a:rPr lang="fa-IR" sz="80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استراتژی کنترل پیشبین مدل</a:t>
            </a:r>
            <a:r>
              <a:rPr lang="en-US" sz="80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80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به همراه شبکه عصبی بازگشتی در کنترل فرکانس بار</a:t>
            </a:r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4294967295"/>
          </p:nvPr>
        </p:nvSpPr>
        <p:spPr>
          <a:xfrm>
            <a:off x="1454150" y="5431997"/>
            <a:ext cx="15379700" cy="127635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 rtl="1"/>
            <a:r>
              <a:rPr lang="fa-IR" sz="3600" b="1" dirty="0">
                <a:solidFill>
                  <a:srgbClr val="606076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پژوهش گر : محمد جواد رهنما </a:t>
            </a:r>
          </a:p>
          <a:p>
            <a:pPr algn="ctr" rtl="1"/>
            <a:r>
              <a:rPr lang="fa-IR" sz="3600" b="1" dirty="0">
                <a:solidFill>
                  <a:srgbClr val="606076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استاد راهنما : </a:t>
            </a:r>
          </a:p>
          <a:p>
            <a:pPr algn="ctr" rtl="1"/>
            <a:r>
              <a:rPr lang="fa-IR" sz="3600" b="1" dirty="0">
                <a:solidFill>
                  <a:srgbClr val="606076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دکتر ولی اللاه </a:t>
            </a:r>
            <a:r>
              <a:rPr lang="fa-IR" sz="3600" b="1" dirty="0">
                <a:solidFill>
                  <a:srgbClr val="60607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غفاری</a:t>
            </a:r>
          </a:p>
          <a:p>
            <a:pPr algn="ctr" rtl="1"/>
            <a:r>
              <a:rPr lang="fa-IR" sz="3600" b="1" dirty="0">
                <a:solidFill>
                  <a:srgbClr val="606076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دکتر رحمن دشتی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body" idx="1"/>
          </p:nvPr>
        </p:nvSpPr>
        <p:spPr>
          <a:xfrm>
            <a:off x="8648037" y="2639960"/>
            <a:ext cx="8379628" cy="5624364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fa-IR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(</a:t>
            </a:r>
            <a:r>
              <a:rPr lang="en-US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MPC</a:t>
            </a:r>
            <a:r>
              <a:rPr lang="fa-IR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)، یک تکنیک پیشرفته در ابتدا در صنعت میباشد .</a:t>
            </a:r>
            <a:endParaRPr lang="fa-IR" sz="2400" dirty="0">
              <a:latin typeface="Shabnam" panose="020B0604020202020204" charset="-78"/>
              <a:ea typeface="Calibri" panose="020F0502020204030204" pitchFamily="34" charset="0"/>
              <a:cs typeface="Shabnam" panose="020B0604020202020204" charset="-78"/>
            </a:endParaRPr>
          </a:p>
          <a:p>
            <a:pPr>
              <a:spcAft>
                <a:spcPts val="3600"/>
              </a:spcAft>
            </a:pPr>
            <a:r>
              <a:rPr lang="fa-IR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 </a:t>
            </a:r>
            <a:r>
              <a:rPr lang="en-US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MPC </a:t>
            </a:r>
            <a:r>
              <a:rPr lang="fa-IR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 این امکان را فراهم میکند، که با در نظر گرفتن تایم‌اسلات فعلی، بهینه‌سازی انجام شود و در عین حال تایم‌اسلات‌های آینده در نظر گرفته بشود.</a:t>
            </a:r>
          </a:p>
          <a:p>
            <a:pPr>
              <a:spcAft>
                <a:spcPts val="3600"/>
              </a:spcAft>
            </a:pPr>
            <a:r>
              <a:rPr lang="fa-IR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 بنابراین، </a:t>
            </a:r>
            <a:r>
              <a:rPr lang="en-US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MPC</a:t>
            </a:r>
            <a:r>
              <a:rPr lang="fa-IR" sz="24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 قادر به پیش‌بینی رفتار آینده سیستم است</a:t>
            </a:r>
            <a:endParaRPr lang="fa-IR" sz="3000" dirty="0"/>
          </a:p>
        </p:txBody>
      </p: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14977640" y="202482"/>
            <a:ext cx="2595828" cy="1254600"/>
          </a:xfrm>
        </p:spPr>
        <p:txBody>
          <a:bodyPr/>
          <a:lstStyle/>
          <a:p>
            <a:pPr lvl="0"/>
            <a:r>
              <a:rPr lang="en-US" sz="66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MPC</a:t>
            </a:r>
            <a:endParaRPr lang="fa-IR" sz="6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EF0E9-AACA-734F-EB77-5BA2A438A494}"/>
              </a:ext>
            </a:extLst>
          </p:cNvPr>
          <p:cNvSpPr txBox="1"/>
          <p:nvPr/>
        </p:nvSpPr>
        <p:spPr>
          <a:xfrm>
            <a:off x="12927614" y="1786911"/>
            <a:ext cx="4100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Model predictive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22E75-2696-651D-8807-7D6B2B0B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35" y="2894615"/>
            <a:ext cx="7053750" cy="42436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99078F-3A6D-05E8-4159-F260AE1A394F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777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CDCED-60EA-D520-884B-E09F3EBC4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0500" y="2527764"/>
            <a:ext cx="14547000" cy="1302831"/>
          </a:xfrm>
        </p:spPr>
        <p:txBody>
          <a:bodyPr/>
          <a:lstStyle/>
          <a:p>
            <a:r>
              <a:rPr lang="fa-I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دو </a:t>
            </a:r>
            <a:r>
              <a:rPr lang="fa-IR" dirty="0"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مسئله</a:t>
            </a:r>
            <a:r>
              <a:rPr lang="fa-I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اصلی در توسعه هر الگوریتم غیرخطی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MPC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Google Shape;328;p27">
            <a:extLst>
              <a:ext uri="{FF2B5EF4-FFF2-40B4-BE49-F238E27FC236}">
                <a16:creationId xmlns:a16="http://schemas.microsoft.com/office/drawing/2014/main" id="{1CE5C2A8-B432-8256-B7E0-BC8A482037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7640" y="202482"/>
            <a:ext cx="2595828" cy="1254600"/>
          </a:xfrm>
        </p:spPr>
        <p:txBody>
          <a:bodyPr/>
          <a:lstStyle/>
          <a:p>
            <a:pPr lvl="0"/>
            <a:r>
              <a:rPr lang="en-US" sz="66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MPC</a:t>
            </a:r>
            <a:endParaRPr lang="fa-IR" sz="6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A5C10-35AC-E1BE-3C37-ABC364C9DC38}"/>
              </a:ext>
            </a:extLst>
          </p:cNvPr>
          <p:cNvSpPr txBox="1"/>
          <p:nvPr/>
        </p:nvSpPr>
        <p:spPr>
          <a:xfrm>
            <a:off x="10644554" y="1786911"/>
            <a:ext cx="6383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Nonlinear Model predictive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68DB5-46C3-1F9F-6598-ED1B02D21CF3}"/>
              </a:ext>
            </a:extLst>
          </p:cNvPr>
          <p:cNvSpPr/>
          <p:nvPr/>
        </p:nvSpPr>
        <p:spPr>
          <a:xfrm>
            <a:off x="4892025" y="4522573"/>
            <a:ext cx="4003589" cy="25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70A13-5426-089A-7605-4D3B7BFEF1D6}"/>
              </a:ext>
            </a:extLst>
          </p:cNvPr>
          <p:cNvSpPr/>
          <p:nvPr/>
        </p:nvSpPr>
        <p:spPr>
          <a:xfrm>
            <a:off x="10974051" y="4522573"/>
            <a:ext cx="4003589" cy="25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F287C6-2C5F-47A6-836C-14012ADFADEB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092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14977640" y="202482"/>
            <a:ext cx="2595828" cy="1254600"/>
          </a:xfrm>
        </p:spPr>
        <p:txBody>
          <a:bodyPr/>
          <a:lstStyle/>
          <a:p>
            <a:pPr lvl="0"/>
            <a:r>
              <a:rPr lang="en-US" sz="66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MPC</a:t>
            </a:r>
            <a:endParaRPr lang="fa-IR" sz="6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EF0E9-AACA-734F-EB77-5BA2A438A494}"/>
              </a:ext>
            </a:extLst>
          </p:cNvPr>
          <p:cNvSpPr txBox="1"/>
          <p:nvPr/>
        </p:nvSpPr>
        <p:spPr>
          <a:xfrm>
            <a:off x="9866671" y="1786911"/>
            <a:ext cx="675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Aft>
                <a:spcPts val="3600"/>
              </a:spcAft>
            </a:pPr>
            <a:r>
              <a:rPr lang="fa-IR" sz="28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ساختار های کنترلر در سیستم قدرت </a:t>
            </a:r>
            <a:endParaRPr lang="en-US" sz="2800" dirty="0">
              <a:effectLst/>
              <a:latin typeface="Shabnam" panose="020B0604020202020204" charset="-78"/>
              <a:ea typeface="Calibri" panose="020F0502020204030204" pitchFamily="34" charset="0"/>
              <a:cs typeface="Shabnam" panose="020B0604020202020204" charset="-78"/>
            </a:endParaRPr>
          </a:p>
        </p:txBody>
      </p:sp>
      <p:pic>
        <p:nvPicPr>
          <p:cNvPr id="5" name="Picture 4" descr="A black background with white rectangles and black text&#10;&#10;Description automatically generated">
            <a:extLst>
              <a:ext uri="{FF2B5EF4-FFF2-40B4-BE49-F238E27FC236}">
                <a16:creationId xmlns:a16="http://schemas.microsoft.com/office/drawing/2014/main" id="{FDD7B52B-F630-80CE-3FCF-E514D0E8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4637903"/>
            <a:ext cx="4610100" cy="3581400"/>
          </a:xfrm>
          <a:prstGeom prst="rect">
            <a:avLst/>
          </a:prstGeom>
        </p:spPr>
      </p:pic>
      <p:pic>
        <p:nvPicPr>
          <p:cNvPr id="7" name="Picture 6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CE324B43-FD02-2984-6031-3911C7B13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4637903"/>
            <a:ext cx="4610100" cy="3581400"/>
          </a:xfrm>
          <a:prstGeom prst="rect">
            <a:avLst/>
          </a:prstGeom>
        </p:spPr>
      </p:pic>
      <p:pic>
        <p:nvPicPr>
          <p:cNvPr id="9" name="Picture 8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9B054B11-B743-A61F-1DF2-44B38CD9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350" y="4637903"/>
            <a:ext cx="4610100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EC438-2FF5-F3FB-B4CA-662FCA2063AD}"/>
              </a:ext>
            </a:extLst>
          </p:cNvPr>
          <p:cNvSpPr txBox="1"/>
          <p:nvPr/>
        </p:nvSpPr>
        <p:spPr>
          <a:xfrm>
            <a:off x="2714263" y="3779685"/>
            <a:ext cx="1886674" cy="537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Aft>
                <a:spcPts val="3600"/>
              </a:spcAft>
            </a:pPr>
            <a:r>
              <a:rPr lang="en-US" sz="28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Ce-MPC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B24E5-A2A7-DAE1-1DDA-E99FEF24D2C5}"/>
              </a:ext>
            </a:extLst>
          </p:cNvPr>
          <p:cNvSpPr txBox="1"/>
          <p:nvPr/>
        </p:nvSpPr>
        <p:spPr>
          <a:xfrm>
            <a:off x="8200663" y="3779685"/>
            <a:ext cx="1886674" cy="537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Aft>
                <a:spcPts val="3600"/>
              </a:spcAft>
            </a:pPr>
            <a:r>
              <a:rPr lang="en-US" dirty="0"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D</a:t>
            </a:r>
            <a:r>
              <a:rPr lang="en-US" sz="28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e-MPC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5DDBF-519A-7F49-EF24-0826E0DC45D6}"/>
              </a:ext>
            </a:extLst>
          </p:cNvPr>
          <p:cNvSpPr txBox="1"/>
          <p:nvPr/>
        </p:nvSpPr>
        <p:spPr>
          <a:xfrm>
            <a:off x="13687063" y="3779685"/>
            <a:ext cx="1886674" cy="537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Aft>
                <a:spcPts val="3600"/>
              </a:spcAft>
            </a:pPr>
            <a:r>
              <a:rPr lang="en-US" dirty="0"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D</a:t>
            </a:r>
            <a:r>
              <a:rPr lang="en-US" sz="2800" dirty="0">
                <a:effectLst/>
                <a:latin typeface="Shabnam" panose="020B0604020202020204" charset="-78"/>
                <a:ea typeface="Calibri" panose="020F0502020204030204" pitchFamily="34" charset="0"/>
                <a:cs typeface="Shabnam" panose="020B0604020202020204" charset="-78"/>
              </a:rPr>
              <a:t>-MPC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4C7E66-AB9D-313A-65B9-A864B709E325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351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8849A5-3EDA-D780-8B2A-DA8C09E71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hlinkClick r:id="rId2"/>
            </a:endParaRPr>
          </a:p>
          <a:p>
            <a:endParaRPr lang="en-US" dirty="0"/>
          </a:p>
        </p:txBody>
      </p:sp>
      <p:sp>
        <p:nvSpPr>
          <p:cNvPr id="6" name="Google Shape;328;p27">
            <a:extLst>
              <a:ext uri="{FF2B5EF4-FFF2-40B4-BE49-F238E27FC236}">
                <a16:creationId xmlns:a16="http://schemas.microsoft.com/office/drawing/2014/main" id="{1A98B1E6-6605-4C01-127A-FC006AE0CC62}"/>
              </a:ext>
            </a:extLst>
          </p:cNvPr>
          <p:cNvSpPr txBox="1">
            <a:spLocks/>
          </p:cNvSpPr>
          <p:nvPr/>
        </p:nvSpPr>
        <p:spPr>
          <a:xfrm>
            <a:off x="11901948" y="143489"/>
            <a:ext cx="5671519" cy="143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شبکه عصبی</a:t>
            </a:r>
            <a:endParaRPr lang="fa-IR" sz="6400" dirty="0"/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C7A55BC8-2942-7B13-2986-592E9BB5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38" y="2712711"/>
            <a:ext cx="13676524" cy="48615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739834-E5BC-D1DC-9351-F239B3E2C04A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259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FEB064BB-18B0-447B-2789-43057892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22" y="2845075"/>
            <a:ext cx="12552356" cy="6027075"/>
          </a:xfrm>
          <a:prstGeom prst="rect">
            <a:avLst/>
          </a:prstGeom>
        </p:spPr>
      </p:pic>
      <p:sp>
        <p:nvSpPr>
          <p:cNvPr id="6" name="Google Shape;328;p27">
            <a:extLst>
              <a:ext uri="{FF2B5EF4-FFF2-40B4-BE49-F238E27FC236}">
                <a16:creationId xmlns:a16="http://schemas.microsoft.com/office/drawing/2014/main" id="{1466DABA-E442-690A-EB1B-814AA54DCF65}"/>
              </a:ext>
            </a:extLst>
          </p:cNvPr>
          <p:cNvSpPr txBox="1">
            <a:spLocks/>
          </p:cNvSpPr>
          <p:nvPr/>
        </p:nvSpPr>
        <p:spPr>
          <a:xfrm>
            <a:off x="9144000" y="143489"/>
            <a:ext cx="8429467" cy="143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شبکه عصبی بازگشتی</a:t>
            </a:r>
            <a:endParaRPr lang="fa-IR" sz="6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28B7AB-3B35-B617-F964-8FF1226FD8DC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7009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C056E-0D0F-1C91-17B2-08DBBC381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Nonlinear Approximation</a:t>
            </a:r>
          </a:p>
          <a:p>
            <a:pPr rtl="0"/>
            <a:r>
              <a:rPr lang="en-US" dirty="0"/>
              <a:t>Reduced Modeling Effort</a:t>
            </a:r>
          </a:p>
          <a:p>
            <a:pPr rtl="0"/>
            <a:r>
              <a:rPr lang="en-US" dirty="0"/>
              <a:t>Fast Computation</a:t>
            </a:r>
          </a:p>
          <a:p>
            <a:pPr rtl="0"/>
            <a:r>
              <a:rPr lang="en-US" dirty="0"/>
              <a:t>Nonlinear optimization</a:t>
            </a:r>
          </a:p>
        </p:txBody>
      </p:sp>
      <p:sp>
        <p:nvSpPr>
          <p:cNvPr id="6" name="Google Shape;328;p27">
            <a:extLst>
              <a:ext uri="{FF2B5EF4-FFF2-40B4-BE49-F238E27FC236}">
                <a16:creationId xmlns:a16="http://schemas.microsoft.com/office/drawing/2014/main" id="{9B24B94D-6747-DC83-E9A3-400D945D319E}"/>
              </a:ext>
            </a:extLst>
          </p:cNvPr>
          <p:cNvSpPr txBox="1">
            <a:spLocks/>
          </p:cNvSpPr>
          <p:nvPr/>
        </p:nvSpPr>
        <p:spPr>
          <a:xfrm>
            <a:off x="11901948" y="143489"/>
            <a:ext cx="5671519" cy="143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a-IR" sz="6400" dirty="0"/>
          </a:p>
        </p:txBody>
      </p:sp>
      <p:sp>
        <p:nvSpPr>
          <p:cNvPr id="7" name="Google Shape;328;p27">
            <a:extLst>
              <a:ext uri="{FF2B5EF4-FFF2-40B4-BE49-F238E27FC236}">
                <a16:creationId xmlns:a16="http://schemas.microsoft.com/office/drawing/2014/main" id="{8D91E132-0D9F-ED5F-3A26-9C91AEB5D86B}"/>
              </a:ext>
            </a:extLst>
          </p:cNvPr>
          <p:cNvSpPr txBox="1">
            <a:spLocks/>
          </p:cNvSpPr>
          <p:nvPr/>
        </p:nvSpPr>
        <p:spPr>
          <a:xfrm>
            <a:off x="12054348" y="295889"/>
            <a:ext cx="5671519" cy="143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مزایا</a:t>
            </a:r>
            <a:endParaRPr lang="fa-IR" sz="6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A671B-FE0D-7A55-37ED-23DF51A8845A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559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9059594-9DA3-CD8D-1661-3F0DB0A3C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04" y="2237140"/>
            <a:ext cx="15953391" cy="65114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8;p27">
            <a:extLst>
              <a:ext uri="{FF2B5EF4-FFF2-40B4-BE49-F238E27FC236}">
                <a16:creationId xmlns:a16="http://schemas.microsoft.com/office/drawing/2014/main" id="{1C522AA7-D2CD-6DFD-AB06-E492C328B7E9}"/>
              </a:ext>
            </a:extLst>
          </p:cNvPr>
          <p:cNvSpPr txBox="1">
            <a:spLocks/>
          </p:cNvSpPr>
          <p:nvPr/>
        </p:nvSpPr>
        <p:spPr>
          <a:xfrm>
            <a:off x="12054348" y="295889"/>
            <a:ext cx="5671519" cy="143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مدل ارائه شده</a:t>
            </a:r>
            <a:endParaRPr lang="fa-IR" sz="6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6011F6-97D8-115D-1A48-16354C171681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200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90716-0959-E8F2-A03E-B3C314B37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348" y="1733566"/>
            <a:ext cx="14547000" cy="3502333"/>
          </a:xfrm>
        </p:spPr>
        <p:txBody>
          <a:bodyPr/>
          <a:lstStyle/>
          <a:p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برسی رفتار شناسی کنترل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MPC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به همراه شبکه­ی عصبی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RNN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برای مسئله­ی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LFC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چند ناحیه ای 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برسی آموزش شبکه­ی عصبی گفته شده با روش پس انتشار و الگورییتم های فراابتکاری 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مقایسه سیستم پیشنهادی با کنترلر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MPC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غیر خطی ساده 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مقایسه­ی کنترل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MPC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به همراه شبکه­ی عصبی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RNN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با ساختار های عصبی دیگر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ar-S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ظرفیت توان تولید کننده‌ها </a:t>
            </a: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ar-S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محدود شدن مصرف توان بارهای قابل کنترل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ar-S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محدود شدن توان شارژ و 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دشارژ</a:t>
            </a:r>
            <a:r>
              <a:rPr lang="ar-S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دستگاه‌های ذخیره انرژی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28;p27">
            <a:extLst>
              <a:ext uri="{FF2B5EF4-FFF2-40B4-BE49-F238E27FC236}">
                <a16:creationId xmlns:a16="http://schemas.microsoft.com/office/drawing/2014/main" id="{B5A591D2-6568-F8CD-2191-823953A6294A}"/>
              </a:ext>
            </a:extLst>
          </p:cNvPr>
          <p:cNvSpPr txBox="1">
            <a:spLocks/>
          </p:cNvSpPr>
          <p:nvPr/>
        </p:nvSpPr>
        <p:spPr>
          <a:xfrm>
            <a:off x="12054348" y="295889"/>
            <a:ext cx="5671519" cy="1434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مدل ارائه شده</a:t>
            </a:r>
            <a:endParaRPr lang="fa-IR" sz="6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16C56-8412-D777-9390-2FEF75E004B1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88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138451-1ADB-6D4F-F9FA-FD67ABC3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265" y="3888900"/>
            <a:ext cx="14544000" cy="1254600"/>
          </a:xfrm>
        </p:spPr>
        <p:txBody>
          <a:bodyPr/>
          <a:lstStyle/>
          <a:p>
            <a:r>
              <a:rPr lang="fa-IR" dirty="0"/>
              <a:t>سپاس از حضور شما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337;p28"/>
          <p:cNvGrpSpPr/>
          <p:nvPr/>
        </p:nvGrpSpPr>
        <p:grpSpPr>
          <a:xfrm>
            <a:off x="13984930" y="2395186"/>
            <a:ext cx="1773000" cy="1773000"/>
            <a:chOff x="4804350" y="3167000"/>
            <a:chExt cx="886500" cy="886500"/>
          </a:xfrm>
        </p:grpSpPr>
        <p:sp>
          <p:nvSpPr>
            <p:cNvPr id="15" name="Google Shape;338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28575" dir="1620000" algn="bl" rotWithShape="0">
                <a:srgbClr val="B7B7B7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6" name="Google Shape;339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19050" dir="12000000" algn="bl" rotWithShape="0">
                <a:srgbClr val="FFFFFF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7" name="Google Shape;337;p28"/>
          <p:cNvGrpSpPr/>
          <p:nvPr/>
        </p:nvGrpSpPr>
        <p:grpSpPr>
          <a:xfrm>
            <a:off x="13984930" y="5659750"/>
            <a:ext cx="1773000" cy="1773000"/>
            <a:chOff x="4804350" y="3167000"/>
            <a:chExt cx="886500" cy="886500"/>
          </a:xfrm>
        </p:grpSpPr>
        <p:sp>
          <p:nvSpPr>
            <p:cNvPr id="18" name="Google Shape;338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28575" dir="1620000" algn="bl" rotWithShape="0">
                <a:srgbClr val="B7B7B7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9" name="Google Shape;339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19050" dir="12000000" algn="bl" rotWithShape="0">
                <a:srgbClr val="FFFFFF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0" name="Google Shape;337;p28"/>
          <p:cNvGrpSpPr/>
          <p:nvPr/>
        </p:nvGrpSpPr>
        <p:grpSpPr>
          <a:xfrm>
            <a:off x="6998548" y="2401442"/>
            <a:ext cx="1773000" cy="1773000"/>
            <a:chOff x="4804350" y="3167000"/>
            <a:chExt cx="886500" cy="886500"/>
          </a:xfrm>
        </p:grpSpPr>
        <p:sp>
          <p:nvSpPr>
            <p:cNvPr id="21" name="Google Shape;338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28575" dir="1620000" algn="bl" rotWithShape="0">
                <a:srgbClr val="B7B7B7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2" name="Google Shape;339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19050" dir="12000000" algn="bl" rotWithShape="0">
                <a:srgbClr val="FFFFFF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3" name="Google Shape;337;p28"/>
          <p:cNvGrpSpPr/>
          <p:nvPr/>
        </p:nvGrpSpPr>
        <p:grpSpPr>
          <a:xfrm>
            <a:off x="6998548" y="5666006"/>
            <a:ext cx="1773000" cy="1773000"/>
            <a:chOff x="4804350" y="3167000"/>
            <a:chExt cx="886500" cy="886500"/>
          </a:xfrm>
        </p:grpSpPr>
        <p:sp>
          <p:nvSpPr>
            <p:cNvPr id="24" name="Google Shape;338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28575" dir="1620000" algn="bl" rotWithShape="0">
                <a:srgbClr val="B7B7B7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5" name="Google Shape;339;p28"/>
            <p:cNvSpPr/>
            <p:nvPr/>
          </p:nvSpPr>
          <p:spPr>
            <a:xfrm>
              <a:off x="4804350" y="3167000"/>
              <a:ext cx="886500" cy="88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blurRad="71438" dist="19050" dir="12000000" algn="bl" rotWithShape="0">
                <a:srgbClr val="FFFFFF">
                  <a:alpha val="97000"/>
                </a:srgbClr>
              </a:outerShdw>
            </a:effectLst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2200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00808" y="2856700"/>
            <a:ext cx="1764000" cy="975600"/>
          </a:xfrm>
        </p:spPr>
        <p:txBody>
          <a:bodyPr/>
          <a:lstStyle/>
          <a:p>
            <a:r>
              <a:rPr lang="fa-IR" dirty="0"/>
              <a:t>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13987930" y="2856650"/>
            <a:ext cx="1764000" cy="975600"/>
          </a:xfrm>
        </p:spPr>
        <p:txBody>
          <a:bodyPr/>
          <a:lstStyle/>
          <a:p>
            <a:r>
              <a:rPr lang="fa-IR" dirty="0"/>
              <a:t>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>
          <a:xfrm>
            <a:off x="13984930" y="6058450"/>
            <a:ext cx="1767000" cy="975600"/>
          </a:xfrm>
        </p:spPr>
        <p:txBody>
          <a:bodyPr/>
          <a:lstStyle/>
          <a:p>
            <a:r>
              <a:rPr lang="fa-IR" dirty="0"/>
              <a:t>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>
          <a:xfrm>
            <a:off x="7005308" y="6058450"/>
            <a:ext cx="1764000" cy="975600"/>
          </a:xfrm>
        </p:spPr>
        <p:txBody>
          <a:bodyPr/>
          <a:lstStyle/>
          <a:p>
            <a:r>
              <a:rPr lang="fa-IR" dirty="0"/>
              <a:t>4</a:t>
            </a:r>
          </a:p>
        </p:txBody>
      </p:sp>
      <p:sp>
        <p:nvSpPr>
          <p:cNvPr id="38" name="Subtitle 1">
            <a:extLst>
              <a:ext uri="{FF2B5EF4-FFF2-40B4-BE49-F238E27FC236}">
                <a16:creationId xmlns:a16="http://schemas.microsoft.com/office/drawing/2014/main" id="{F74735C1-5492-51D8-7DD3-D7BEF6AE4F45}"/>
              </a:ext>
            </a:extLst>
          </p:cNvPr>
          <p:cNvSpPr txBox="1">
            <a:spLocks/>
          </p:cNvSpPr>
          <p:nvPr/>
        </p:nvSpPr>
        <p:spPr>
          <a:xfrm>
            <a:off x="443715" y="2728250"/>
            <a:ext cx="6557093" cy="9761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9400" algn="r" rtl="1"/>
            <a:endParaRPr lang="fa-IR" sz="34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D174B1E-55AA-0062-93F6-0A927D99CF68}"/>
              </a:ext>
            </a:extLst>
          </p:cNvPr>
          <p:cNvSpPr txBox="1">
            <a:spLocks/>
          </p:cNvSpPr>
          <p:nvPr/>
        </p:nvSpPr>
        <p:spPr>
          <a:xfrm>
            <a:off x="2365000" y="3226456"/>
            <a:ext cx="4338392" cy="162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بررسی کلیت مسئله ی </a:t>
            </a:r>
            <a:r>
              <a:rPr lang="en-US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LFC</a:t>
            </a:r>
            <a:r>
              <a:rPr lang="fa-IR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endParaRPr lang="fa-IR" sz="2800" b="1" dirty="0">
              <a:solidFill>
                <a:srgbClr val="626279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D7C46813-F16F-0A22-C4C7-6F68FE0E6980}"/>
              </a:ext>
            </a:extLst>
          </p:cNvPr>
          <p:cNvSpPr txBox="1">
            <a:spLocks/>
          </p:cNvSpPr>
          <p:nvPr/>
        </p:nvSpPr>
        <p:spPr>
          <a:xfrm>
            <a:off x="9251795" y="2543056"/>
            <a:ext cx="5007901" cy="68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9400" algn="r" rtl="1"/>
            <a:r>
              <a:rPr lang="fa-IR" sz="34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بررسی سیستم های قدرت</a:t>
            </a:r>
          </a:p>
        </p:txBody>
      </p:sp>
      <p:sp>
        <p:nvSpPr>
          <p:cNvPr id="41" name="Subtitle 5">
            <a:extLst>
              <a:ext uri="{FF2B5EF4-FFF2-40B4-BE49-F238E27FC236}">
                <a16:creationId xmlns:a16="http://schemas.microsoft.com/office/drawing/2014/main" id="{2D8B3FAA-69C8-CB84-D160-5C65A932D925}"/>
              </a:ext>
            </a:extLst>
          </p:cNvPr>
          <p:cNvSpPr txBox="1">
            <a:spLocks/>
          </p:cNvSpPr>
          <p:nvPr/>
        </p:nvSpPr>
        <p:spPr>
          <a:xfrm>
            <a:off x="9296400" y="3226456"/>
            <a:ext cx="4338392" cy="162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lnSpc>
                <a:spcPct val="150000"/>
              </a:lnSpc>
            </a:pPr>
            <a:endParaRPr lang="fa-IR" sz="2800" b="1" dirty="0">
              <a:solidFill>
                <a:srgbClr val="626279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2" name="Subtitle 7">
            <a:extLst>
              <a:ext uri="{FF2B5EF4-FFF2-40B4-BE49-F238E27FC236}">
                <a16:creationId xmlns:a16="http://schemas.microsoft.com/office/drawing/2014/main" id="{57071831-1FA1-BFFE-1ABA-28DA84D70733}"/>
              </a:ext>
            </a:extLst>
          </p:cNvPr>
          <p:cNvSpPr txBox="1">
            <a:spLocks/>
          </p:cNvSpPr>
          <p:nvPr/>
        </p:nvSpPr>
        <p:spPr>
          <a:xfrm>
            <a:off x="9296400" y="5744856"/>
            <a:ext cx="4293788" cy="6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9400" algn="r" rtl="1"/>
            <a:r>
              <a:rPr lang="en-US" sz="34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MPC </a:t>
            </a:r>
            <a:r>
              <a:rPr lang="fa-IR" sz="34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و </a:t>
            </a:r>
            <a:r>
              <a:rPr lang="fa-IR" sz="36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شبکه عصبی</a:t>
            </a:r>
          </a:p>
          <a:p>
            <a:pPr marL="279400" algn="r" rtl="1"/>
            <a:endParaRPr lang="fa-IR" sz="34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3" name="Subtitle 8">
            <a:extLst>
              <a:ext uri="{FF2B5EF4-FFF2-40B4-BE49-F238E27FC236}">
                <a16:creationId xmlns:a16="http://schemas.microsoft.com/office/drawing/2014/main" id="{7D2CC0E2-8CD3-8ABC-2F8F-D83D5D030695}"/>
              </a:ext>
            </a:extLst>
          </p:cNvPr>
          <p:cNvSpPr txBox="1">
            <a:spLocks/>
          </p:cNvSpPr>
          <p:nvPr/>
        </p:nvSpPr>
        <p:spPr>
          <a:xfrm>
            <a:off x="9296400" y="6428706"/>
            <a:ext cx="4338392" cy="162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برسی ساختار </a:t>
            </a:r>
            <a:r>
              <a:rPr lang="en-US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MPC 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شبکه عصبی</a:t>
            </a:r>
          </a:p>
        </p:txBody>
      </p:sp>
      <p:sp>
        <p:nvSpPr>
          <p:cNvPr id="44" name="Subtitle 10">
            <a:extLst>
              <a:ext uri="{FF2B5EF4-FFF2-40B4-BE49-F238E27FC236}">
                <a16:creationId xmlns:a16="http://schemas.microsoft.com/office/drawing/2014/main" id="{7AC0B85D-11F7-3FFF-F696-865FB94DF1B2}"/>
              </a:ext>
            </a:extLst>
          </p:cNvPr>
          <p:cNvSpPr txBox="1">
            <a:spLocks/>
          </p:cNvSpPr>
          <p:nvPr/>
        </p:nvSpPr>
        <p:spPr>
          <a:xfrm>
            <a:off x="2753388" y="5744856"/>
            <a:ext cx="3905400" cy="6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9400" algn="r" rtl="1"/>
            <a:endParaRPr lang="fa-IR" sz="38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5" name="Subtitle 11">
            <a:extLst>
              <a:ext uri="{FF2B5EF4-FFF2-40B4-BE49-F238E27FC236}">
                <a16:creationId xmlns:a16="http://schemas.microsoft.com/office/drawing/2014/main" id="{E32CD596-0F69-C826-5F35-69015ADE59EE}"/>
              </a:ext>
            </a:extLst>
          </p:cNvPr>
          <p:cNvSpPr txBox="1">
            <a:spLocks/>
          </p:cNvSpPr>
          <p:nvPr/>
        </p:nvSpPr>
        <p:spPr>
          <a:xfrm>
            <a:off x="2365000" y="6428706"/>
            <a:ext cx="4338392" cy="162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lnSpc>
                <a:spcPct val="150000"/>
              </a:lnSpc>
            </a:pPr>
            <a:endParaRPr lang="fa-IR" sz="2800" b="1" dirty="0">
              <a:solidFill>
                <a:srgbClr val="626279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9D54FF2F-9C95-4079-306D-01440D04DE86}"/>
              </a:ext>
            </a:extLst>
          </p:cNvPr>
          <p:cNvSpPr txBox="1">
            <a:spLocks/>
          </p:cNvSpPr>
          <p:nvPr/>
        </p:nvSpPr>
        <p:spPr>
          <a:xfrm>
            <a:off x="2804346" y="5681483"/>
            <a:ext cx="4293788" cy="901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9400" algn="r" rtl="1"/>
            <a:r>
              <a:rPr lang="fa-IR" sz="34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طرح ارائه شده </a:t>
            </a:r>
            <a:endParaRPr lang="fa-IR" sz="36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  <a:p>
            <a:pPr marL="279400" algn="r" rtl="1"/>
            <a:endParaRPr lang="fa-IR" sz="34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D8676-74CD-156F-DB45-A8F0C2341B62}"/>
              </a:ext>
            </a:extLst>
          </p:cNvPr>
          <p:cNvSpPr txBox="1"/>
          <p:nvPr/>
        </p:nvSpPr>
        <p:spPr>
          <a:xfrm>
            <a:off x="9495470" y="3038845"/>
            <a:ext cx="428403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سیستم سنتی 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626279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میکروگرید 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76DB0735-75F4-1A38-FE33-F2E1656DCB45}"/>
              </a:ext>
            </a:extLst>
          </p:cNvPr>
          <p:cNvSpPr txBox="1">
            <a:spLocks/>
          </p:cNvSpPr>
          <p:nvPr/>
        </p:nvSpPr>
        <p:spPr>
          <a:xfrm>
            <a:off x="3053288" y="2562856"/>
            <a:ext cx="4293788" cy="6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9400" algn="r" rtl="1"/>
            <a:r>
              <a:rPr lang="fa-IR" sz="3400" b="1" dirty="0">
                <a:solidFill>
                  <a:srgbClr val="FF662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کنترل فرکانس بار </a:t>
            </a:r>
            <a:endParaRPr lang="fa-IR" sz="36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  <a:p>
            <a:pPr marL="279400" algn="r" rtl="1"/>
            <a:endParaRPr lang="fa-IR" sz="3400" b="1" dirty="0">
              <a:solidFill>
                <a:srgbClr val="FF662E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42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3E6D6B-DEE0-9383-6710-439FB1B7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10" y="1457082"/>
            <a:ext cx="9218787" cy="1254600"/>
          </a:xfrm>
        </p:spPr>
        <p:txBody>
          <a:bodyPr/>
          <a:lstStyle/>
          <a:p>
            <a:r>
              <a:rPr lang="fa-IR" sz="4800" dirty="0">
                <a:solidFill>
                  <a:schemeClr val="bg2"/>
                </a:solidFill>
              </a:rPr>
              <a:t>سیستم های سنتی  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4" name="Google Shape;328;p27">
            <a:extLst>
              <a:ext uri="{FF2B5EF4-FFF2-40B4-BE49-F238E27FC236}">
                <a16:creationId xmlns:a16="http://schemas.microsoft.com/office/drawing/2014/main" id="{D3B7FD50-FE46-94DF-24D4-34C88F16A2C2}"/>
              </a:ext>
            </a:extLst>
          </p:cNvPr>
          <p:cNvSpPr txBox="1">
            <a:spLocks/>
          </p:cNvSpPr>
          <p:nvPr/>
        </p:nvSpPr>
        <p:spPr>
          <a:xfrm>
            <a:off x="5427406" y="202482"/>
            <a:ext cx="12146062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بررسی سیستم های قدرت</a:t>
            </a:r>
            <a:br>
              <a:rPr lang="fa-IR" sz="6600" dirty="0"/>
            </a:br>
            <a:endParaRPr lang="fa-IR" sz="6400" dirty="0"/>
          </a:p>
        </p:txBody>
      </p:sp>
      <p:pic>
        <p:nvPicPr>
          <p:cNvPr id="8" name="Picture 7" descr="A diagram of a factory and its energy system&#10;&#10;Description automatically generated">
            <a:extLst>
              <a:ext uri="{FF2B5EF4-FFF2-40B4-BE49-F238E27FC236}">
                <a16:creationId xmlns:a16="http://schemas.microsoft.com/office/drawing/2014/main" id="{6E810726-6526-FB79-5DDA-1937E41B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7" y="2439832"/>
            <a:ext cx="13366565" cy="71410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B4FD8-AA71-9FC6-43D9-A1220DF6D57B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23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3E6D6B-DEE0-9383-6710-439FB1B7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10" y="1457082"/>
            <a:ext cx="9218787" cy="1254600"/>
          </a:xfrm>
        </p:spPr>
        <p:txBody>
          <a:bodyPr/>
          <a:lstStyle/>
          <a:p>
            <a:r>
              <a:rPr lang="fa-IR" sz="4800" dirty="0">
                <a:solidFill>
                  <a:schemeClr val="bg2"/>
                </a:solidFill>
              </a:rPr>
              <a:t>سیستم های میکروگرید  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4" name="Google Shape;328;p27">
            <a:extLst>
              <a:ext uri="{FF2B5EF4-FFF2-40B4-BE49-F238E27FC236}">
                <a16:creationId xmlns:a16="http://schemas.microsoft.com/office/drawing/2014/main" id="{D3B7FD50-FE46-94DF-24D4-34C88F16A2C2}"/>
              </a:ext>
            </a:extLst>
          </p:cNvPr>
          <p:cNvSpPr txBox="1">
            <a:spLocks/>
          </p:cNvSpPr>
          <p:nvPr/>
        </p:nvSpPr>
        <p:spPr>
          <a:xfrm>
            <a:off x="5427406" y="202482"/>
            <a:ext cx="12146062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بررسی سیستم های قدرت</a:t>
            </a:r>
            <a:br>
              <a:rPr lang="fa-IR" sz="6600" dirty="0"/>
            </a:br>
            <a:endParaRPr lang="fa-IR" sz="6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2C0AA6-9BF9-2719-EDB3-7A494053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29" y="2291552"/>
            <a:ext cx="13790141" cy="72133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81896F-5AA8-05A8-5CBF-7978C6A9F638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42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id&#10;&#10;Description automatically generated with medium confidence">
            <a:extLst>
              <a:ext uri="{FF2B5EF4-FFF2-40B4-BE49-F238E27FC236}">
                <a16:creationId xmlns:a16="http://schemas.microsoft.com/office/drawing/2014/main" id="{EB07C368-A028-0C37-9D8E-0D611D92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98" y="2208770"/>
            <a:ext cx="12620368" cy="7098957"/>
          </a:xfrm>
          <a:prstGeom prst="rect">
            <a:avLst/>
          </a:prstGeom>
        </p:spPr>
      </p:pic>
      <p:sp>
        <p:nvSpPr>
          <p:cNvPr id="6" name="Google Shape;328;p27">
            <a:extLst>
              <a:ext uri="{FF2B5EF4-FFF2-40B4-BE49-F238E27FC236}">
                <a16:creationId xmlns:a16="http://schemas.microsoft.com/office/drawing/2014/main" id="{577EEEB1-F733-CE3D-5CD0-64BA37032029}"/>
              </a:ext>
            </a:extLst>
          </p:cNvPr>
          <p:cNvSpPr txBox="1">
            <a:spLocks/>
          </p:cNvSpPr>
          <p:nvPr/>
        </p:nvSpPr>
        <p:spPr>
          <a:xfrm>
            <a:off x="5427406" y="202482"/>
            <a:ext cx="12146062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kta SemiBold"/>
              <a:buNone/>
              <a:defRPr sz="5600" b="1" i="0" u="none" strike="noStrike" cap="none" baseline="0">
                <a:solidFill>
                  <a:srgbClr val="FF662E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dirty="0"/>
              <a:t>بررسی سیستم های قدرت</a:t>
            </a:r>
            <a:br>
              <a:rPr lang="fa-IR" sz="6600" dirty="0"/>
            </a:br>
            <a:endParaRPr lang="fa-IR" sz="64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95B7507-8BE3-21FC-D1BC-8ECBC180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10" y="1457082"/>
            <a:ext cx="9218787" cy="1254600"/>
          </a:xfrm>
        </p:spPr>
        <p:txBody>
          <a:bodyPr/>
          <a:lstStyle/>
          <a:p>
            <a:r>
              <a:rPr lang="fa-IR" sz="4800" dirty="0">
                <a:solidFill>
                  <a:schemeClr val="bg2"/>
                </a:solidFill>
              </a:rPr>
              <a:t>تفاوت ها 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A2360-09C4-B62B-A838-02C64D68FA50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99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body" idx="1"/>
          </p:nvPr>
        </p:nvSpPr>
        <p:spPr>
          <a:xfrm>
            <a:off x="1870500" y="2639961"/>
            <a:ext cx="14547000" cy="6497938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fa-IR" sz="3000" dirty="0"/>
              <a:t>کنترل (</a:t>
            </a:r>
            <a:r>
              <a:rPr lang="en-US" sz="3000" dirty="0"/>
              <a:t>LFC</a:t>
            </a:r>
            <a:r>
              <a:rPr lang="fa-IR" sz="3000" dirty="0"/>
              <a:t>)</a:t>
            </a:r>
            <a:r>
              <a:rPr lang="en-US" sz="3000" dirty="0"/>
              <a:t> </a:t>
            </a:r>
            <a:r>
              <a:rPr lang="fa-IR" sz="3000" dirty="0"/>
              <a:t> یا </a:t>
            </a:r>
            <a:r>
              <a:rPr lang="en-US" sz="3000" dirty="0"/>
              <a:t>(AGC)</a:t>
            </a:r>
            <a:r>
              <a:rPr lang="fa-IR" sz="3000" dirty="0"/>
              <a:t> یکی از مهم ترین بخش های سیستم قدرت محسوب میشد .</a:t>
            </a:r>
          </a:p>
          <a:p>
            <a:pPr>
              <a:spcAft>
                <a:spcPts val="3600"/>
              </a:spcAft>
            </a:pPr>
            <a:r>
              <a:rPr lang="en-US" sz="3000" dirty="0"/>
              <a:t>LFC</a:t>
            </a:r>
            <a:r>
              <a:rPr lang="fa-IR" sz="3000" dirty="0"/>
              <a:t> به هدف بوجود آوردن اعتدال بین تولید و مصرف در در شبکه میباشد .</a:t>
            </a:r>
          </a:p>
          <a:p>
            <a:pPr>
              <a:spcAft>
                <a:spcPts val="3600"/>
              </a:spcAft>
            </a:pPr>
            <a:r>
              <a:rPr lang="en-US" sz="3000" dirty="0"/>
              <a:t>LFC</a:t>
            </a:r>
            <a:r>
              <a:rPr lang="fa-IR" sz="3000" dirty="0"/>
              <a:t> نقش حیاتی در پایداری ،قابلیت اطمینان و عملکرد سیستم دارد .</a:t>
            </a:r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11145795" y="202482"/>
            <a:ext cx="6427673" cy="1254600"/>
          </a:xfrm>
        </p:spPr>
        <p:txBody>
          <a:bodyPr/>
          <a:lstStyle/>
          <a:p>
            <a:pPr lvl="0"/>
            <a:r>
              <a:rPr lang="fa-IR" sz="6400" dirty="0"/>
              <a:t>کنترل فرکانس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F930B2-8081-FFAC-030C-89074FCFBB2F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 idx="4294967295"/>
          </p:nvPr>
        </p:nvSpPr>
        <p:spPr>
          <a:xfrm>
            <a:off x="8105050" y="1779402"/>
            <a:ext cx="8223600" cy="123812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r" rtl="1">
              <a:spcAft>
                <a:spcPts val="3600"/>
              </a:spcAft>
            </a:pPr>
            <a:r>
              <a:rPr lang="fa-IR" sz="6600" dirty="0"/>
              <a:t>نوسانات فرکانسی 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4294967295"/>
          </p:nvPr>
        </p:nvSpPr>
        <p:spPr>
          <a:xfrm>
            <a:off x="7848600" y="3058826"/>
            <a:ext cx="8625840" cy="5365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indent="-457200" algn="r" rtl="1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fa-IR" sz="2800" dirty="0"/>
              <a:t>الگوی مصرف بار مشترکین </a:t>
            </a:r>
          </a:p>
          <a:p>
            <a:pPr marL="457200" indent="-457200" algn="r" rtl="1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fa-IR" sz="2800" dirty="0"/>
              <a:t>عدم قطعیت های محیطی </a:t>
            </a:r>
          </a:p>
          <a:p>
            <a:pPr marL="457200" indent="-457200" algn="r" rtl="1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fa-IR" sz="2800" dirty="0"/>
              <a:t>خرابی تجهیزات </a:t>
            </a:r>
          </a:p>
          <a:p>
            <a:pPr marL="931500" indent="-571500" algn="r" rtl="1">
              <a:lnSpc>
                <a:spcPct val="200000"/>
              </a:lnSpc>
              <a:buClr>
                <a:srgbClr val="626279"/>
              </a:buClr>
              <a:buFont typeface="Arial" panose="020B0604020202020204" pitchFamily="34" charset="0"/>
              <a:buChar char="•"/>
            </a:pPr>
            <a:endParaRPr lang="fa-IR" sz="26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9EEDF-3711-3AFA-38C4-BB7070CB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14" y="2791881"/>
            <a:ext cx="5415116" cy="5899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Google Shape;328;p27">
            <a:extLst>
              <a:ext uri="{FF2B5EF4-FFF2-40B4-BE49-F238E27FC236}">
                <a16:creationId xmlns:a16="http://schemas.microsoft.com/office/drawing/2014/main" id="{EE74C0EE-9FE0-4ED1-C864-CA509E9D0CE2}"/>
              </a:ext>
            </a:extLst>
          </p:cNvPr>
          <p:cNvSpPr txBox="1">
            <a:spLocks/>
          </p:cNvSpPr>
          <p:nvPr/>
        </p:nvSpPr>
        <p:spPr>
          <a:xfrm>
            <a:off x="11145795" y="202482"/>
            <a:ext cx="6427673" cy="125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6600" b="1" dirty="0">
                <a:solidFill>
                  <a:schemeClr val="tx1"/>
                </a:solidFill>
                <a:latin typeface="Shabnam" panose="020B0604020202020204" charset="-78"/>
                <a:cs typeface="Shabnam" panose="020B0604020202020204" charset="-78"/>
              </a:rPr>
              <a:t>کنترل فرکانس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ADA3D-36DA-2123-0970-E6C6D198F772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03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/>
      <p:bldP spid="56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body" idx="1"/>
          </p:nvPr>
        </p:nvSpPr>
        <p:spPr>
          <a:xfrm>
            <a:off x="12173013" y="1886806"/>
            <a:ext cx="5400455" cy="1002891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fa-IR" sz="3000" dirty="0"/>
              <a:t>اهداف کنترل فرکانسی بار</a:t>
            </a:r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2" name="Google Shape;329;p27">
            <a:extLst>
              <a:ext uri="{FF2B5EF4-FFF2-40B4-BE49-F238E27FC236}">
                <a16:creationId xmlns:a16="http://schemas.microsoft.com/office/drawing/2014/main" id="{66CFB503-99BA-9A6B-A80E-D595FC906CE0}"/>
              </a:ext>
            </a:extLst>
          </p:cNvPr>
          <p:cNvSpPr txBox="1">
            <a:spLocks/>
          </p:cNvSpPr>
          <p:nvPr/>
        </p:nvSpPr>
        <p:spPr>
          <a:xfrm>
            <a:off x="10043653" y="2889697"/>
            <a:ext cx="6812062" cy="1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39800" marR="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="0" i="0" u="none" strike="noStrike" cap="none" baseline="0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1828800" marR="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2743200" marR="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L="3657600" marR="0" lvl="3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0" marR="0" lvl="4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6400" marR="0" lvl="5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400800" marR="0" lvl="6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315200" marR="0" lvl="7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229600" marR="0" lvl="8" indent="-660400" algn="l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600"/>
              </a:spcAft>
            </a:pPr>
            <a:r>
              <a:rPr lang="fa-IR" sz="3000" dirty="0"/>
              <a:t>حفظ فرکانس در محدوده مطلوب</a:t>
            </a:r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3" name="Google Shape;329;p27">
            <a:extLst>
              <a:ext uri="{FF2B5EF4-FFF2-40B4-BE49-F238E27FC236}">
                <a16:creationId xmlns:a16="http://schemas.microsoft.com/office/drawing/2014/main" id="{C7F6DD6B-7B65-36F2-4972-2A306296DC1C}"/>
              </a:ext>
            </a:extLst>
          </p:cNvPr>
          <p:cNvSpPr txBox="1">
            <a:spLocks/>
          </p:cNvSpPr>
          <p:nvPr/>
        </p:nvSpPr>
        <p:spPr>
          <a:xfrm>
            <a:off x="8922774" y="3892588"/>
            <a:ext cx="7932939" cy="1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39800" marR="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="0" i="0" u="none" strike="noStrike" cap="none" baseline="0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1828800" marR="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2743200" marR="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L="3657600" marR="0" lvl="3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0" marR="0" lvl="4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6400" marR="0" lvl="5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400800" marR="0" lvl="6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315200" marR="0" lvl="7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229600" marR="0" lvl="8" indent="-660400" algn="l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600"/>
              </a:spcAft>
            </a:pPr>
            <a:r>
              <a:rPr lang="fa-IR" sz="3000" dirty="0"/>
              <a:t>کنترل توان تبادلی در </a:t>
            </a:r>
            <a:r>
              <a:rPr lang="en-US" sz="3000" dirty="0"/>
              <a:t>Tie-line</a:t>
            </a:r>
            <a:endParaRPr lang="fa-IR" sz="3000" dirty="0"/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6" name="Google Shape;329;p27">
            <a:extLst>
              <a:ext uri="{FF2B5EF4-FFF2-40B4-BE49-F238E27FC236}">
                <a16:creationId xmlns:a16="http://schemas.microsoft.com/office/drawing/2014/main" id="{52F8686A-4755-32D6-0146-83B53C818607}"/>
              </a:ext>
            </a:extLst>
          </p:cNvPr>
          <p:cNvSpPr txBox="1">
            <a:spLocks/>
          </p:cNvSpPr>
          <p:nvPr/>
        </p:nvSpPr>
        <p:spPr>
          <a:xfrm>
            <a:off x="3522319" y="1579114"/>
            <a:ext cx="5400455" cy="1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39800" marR="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="0" i="0" u="none" strike="noStrike" cap="none" baseline="0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1828800" marR="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2743200" marR="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L="3657600" marR="0" lvl="3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0" marR="0" lvl="4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6400" marR="0" lvl="5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400800" marR="0" lvl="6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315200" marR="0" lvl="7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229600" marR="0" lvl="8" indent="-660400" algn="l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600"/>
              </a:spcAft>
            </a:pPr>
            <a:r>
              <a:rPr lang="fa-IR" sz="3000" dirty="0"/>
              <a:t>سطوح کنترل فرکانس</a:t>
            </a:r>
          </a:p>
        </p:txBody>
      </p:sp>
      <p:sp>
        <p:nvSpPr>
          <p:cNvPr id="7" name="Google Shape;329;p27">
            <a:extLst>
              <a:ext uri="{FF2B5EF4-FFF2-40B4-BE49-F238E27FC236}">
                <a16:creationId xmlns:a16="http://schemas.microsoft.com/office/drawing/2014/main" id="{30EF50DF-42AA-81A5-16C8-7634E493FC64}"/>
              </a:ext>
            </a:extLst>
          </p:cNvPr>
          <p:cNvSpPr txBox="1">
            <a:spLocks/>
          </p:cNvSpPr>
          <p:nvPr/>
        </p:nvSpPr>
        <p:spPr>
          <a:xfrm>
            <a:off x="3522317" y="2889696"/>
            <a:ext cx="5400455" cy="1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39800" marR="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="0" i="0" u="none" strike="noStrike" cap="none" baseline="0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1828800" marR="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2743200" marR="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L="3657600" marR="0" lvl="3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0" marR="0" lvl="4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6400" marR="0" lvl="5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400800" marR="0" lvl="6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315200" marR="0" lvl="7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229600" marR="0" lvl="8" indent="-660400" algn="l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600"/>
              </a:spcAft>
            </a:pPr>
            <a:r>
              <a:rPr lang="fa-IR" sz="3000" dirty="0"/>
              <a:t>1. دروپ گاورنر </a:t>
            </a:r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8" name="Google Shape;329;p27">
            <a:extLst>
              <a:ext uri="{FF2B5EF4-FFF2-40B4-BE49-F238E27FC236}">
                <a16:creationId xmlns:a16="http://schemas.microsoft.com/office/drawing/2014/main" id="{3312C3C5-4309-2D5B-C74E-DAA7BE5C07C3}"/>
              </a:ext>
            </a:extLst>
          </p:cNvPr>
          <p:cNvSpPr txBox="1">
            <a:spLocks/>
          </p:cNvSpPr>
          <p:nvPr/>
        </p:nvSpPr>
        <p:spPr>
          <a:xfrm>
            <a:off x="3522317" y="3790322"/>
            <a:ext cx="5400455" cy="1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39800" marR="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="0" i="0" u="none" strike="noStrike" cap="none" baseline="0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1828800" marR="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2743200" marR="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L="3657600" marR="0" lvl="3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0" marR="0" lvl="4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6400" marR="0" lvl="5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400800" marR="0" lvl="6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315200" marR="0" lvl="7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229600" marR="0" lvl="8" indent="-660400" algn="l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600"/>
              </a:spcAft>
            </a:pPr>
            <a:r>
              <a:rPr lang="fa-IR" sz="3000" dirty="0"/>
              <a:t>2.</a:t>
            </a:r>
            <a:r>
              <a:rPr lang="en-US" sz="3000" dirty="0"/>
              <a:t>LFC</a:t>
            </a:r>
            <a:endParaRPr lang="fa-IR" sz="3000" dirty="0"/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9" name="Google Shape;329;p27">
            <a:extLst>
              <a:ext uri="{FF2B5EF4-FFF2-40B4-BE49-F238E27FC236}">
                <a16:creationId xmlns:a16="http://schemas.microsoft.com/office/drawing/2014/main" id="{87679D60-272C-FBBD-55DC-0EEDED4B362C}"/>
              </a:ext>
            </a:extLst>
          </p:cNvPr>
          <p:cNvSpPr txBox="1">
            <a:spLocks/>
          </p:cNvSpPr>
          <p:nvPr/>
        </p:nvSpPr>
        <p:spPr>
          <a:xfrm>
            <a:off x="3522317" y="4895479"/>
            <a:ext cx="5400455" cy="1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39800" marR="0" lvl="0" indent="-685800" algn="just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662E"/>
              </a:buClr>
              <a:buSzPts val="1600"/>
              <a:buFont typeface="Arial" panose="020B0604020202020204" pitchFamily="34" charset="0"/>
              <a:buChar char="•"/>
              <a:defRPr sz="3200" b="0" i="0" u="none" strike="noStrike" cap="none" baseline="0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1828800" marR="0" lvl="1" indent="-660400" algn="just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○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2743200" marR="0" lvl="2" indent="-660400"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2B3E55"/>
              </a:buClr>
              <a:buSzPts val="1600"/>
              <a:buFont typeface="Montserrat"/>
              <a:buChar char="■"/>
              <a:defRPr sz="3200" b="0" i="0" u="none" strike="noStrike" cap="none">
                <a:solidFill>
                  <a:srgbClr val="3C3C4A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L="3657600" marR="0" lvl="3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0" marR="0" lvl="4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6400" marR="0" lvl="5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400800" marR="0" lvl="6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315200" marR="0" lvl="7" indent="-6604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229600" marR="0" lvl="8" indent="-660400" algn="l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2B3E55"/>
              </a:buClr>
              <a:buSzPts val="1600"/>
              <a:buFont typeface="Montserrat"/>
              <a:buChar char="■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600"/>
              </a:spcAft>
            </a:pPr>
            <a:r>
              <a:rPr lang="fa-IR" sz="3000" dirty="0"/>
              <a:t>3.باز توزیع واحد ها </a:t>
            </a:r>
          </a:p>
          <a:p>
            <a:pPr>
              <a:spcAft>
                <a:spcPts val="3600"/>
              </a:spcAft>
            </a:pPr>
            <a:endParaRPr lang="fa-IR" sz="3000" dirty="0"/>
          </a:p>
        </p:txBody>
      </p:sp>
      <p:sp>
        <p:nvSpPr>
          <p:cNvPr id="11" name="Google Shape;328;p27">
            <a:extLst>
              <a:ext uri="{FF2B5EF4-FFF2-40B4-BE49-F238E27FC236}">
                <a16:creationId xmlns:a16="http://schemas.microsoft.com/office/drawing/2014/main" id="{5880E99B-2ABA-D2FE-DA45-45CF6274F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5795" y="202482"/>
            <a:ext cx="6427673" cy="1254600"/>
          </a:xfrm>
        </p:spPr>
        <p:txBody>
          <a:bodyPr/>
          <a:lstStyle/>
          <a:p>
            <a:pPr lvl="0"/>
            <a:r>
              <a:rPr lang="fa-IR" sz="6400" dirty="0"/>
              <a:t>کنترل فرکانس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999ED-0C5A-CED8-5CFB-6088D96E51CD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18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74DCE2-E220-53EC-E087-2D8BF057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2" y="1457082"/>
            <a:ext cx="12573814" cy="6455953"/>
          </a:xfrm>
          <a:prstGeom prst="rect">
            <a:avLst/>
          </a:prstGeom>
        </p:spPr>
      </p:pic>
      <p:sp>
        <p:nvSpPr>
          <p:cNvPr id="5" name="Google Shape;328;p27">
            <a:extLst>
              <a:ext uri="{FF2B5EF4-FFF2-40B4-BE49-F238E27FC236}">
                <a16:creationId xmlns:a16="http://schemas.microsoft.com/office/drawing/2014/main" id="{17669C71-2599-CA42-212E-031114FCF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5795" y="202482"/>
            <a:ext cx="6427673" cy="1254600"/>
          </a:xfrm>
        </p:spPr>
        <p:txBody>
          <a:bodyPr/>
          <a:lstStyle/>
          <a:p>
            <a:pPr lvl="0"/>
            <a:r>
              <a:rPr lang="fa-IR" sz="6400" dirty="0"/>
              <a:t>کنترل فرکانس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44D3B-7B83-1234-753A-76D535F4BE7D}"/>
              </a:ext>
            </a:extLst>
          </p:cNvPr>
          <p:cNvSpPr/>
          <p:nvPr/>
        </p:nvSpPr>
        <p:spPr>
          <a:xfrm>
            <a:off x="1224116" y="9026013"/>
            <a:ext cx="752168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508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-presentation-rashasite.ir">
  <a:themeElements>
    <a:clrScheme name="Custom 114">
      <a:dk1>
        <a:srgbClr val="FF662E"/>
      </a:dk1>
      <a:lt1>
        <a:srgbClr val="F3F3F3"/>
      </a:lt1>
      <a:dk2>
        <a:srgbClr val="626279"/>
      </a:dk2>
      <a:lt2>
        <a:srgbClr val="F3F3F3"/>
      </a:lt2>
      <a:accent1>
        <a:srgbClr val="626279"/>
      </a:accent1>
      <a:accent2>
        <a:srgbClr val="8585A1"/>
      </a:accent2>
      <a:accent3>
        <a:srgbClr val="E5E5E5"/>
      </a:accent3>
      <a:accent4>
        <a:srgbClr val="F9F9F9"/>
      </a:accent4>
      <a:accent5>
        <a:srgbClr val="B8B8CA"/>
      </a:accent5>
      <a:accent6>
        <a:srgbClr val="FF662E"/>
      </a:accent6>
      <a:hlink>
        <a:srgbClr val="626279"/>
      </a:hlink>
      <a:folHlink>
        <a:srgbClr val="0097A7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385</Words>
  <Application>Microsoft Office PowerPoint</Application>
  <PresentationFormat>Custom</PresentationFormat>
  <Paragraphs>89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Segoe UI Semibold</vt:lpstr>
      <vt:lpstr>Arial</vt:lpstr>
      <vt:lpstr>Aptos</vt:lpstr>
      <vt:lpstr>Montserrat</vt:lpstr>
      <vt:lpstr>Shabnam</vt:lpstr>
      <vt:lpstr>B Nazanin</vt:lpstr>
      <vt:lpstr>Times New Roman</vt:lpstr>
      <vt:lpstr>Mukta SemiBold</vt:lpstr>
      <vt:lpstr>minimal-presentation-rashasite.ir</vt:lpstr>
      <vt:lpstr>استراتژی کنترل پیشبین مدل  به همراه شبکه عصبی بازگشتی در کنترل فرکانس بار</vt:lpstr>
      <vt:lpstr>2</vt:lpstr>
      <vt:lpstr>سیستم های سنتی  </vt:lpstr>
      <vt:lpstr>سیستم های میکروگرید  </vt:lpstr>
      <vt:lpstr>تفاوت ها </vt:lpstr>
      <vt:lpstr>کنترل فرکانس</vt:lpstr>
      <vt:lpstr>نوسانات فرکانسی </vt:lpstr>
      <vt:lpstr>کنترل فرکانس</vt:lpstr>
      <vt:lpstr>کنترل فرکانس</vt:lpstr>
      <vt:lpstr>MPC</vt:lpstr>
      <vt:lpstr>MPC</vt:lpstr>
      <vt:lpstr>MPC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سپاس از حضور شما 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powerpoint template</dc:title>
  <dc:creator>rashasite.ir</dc:creator>
  <cp:lastModifiedBy>Markazi.co</cp:lastModifiedBy>
  <cp:revision>82</cp:revision>
  <dcterms:modified xsi:type="dcterms:W3CDTF">2024-05-20T05:41:03Z</dcterms:modified>
</cp:coreProperties>
</file>