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Playfair Display" panose="020B0604020202020204" charset="0"/>
      <p:regular r:id="rId14"/>
      <p:bold r:id="rId15"/>
      <p:italic r:id="rId16"/>
      <p:boldItalic r:id="rId17"/>
    </p:embeddedFont>
    <p:embeddedFont>
      <p:font typeface="Playfair Display Bold" panose="020B0604020202020204" charset="0"/>
      <p:regular r:id="rId18"/>
      <p:bold r:id="rId19"/>
    </p:embeddedFont>
    <p:embeddedFont>
      <p:font typeface="Playfair Display Italics" panose="020B0604020202020204" charset="0"/>
      <p:regular r:id="rId20"/>
    </p:embeddedFont>
    <p:embeddedFont>
      <p:font typeface="Public Sans" panose="020B0604020202020204" charset="0"/>
      <p:regular r:id="rId21"/>
    </p:embeddedFont>
    <p:embeddedFont>
      <p:font typeface="Public Sans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8.png"/><Relationship Id="rId3" Type="http://schemas.openxmlformats.org/officeDocument/2006/relationships/image" Target="../media/image15.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20.png"/><Relationship Id="rId5" Type="http://schemas.openxmlformats.org/officeDocument/2006/relationships/image" Target="../media/image9.png"/><Relationship Id="rId10" Type="http://schemas.openxmlformats.org/officeDocument/2006/relationships/image" Target="../media/image19.png"/><Relationship Id="rId4" Type="http://schemas.openxmlformats.org/officeDocument/2006/relationships/image" Target="../media/image11.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82" y="4728792"/>
            <a:ext cx="16230600" cy="651099"/>
          </a:xfrm>
          <a:prstGeom prst="rect">
            <a:avLst/>
          </a:prstGeom>
        </p:spPr>
        <p:txBody>
          <a:bodyPr lIns="0" tIns="0" rIns="0" bIns="0" rtlCol="0" anchor="t">
            <a:spAutoFit/>
          </a:bodyPr>
          <a:lstStyle/>
          <a:p>
            <a:pPr algn="l">
              <a:lnSpc>
                <a:spcPts val="5200"/>
              </a:lnSpc>
              <a:spcBef>
                <a:spcPct val="0"/>
              </a:spcBef>
            </a:pPr>
            <a:r>
              <a:rPr lang="en-US" sz="3714" spc="843">
                <a:solidFill>
                  <a:srgbClr val="2B2C30"/>
                </a:solidFill>
                <a:latin typeface="Public Sans Bold"/>
              </a:rPr>
              <a:t>VOICE ASSISTED BANKING SYSTEM</a:t>
            </a:r>
          </a:p>
        </p:txBody>
      </p:sp>
      <p:sp>
        <p:nvSpPr>
          <p:cNvPr id="4" name="TextBox 4"/>
          <p:cNvSpPr txBox="1"/>
          <p:nvPr/>
        </p:nvSpPr>
        <p:spPr>
          <a:xfrm>
            <a:off x="850974" y="2332416"/>
            <a:ext cx="16408332" cy="2084083"/>
          </a:xfrm>
          <a:prstGeom prst="rect">
            <a:avLst/>
          </a:prstGeom>
        </p:spPr>
        <p:txBody>
          <a:bodyPr lIns="0" tIns="0" rIns="0" bIns="0" rtlCol="0" anchor="t">
            <a:spAutoFit/>
          </a:bodyPr>
          <a:lstStyle/>
          <a:p>
            <a:pPr algn="l">
              <a:lnSpc>
                <a:spcPts val="15250"/>
              </a:lnSpc>
            </a:pPr>
            <a:r>
              <a:rPr lang="en-US" sz="16758" spc="83">
                <a:solidFill>
                  <a:srgbClr val="2B2C30"/>
                </a:solidFill>
                <a:latin typeface="Playfair Display"/>
              </a:rPr>
              <a:t>EquiBank</a:t>
            </a:r>
          </a:p>
        </p:txBody>
      </p:sp>
      <p:sp>
        <p:nvSpPr>
          <p:cNvPr id="5" name="TextBox 5"/>
          <p:cNvSpPr txBox="1"/>
          <p:nvPr/>
        </p:nvSpPr>
        <p:spPr>
          <a:xfrm>
            <a:off x="850974" y="7821930"/>
            <a:ext cx="7862435" cy="1741170"/>
          </a:xfrm>
          <a:prstGeom prst="rect">
            <a:avLst/>
          </a:prstGeom>
        </p:spPr>
        <p:txBody>
          <a:bodyPr lIns="0" tIns="0" rIns="0" bIns="0" rtlCol="0" anchor="t">
            <a:spAutoFit/>
          </a:bodyPr>
          <a:lstStyle/>
          <a:p>
            <a:pPr algn="l">
              <a:lnSpc>
                <a:spcPts val="3450"/>
              </a:lnSpc>
            </a:pPr>
            <a:r>
              <a:rPr lang="en-US" sz="2300">
                <a:solidFill>
                  <a:srgbClr val="2B2C30"/>
                </a:solidFill>
                <a:latin typeface="Public Sans"/>
              </a:rPr>
              <a:t>Daniel Bernadaz</a:t>
            </a:r>
          </a:p>
          <a:p>
            <a:pPr algn="l">
              <a:lnSpc>
                <a:spcPts val="3450"/>
              </a:lnSpc>
            </a:pPr>
            <a:r>
              <a:rPr lang="en-US" sz="2300">
                <a:solidFill>
                  <a:srgbClr val="2B2C30"/>
                </a:solidFill>
                <a:latin typeface="Public Sans"/>
              </a:rPr>
              <a:t>Jc Lopez</a:t>
            </a:r>
          </a:p>
          <a:p>
            <a:pPr algn="l">
              <a:lnSpc>
                <a:spcPts val="3450"/>
              </a:lnSpc>
            </a:pPr>
            <a:r>
              <a:rPr lang="en-US" sz="2300">
                <a:solidFill>
                  <a:srgbClr val="2B2C30"/>
                </a:solidFill>
                <a:latin typeface="Public Sans"/>
              </a:rPr>
              <a:t>Martin Pabellon</a:t>
            </a:r>
          </a:p>
          <a:p>
            <a:pPr algn="l">
              <a:lnSpc>
                <a:spcPts val="3450"/>
              </a:lnSpc>
            </a:pPr>
            <a:r>
              <a:rPr lang="en-US" sz="2300">
                <a:solidFill>
                  <a:srgbClr val="2B2C30"/>
                </a:solidFill>
                <a:latin typeface="Public Sans"/>
              </a:rPr>
              <a:t>July 2024</a:t>
            </a:r>
          </a:p>
        </p:txBody>
      </p:sp>
      <p:sp>
        <p:nvSpPr>
          <p:cNvPr id="6" name="Freeform 6"/>
          <p:cNvSpPr/>
          <p:nvPr/>
        </p:nvSpPr>
        <p:spPr>
          <a:xfrm>
            <a:off x="16584209" y="7567021"/>
            <a:ext cx="1350194" cy="2327189"/>
          </a:xfrm>
          <a:custGeom>
            <a:avLst/>
            <a:gdLst/>
            <a:ahLst/>
            <a:cxnLst/>
            <a:rect l="l" t="t" r="r" b="b"/>
            <a:pathLst>
              <a:path w="1350194" h="2327189">
                <a:moveTo>
                  <a:pt x="0" y="0"/>
                </a:moveTo>
                <a:lnTo>
                  <a:pt x="1350194" y="0"/>
                </a:lnTo>
                <a:lnTo>
                  <a:pt x="1350194" y="2327188"/>
                </a:lnTo>
                <a:lnTo>
                  <a:pt x="0" y="2327188"/>
                </a:lnTo>
                <a:lnTo>
                  <a:pt x="0" y="0"/>
                </a:lnTo>
                <a:close/>
              </a:path>
            </a:pathLst>
          </a:custGeom>
          <a:blipFill>
            <a:blip r:embed="rId2"/>
            <a:stretch>
              <a:fillRect l="-49438" t="-8735" r="-64719" b="-13559"/>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a:off x="1028695" y="1799270"/>
            <a:ext cx="16671784" cy="0"/>
          </a:xfrm>
          <a:prstGeom prst="line">
            <a:avLst/>
          </a:prstGeom>
          <a:ln w="9525" cap="flat">
            <a:solidFill>
              <a:srgbClr val="2B2C30"/>
            </a:solidFill>
            <a:prstDash val="solid"/>
            <a:headEnd type="none" w="sm" len="sm"/>
            <a:tailEnd type="none" w="sm" len="sm"/>
          </a:ln>
        </p:spPr>
      </p:sp>
      <p:sp>
        <p:nvSpPr>
          <p:cNvPr id="3" name="Freeform 3"/>
          <p:cNvSpPr/>
          <p:nvPr/>
        </p:nvSpPr>
        <p:spPr>
          <a:xfrm>
            <a:off x="17259300" y="8754651"/>
            <a:ext cx="766640" cy="1321377"/>
          </a:xfrm>
          <a:custGeom>
            <a:avLst/>
            <a:gdLst/>
            <a:ahLst/>
            <a:cxnLst/>
            <a:rect l="l" t="t" r="r" b="b"/>
            <a:pathLst>
              <a:path w="766640" h="1321377">
                <a:moveTo>
                  <a:pt x="0" y="0"/>
                </a:moveTo>
                <a:lnTo>
                  <a:pt x="766640" y="0"/>
                </a:lnTo>
                <a:lnTo>
                  <a:pt x="766640" y="1321377"/>
                </a:lnTo>
                <a:lnTo>
                  <a:pt x="0" y="1321377"/>
                </a:lnTo>
                <a:lnTo>
                  <a:pt x="0" y="0"/>
                </a:lnTo>
                <a:close/>
              </a:path>
            </a:pathLst>
          </a:custGeom>
          <a:blipFill>
            <a:blip r:embed="rId2"/>
            <a:stretch>
              <a:fillRect l="-49438" t="-8735" r="-64719" b="-13559"/>
            </a:stretch>
          </a:blipFill>
        </p:spPr>
      </p:sp>
      <p:graphicFrame>
        <p:nvGraphicFramePr>
          <p:cNvPr id="4" name="Table 4"/>
          <p:cNvGraphicFramePr>
            <a:graphicFrameLocks noGrp="1"/>
          </p:cNvGraphicFramePr>
          <p:nvPr/>
        </p:nvGraphicFramePr>
        <p:xfrm>
          <a:off x="4098947" y="2004057"/>
          <a:ext cx="10090106" cy="7724700"/>
        </p:xfrm>
        <a:graphic>
          <a:graphicData uri="http://schemas.openxmlformats.org/drawingml/2006/table">
            <a:tbl>
              <a:tblPr/>
              <a:tblGrid>
                <a:gridCol w="6187522">
                  <a:extLst>
                    <a:ext uri="{9D8B030D-6E8A-4147-A177-3AD203B41FA5}">
                      <a16:colId xmlns:a16="http://schemas.microsoft.com/office/drawing/2014/main" val="20000"/>
                    </a:ext>
                  </a:extLst>
                </a:gridCol>
                <a:gridCol w="3902584">
                  <a:extLst>
                    <a:ext uri="{9D8B030D-6E8A-4147-A177-3AD203B41FA5}">
                      <a16:colId xmlns:a16="http://schemas.microsoft.com/office/drawing/2014/main" val="20001"/>
                    </a:ext>
                  </a:extLst>
                </a:gridCol>
              </a:tblGrid>
              <a:tr h="872654">
                <a:tc>
                  <a:txBody>
                    <a:bodyPr/>
                    <a:lstStyle/>
                    <a:p>
                      <a:pPr algn="ctr">
                        <a:lnSpc>
                          <a:spcPts val="2940"/>
                        </a:lnSpc>
                        <a:defRPr/>
                      </a:pPr>
                      <a:r>
                        <a:rPr lang="en-US" sz="2100">
                          <a:solidFill>
                            <a:srgbClr val="000000"/>
                          </a:solidFill>
                          <a:latin typeface="Playfair Display Bold"/>
                        </a:rPr>
                        <a:t>A. Visibility of System Status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a:solidFill>
                            <a:srgbClr val="000000"/>
                          </a:solidFill>
                          <a:latin typeface="Playfair Display Bold"/>
                        </a:rPr>
                        <a:t>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44388">
                <a:tc>
                  <a:txBody>
                    <a:bodyPr/>
                    <a:lstStyle/>
                    <a:p>
                      <a:pPr algn="ctr">
                        <a:lnSpc>
                          <a:spcPts val="2940"/>
                        </a:lnSpc>
                        <a:defRPr/>
                      </a:pPr>
                      <a:r>
                        <a:rPr lang="en-US" sz="2100">
                          <a:solidFill>
                            <a:srgbClr val="000000"/>
                          </a:solidFill>
                          <a:latin typeface="Playfair Display Bold"/>
                        </a:rPr>
                        <a:t>B. Match Between the system and the Real World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a:solidFill>
                            <a:srgbClr val="000000"/>
                          </a:solidFill>
                          <a:latin typeface="Playfair Display Bold"/>
                        </a:rPr>
                        <a:t>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72654">
                <a:tc>
                  <a:txBody>
                    <a:bodyPr/>
                    <a:lstStyle/>
                    <a:p>
                      <a:pPr algn="ctr">
                        <a:lnSpc>
                          <a:spcPts val="2940"/>
                        </a:lnSpc>
                        <a:defRPr/>
                      </a:pPr>
                      <a:r>
                        <a:rPr lang="en-US" sz="2100">
                          <a:solidFill>
                            <a:srgbClr val="000000"/>
                          </a:solidFill>
                          <a:latin typeface="Playfair Display Bold"/>
                        </a:rPr>
                        <a:t>C. User control and freedom</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a:solidFill>
                            <a:srgbClr val="000000"/>
                          </a:solidFill>
                          <a:latin typeface="Playfair Display Bold"/>
                        </a:rPr>
                        <a:t>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72654">
                <a:tc>
                  <a:txBody>
                    <a:bodyPr/>
                    <a:lstStyle/>
                    <a:p>
                      <a:pPr algn="ctr">
                        <a:lnSpc>
                          <a:spcPts val="2940"/>
                        </a:lnSpc>
                        <a:defRPr/>
                      </a:pPr>
                      <a:r>
                        <a:rPr lang="en-US" sz="2100">
                          <a:solidFill>
                            <a:srgbClr val="000000"/>
                          </a:solidFill>
                          <a:latin typeface="Playfair Display Bold"/>
                        </a:rPr>
                        <a:t>D. Consistency and Standards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a:solidFill>
                            <a:srgbClr val="000000"/>
                          </a:solidFill>
                          <a:latin typeface="Playfair Display Bold"/>
                        </a:rPr>
                        <a:t>10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71071">
                <a:tc>
                  <a:txBody>
                    <a:bodyPr/>
                    <a:lstStyle/>
                    <a:p>
                      <a:pPr algn="ctr">
                        <a:lnSpc>
                          <a:spcPts val="2940"/>
                        </a:lnSpc>
                        <a:defRPr/>
                      </a:pPr>
                      <a:r>
                        <a:rPr lang="en-US" sz="2100">
                          <a:solidFill>
                            <a:srgbClr val="000000"/>
                          </a:solidFill>
                          <a:latin typeface="Playfair Display Bold"/>
                        </a:rPr>
                        <a:t>E. Error Prevention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a:solidFill>
                            <a:srgbClr val="000000"/>
                          </a:solidFill>
                          <a:latin typeface="Playfair Display"/>
                        </a:rPr>
                        <a:t>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245971">
                <a:tc>
                  <a:txBody>
                    <a:bodyPr/>
                    <a:lstStyle/>
                    <a:p>
                      <a:pPr algn="ctr">
                        <a:lnSpc>
                          <a:spcPts val="2940"/>
                        </a:lnSpc>
                        <a:defRPr/>
                      </a:pPr>
                      <a:r>
                        <a:rPr lang="en-US" sz="2100">
                          <a:solidFill>
                            <a:srgbClr val="000000"/>
                          </a:solidFill>
                          <a:latin typeface="Playfair Display Bold"/>
                        </a:rPr>
                        <a:t>F. Help users recognize, diagnose and recover from errors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a:solidFill>
                            <a:srgbClr val="000000"/>
                          </a:solidFill>
                          <a:latin typeface="Playfair Display"/>
                        </a:rPr>
                        <a:t>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872654">
                <a:tc>
                  <a:txBody>
                    <a:bodyPr/>
                    <a:lstStyle/>
                    <a:p>
                      <a:pPr algn="ctr">
                        <a:lnSpc>
                          <a:spcPts val="2940"/>
                        </a:lnSpc>
                        <a:defRPr/>
                      </a:pPr>
                      <a:r>
                        <a:rPr lang="en-US" sz="2100">
                          <a:solidFill>
                            <a:srgbClr val="000000"/>
                          </a:solidFill>
                          <a:latin typeface="Playfair Display Bold"/>
                        </a:rPr>
                        <a:t>G. Recognition rather than recall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a:solidFill>
                            <a:srgbClr val="000000"/>
                          </a:solidFill>
                          <a:latin typeface="Playfair Display"/>
                        </a:rPr>
                        <a:t>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872654">
                <a:tc>
                  <a:txBody>
                    <a:bodyPr/>
                    <a:lstStyle/>
                    <a:p>
                      <a:pPr algn="ctr">
                        <a:lnSpc>
                          <a:spcPts val="2940"/>
                        </a:lnSpc>
                        <a:defRPr/>
                      </a:pPr>
                      <a:r>
                        <a:rPr lang="en-US" sz="2100">
                          <a:solidFill>
                            <a:srgbClr val="000000"/>
                          </a:solidFill>
                          <a:latin typeface="Playfair Display Bold"/>
                        </a:rPr>
                        <a:t>H. Flexibility and efficiency of use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a:solidFill>
                            <a:srgbClr val="000000"/>
                          </a:solidFill>
                          <a:latin typeface="Playfair Display"/>
                        </a:rPr>
                        <a:t>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TextBox 5"/>
          <p:cNvSpPr txBox="1"/>
          <p:nvPr/>
        </p:nvSpPr>
        <p:spPr>
          <a:xfrm>
            <a:off x="1006871" y="942975"/>
            <a:ext cx="16693608" cy="651099"/>
          </a:xfrm>
          <a:prstGeom prst="rect">
            <a:avLst/>
          </a:prstGeom>
        </p:spPr>
        <p:txBody>
          <a:bodyPr lIns="0" tIns="0" rIns="0" bIns="0" rtlCol="0" anchor="t">
            <a:spAutoFit/>
          </a:bodyPr>
          <a:lstStyle/>
          <a:p>
            <a:pPr algn="l">
              <a:lnSpc>
                <a:spcPts val="5200"/>
              </a:lnSpc>
              <a:spcBef>
                <a:spcPct val="0"/>
              </a:spcBef>
            </a:pPr>
            <a:r>
              <a:rPr lang="en-US" sz="3714" spc="843">
                <a:solidFill>
                  <a:srgbClr val="2B2C30"/>
                </a:solidFill>
                <a:latin typeface="Public Sans Bold"/>
              </a:rPr>
              <a:t>RESULTS AND EVALUATION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a:off x="1028695" y="1799270"/>
            <a:ext cx="16671784" cy="0"/>
          </a:xfrm>
          <a:prstGeom prst="line">
            <a:avLst/>
          </a:prstGeom>
          <a:ln w="9525" cap="flat">
            <a:solidFill>
              <a:srgbClr val="2B2C30"/>
            </a:solidFill>
            <a:prstDash val="solid"/>
            <a:headEnd type="none" w="sm" len="sm"/>
            <a:tailEnd type="none" w="sm" len="sm"/>
          </a:ln>
        </p:spPr>
      </p:sp>
      <p:sp>
        <p:nvSpPr>
          <p:cNvPr id="3" name="Freeform 3"/>
          <p:cNvSpPr/>
          <p:nvPr/>
        </p:nvSpPr>
        <p:spPr>
          <a:xfrm>
            <a:off x="17259300" y="8754651"/>
            <a:ext cx="766640" cy="1321377"/>
          </a:xfrm>
          <a:custGeom>
            <a:avLst/>
            <a:gdLst/>
            <a:ahLst/>
            <a:cxnLst/>
            <a:rect l="l" t="t" r="r" b="b"/>
            <a:pathLst>
              <a:path w="766640" h="1321377">
                <a:moveTo>
                  <a:pt x="0" y="0"/>
                </a:moveTo>
                <a:lnTo>
                  <a:pt x="766640" y="0"/>
                </a:lnTo>
                <a:lnTo>
                  <a:pt x="766640" y="1321377"/>
                </a:lnTo>
                <a:lnTo>
                  <a:pt x="0" y="1321377"/>
                </a:lnTo>
                <a:lnTo>
                  <a:pt x="0" y="0"/>
                </a:lnTo>
                <a:close/>
              </a:path>
            </a:pathLst>
          </a:custGeom>
          <a:blipFill>
            <a:blip r:embed="rId2"/>
            <a:stretch>
              <a:fillRect l="-49438" t="-8735" r="-64719" b="-13559"/>
            </a:stretch>
          </a:blipFill>
        </p:spPr>
      </p:sp>
      <p:sp>
        <p:nvSpPr>
          <p:cNvPr id="4" name="TextBox 4"/>
          <p:cNvSpPr txBox="1"/>
          <p:nvPr/>
        </p:nvSpPr>
        <p:spPr>
          <a:xfrm>
            <a:off x="1006871" y="942975"/>
            <a:ext cx="16693608" cy="651099"/>
          </a:xfrm>
          <a:prstGeom prst="rect">
            <a:avLst/>
          </a:prstGeom>
        </p:spPr>
        <p:txBody>
          <a:bodyPr lIns="0" tIns="0" rIns="0" bIns="0" rtlCol="0" anchor="t">
            <a:spAutoFit/>
          </a:bodyPr>
          <a:lstStyle/>
          <a:p>
            <a:pPr algn="l">
              <a:lnSpc>
                <a:spcPts val="5200"/>
              </a:lnSpc>
              <a:spcBef>
                <a:spcPct val="0"/>
              </a:spcBef>
            </a:pPr>
            <a:r>
              <a:rPr lang="en-US" sz="3714" spc="843">
                <a:solidFill>
                  <a:srgbClr val="2B2C30"/>
                </a:solidFill>
                <a:latin typeface="Public Sans Bold"/>
              </a:rPr>
              <a:t>RESULTS AND EVALUATION</a:t>
            </a:r>
          </a:p>
        </p:txBody>
      </p:sp>
      <p:graphicFrame>
        <p:nvGraphicFramePr>
          <p:cNvPr id="5" name="Table 5"/>
          <p:cNvGraphicFramePr>
            <a:graphicFrameLocks noGrp="1"/>
          </p:cNvGraphicFramePr>
          <p:nvPr/>
        </p:nvGraphicFramePr>
        <p:xfrm>
          <a:off x="3739799" y="3636975"/>
          <a:ext cx="10090106" cy="3364967"/>
        </p:xfrm>
        <a:graphic>
          <a:graphicData uri="http://schemas.openxmlformats.org/drawingml/2006/table">
            <a:tbl>
              <a:tblPr/>
              <a:tblGrid>
                <a:gridCol w="6187522">
                  <a:extLst>
                    <a:ext uri="{9D8B030D-6E8A-4147-A177-3AD203B41FA5}">
                      <a16:colId xmlns:a16="http://schemas.microsoft.com/office/drawing/2014/main" val="20000"/>
                    </a:ext>
                  </a:extLst>
                </a:gridCol>
                <a:gridCol w="3902584">
                  <a:extLst>
                    <a:ext uri="{9D8B030D-6E8A-4147-A177-3AD203B41FA5}">
                      <a16:colId xmlns:a16="http://schemas.microsoft.com/office/drawing/2014/main" val="20001"/>
                    </a:ext>
                  </a:extLst>
                </a:gridCol>
              </a:tblGrid>
              <a:tr h="878295">
                <a:tc>
                  <a:txBody>
                    <a:bodyPr/>
                    <a:lstStyle/>
                    <a:p>
                      <a:pPr algn="ctr">
                        <a:lnSpc>
                          <a:spcPts val="2940"/>
                        </a:lnSpc>
                        <a:defRPr/>
                      </a:pPr>
                      <a:r>
                        <a:rPr lang="en-US" sz="2100">
                          <a:solidFill>
                            <a:srgbClr val="000000"/>
                          </a:solidFill>
                          <a:latin typeface="Playfair Display Bold"/>
                        </a:rPr>
                        <a:t>I. Aesthetic and minimalist design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a:solidFill>
                            <a:srgbClr val="000000"/>
                          </a:solidFill>
                          <a:latin typeface="Playfair Display Bold"/>
                        </a:rPr>
                        <a:t>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43336">
                <a:tc>
                  <a:txBody>
                    <a:bodyPr/>
                    <a:lstStyle/>
                    <a:p>
                      <a:pPr algn="ctr">
                        <a:lnSpc>
                          <a:spcPts val="2940"/>
                        </a:lnSpc>
                        <a:defRPr/>
                      </a:pPr>
                      <a:r>
                        <a:rPr lang="en-US" sz="2100">
                          <a:solidFill>
                            <a:srgbClr val="000000"/>
                          </a:solidFill>
                          <a:latin typeface="Playfair Display Bold"/>
                        </a:rPr>
                        <a:t>J. Help and Documentation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a:solidFill>
                            <a:srgbClr val="000000"/>
                          </a:solidFill>
                          <a:latin typeface="Playfair Display Bold"/>
                        </a:rPr>
                        <a:t>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43336">
                <a:tc>
                  <a:txBody>
                    <a:bodyPr/>
                    <a:lstStyle/>
                    <a:p>
                      <a:pPr algn="ctr">
                        <a:lnSpc>
                          <a:spcPts val="2940"/>
                        </a:lnSpc>
                        <a:defRPr/>
                      </a:pPr>
                      <a:r>
                        <a:rPr lang="en-US" sz="2100">
                          <a:solidFill>
                            <a:srgbClr val="000000"/>
                          </a:solidFill>
                          <a:latin typeface="Playfair Display Bold"/>
                        </a:rPr>
                        <a:t>Average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a:solidFill>
                            <a:srgbClr val="000000"/>
                          </a:solidFill>
                          <a:latin typeface="Playfair Display Bold"/>
                        </a:rPr>
                        <a:t>3.93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82" y="4728792"/>
            <a:ext cx="16230600" cy="651099"/>
          </a:xfrm>
          <a:prstGeom prst="rect">
            <a:avLst/>
          </a:prstGeom>
        </p:spPr>
        <p:txBody>
          <a:bodyPr lIns="0" tIns="0" rIns="0" bIns="0" rtlCol="0" anchor="t">
            <a:spAutoFit/>
          </a:bodyPr>
          <a:lstStyle/>
          <a:p>
            <a:pPr algn="l">
              <a:lnSpc>
                <a:spcPts val="5200"/>
              </a:lnSpc>
              <a:spcBef>
                <a:spcPct val="0"/>
              </a:spcBef>
            </a:pPr>
            <a:r>
              <a:rPr lang="en-US" sz="3714" spc="843">
                <a:solidFill>
                  <a:srgbClr val="2B2C30"/>
                </a:solidFill>
                <a:latin typeface="Public Sans Bold"/>
              </a:rPr>
              <a:t>EQUIBANK : VOICE ASSISTED BANKING SYSTEM</a:t>
            </a:r>
          </a:p>
        </p:txBody>
      </p:sp>
      <p:sp>
        <p:nvSpPr>
          <p:cNvPr id="4" name="TextBox 4"/>
          <p:cNvSpPr txBox="1"/>
          <p:nvPr/>
        </p:nvSpPr>
        <p:spPr>
          <a:xfrm>
            <a:off x="850974" y="2332416"/>
            <a:ext cx="16408332" cy="2084083"/>
          </a:xfrm>
          <a:prstGeom prst="rect">
            <a:avLst/>
          </a:prstGeom>
        </p:spPr>
        <p:txBody>
          <a:bodyPr lIns="0" tIns="0" rIns="0" bIns="0" rtlCol="0" anchor="t">
            <a:spAutoFit/>
          </a:bodyPr>
          <a:lstStyle/>
          <a:p>
            <a:pPr algn="l">
              <a:lnSpc>
                <a:spcPts val="15250"/>
              </a:lnSpc>
            </a:pPr>
            <a:r>
              <a:rPr lang="en-US" sz="16758" spc="83">
                <a:solidFill>
                  <a:srgbClr val="2B2C30"/>
                </a:solidFill>
                <a:latin typeface="Playfair Display"/>
              </a:rPr>
              <a:t>Thank you!</a:t>
            </a:r>
          </a:p>
        </p:txBody>
      </p:sp>
      <p:sp>
        <p:nvSpPr>
          <p:cNvPr id="5" name="TextBox 5"/>
          <p:cNvSpPr txBox="1"/>
          <p:nvPr/>
        </p:nvSpPr>
        <p:spPr>
          <a:xfrm>
            <a:off x="850974" y="7821930"/>
            <a:ext cx="7862435" cy="1741170"/>
          </a:xfrm>
          <a:prstGeom prst="rect">
            <a:avLst/>
          </a:prstGeom>
        </p:spPr>
        <p:txBody>
          <a:bodyPr lIns="0" tIns="0" rIns="0" bIns="0" rtlCol="0" anchor="t">
            <a:spAutoFit/>
          </a:bodyPr>
          <a:lstStyle/>
          <a:p>
            <a:pPr algn="l">
              <a:lnSpc>
                <a:spcPts val="3450"/>
              </a:lnSpc>
            </a:pPr>
            <a:r>
              <a:rPr lang="en-US" sz="2300">
                <a:solidFill>
                  <a:srgbClr val="2B2C30"/>
                </a:solidFill>
                <a:latin typeface="Public Sans"/>
              </a:rPr>
              <a:t>Daniel Bernadaz</a:t>
            </a:r>
          </a:p>
          <a:p>
            <a:pPr algn="l">
              <a:lnSpc>
                <a:spcPts val="3450"/>
              </a:lnSpc>
            </a:pPr>
            <a:r>
              <a:rPr lang="en-US" sz="2300">
                <a:solidFill>
                  <a:srgbClr val="2B2C30"/>
                </a:solidFill>
                <a:latin typeface="Public Sans"/>
              </a:rPr>
              <a:t>Jc Lopez</a:t>
            </a:r>
          </a:p>
          <a:p>
            <a:pPr algn="l">
              <a:lnSpc>
                <a:spcPts val="3450"/>
              </a:lnSpc>
            </a:pPr>
            <a:r>
              <a:rPr lang="en-US" sz="2300">
                <a:solidFill>
                  <a:srgbClr val="2B2C30"/>
                </a:solidFill>
                <a:latin typeface="Public Sans"/>
              </a:rPr>
              <a:t>Martin Pabellon</a:t>
            </a:r>
          </a:p>
          <a:p>
            <a:pPr algn="l">
              <a:lnSpc>
                <a:spcPts val="3450"/>
              </a:lnSpc>
            </a:pPr>
            <a:r>
              <a:rPr lang="en-US" sz="2300">
                <a:solidFill>
                  <a:srgbClr val="2B2C30"/>
                </a:solidFill>
                <a:latin typeface="Public Sans"/>
              </a:rPr>
              <a:t>July 2024</a:t>
            </a:r>
          </a:p>
        </p:txBody>
      </p:sp>
      <p:sp>
        <p:nvSpPr>
          <p:cNvPr id="6" name="Freeform 6"/>
          <p:cNvSpPr/>
          <p:nvPr/>
        </p:nvSpPr>
        <p:spPr>
          <a:xfrm>
            <a:off x="16584209" y="7567021"/>
            <a:ext cx="1350194" cy="2327189"/>
          </a:xfrm>
          <a:custGeom>
            <a:avLst/>
            <a:gdLst/>
            <a:ahLst/>
            <a:cxnLst/>
            <a:rect l="l" t="t" r="r" b="b"/>
            <a:pathLst>
              <a:path w="1350194" h="2327189">
                <a:moveTo>
                  <a:pt x="0" y="0"/>
                </a:moveTo>
                <a:lnTo>
                  <a:pt x="1350194" y="0"/>
                </a:lnTo>
                <a:lnTo>
                  <a:pt x="1350194" y="2327188"/>
                </a:lnTo>
                <a:lnTo>
                  <a:pt x="0" y="2327188"/>
                </a:lnTo>
                <a:lnTo>
                  <a:pt x="0" y="0"/>
                </a:lnTo>
                <a:close/>
              </a:path>
            </a:pathLst>
          </a:custGeom>
          <a:blipFill>
            <a:blip r:embed="rId2"/>
            <a:stretch>
              <a:fillRect l="-49438" t="-8735" r="-64719" b="-13559"/>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17259300" y="8754651"/>
            <a:ext cx="766640" cy="1321377"/>
          </a:xfrm>
          <a:custGeom>
            <a:avLst/>
            <a:gdLst/>
            <a:ahLst/>
            <a:cxnLst/>
            <a:rect l="l" t="t" r="r" b="b"/>
            <a:pathLst>
              <a:path w="766640" h="1321377">
                <a:moveTo>
                  <a:pt x="0" y="0"/>
                </a:moveTo>
                <a:lnTo>
                  <a:pt x="766640" y="0"/>
                </a:lnTo>
                <a:lnTo>
                  <a:pt x="766640" y="1321377"/>
                </a:lnTo>
                <a:lnTo>
                  <a:pt x="0" y="1321377"/>
                </a:lnTo>
                <a:lnTo>
                  <a:pt x="0" y="0"/>
                </a:lnTo>
                <a:close/>
              </a:path>
            </a:pathLst>
          </a:custGeom>
          <a:blipFill>
            <a:blip r:embed="rId2"/>
            <a:stretch>
              <a:fillRect l="-49438" t="-8735" r="-64719" b="-13559"/>
            </a:stretch>
          </a:blipFill>
        </p:spPr>
      </p:sp>
      <p:grpSp>
        <p:nvGrpSpPr>
          <p:cNvPr id="4" name="Group 4"/>
          <p:cNvGrpSpPr>
            <a:grpSpLocks noChangeAspect="1"/>
          </p:cNvGrpSpPr>
          <p:nvPr/>
        </p:nvGrpSpPr>
        <p:grpSpPr>
          <a:xfrm>
            <a:off x="1138394" y="2036600"/>
            <a:ext cx="4627340" cy="5246370"/>
            <a:chOff x="0" y="0"/>
            <a:chExt cx="5209146" cy="5906008"/>
          </a:xfrm>
        </p:grpSpPr>
        <p:sp>
          <p:nvSpPr>
            <p:cNvPr id="5" name="Freeform 5"/>
            <p:cNvSpPr/>
            <p:nvPr/>
          </p:nvSpPr>
          <p:spPr>
            <a:xfrm>
              <a:off x="529209" y="1094105"/>
              <a:ext cx="4154424" cy="4154424"/>
            </a:xfrm>
            <a:custGeom>
              <a:avLst/>
              <a:gdLst/>
              <a:ahLst/>
              <a:cxnLst/>
              <a:rect l="l" t="t" r="r" b="b"/>
              <a:pathLst>
                <a:path w="4154424" h="4154424">
                  <a:moveTo>
                    <a:pt x="4154424" y="471170"/>
                  </a:moveTo>
                  <a:cubicBezTo>
                    <a:pt x="4154424" y="1437869"/>
                    <a:pt x="4154424" y="2713673"/>
                    <a:pt x="4154424" y="3683254"/>
                  </a:cubicBezTo>
                  <a:cubicBezTo>
                    <a:pt x="4021582" y="3698113"/>
                    <a:pt x="3919093" y="3898519"/>
                    <a:pt x="3915029" y="4154424"/>
                  </a:cubicBezTo>
                  <a:cubicBezTo>
                    <a:pt x="2737371" y="4154424"/>
                    <a:pt x="1417091" y="4154424"/>
                    <a:pt x="239395" y="4154424"/>
                  </a:cubicBezTo>
                  <a:cubicBezTo>
                    <a:pt x="235331" y="3898519"/>
                    <a:pt x="132842" y="3698113"/>
                    <a:pt x="0" y="3683254"/>
                  </a:cubicBezTo>
                  <a:cubicBezTo>
                    <a:pt x="0" y="2714726"/>
                    <a:pt x="0" y="1437068"/>
                    <a:pt x="0" y="471170"/>
                  </a:cubicBezTo>
                  <a:cubicBezTo>
                    <a:pt x="132842" y="456311"/>
                    <a:pt x="235331" y="255905"/>
                    <a:pt x="239395" y="0"/>
                  </a:cubicBezTo>
                  <a:cubicBezTo>
                    <a:pt x="1416888" y="0"/>
                    <a:pt x="2737485" y="0"/>
                    <a:pt x="3915029" y="0"/>
                  </a:cubicBezTo>
                  <a:cubicBezTo>
                    <a:pt x="3919093" y="255905"/>
                    <a:pt x="4021582" y="456311"/>
                    <a:pt x="4154424" y="471170"/>
                  </a:cubicBezTo>
                  <a:close/>
                </a:path>
              </a:pathLst>
            </a:custGeom>
            <a:blipFill>
              <a:blip r:embed="rId3"/>
              <a:stretch>
                <a:fillRect t="-6981" b="-6981"/>
              </a:stretch>
            </a:blipFill>
          </p:spPr>
        </p:sp>
        <p:sp>
          <p:nvSpPr>
            <p:cNvPr id="6" name="Freeform 6"/>
            <p:cNvSpPr/>
            <p:nvPr/>
          </p:nvSpPr>
          <p:spPr>
            <a:xfrm>
              <a:off x="0" y="0"/>
              <a:ext cx="5209146" cy="5906008"/>
            </a:xfrm>
            <a:custGeom>
              <a:avLst/>
              <a:gdLst/>
              <a:ahLst/>
              <a:cxnLst/>
              <a:rect l="l" t="t" r="r" b="b"/>
              <a:pathLst>
                <a:path w="5209146" h="5906008">
                  <a:moveTo>
                    <a:pt x="5209146" y="5906008"/>
                  </a:moveTo>
                  <a:lnTo>
                    <a:pt x="0" y="5906008"/>
                  </a:lnTo>
                  <a:lnTo>
                    <a:pt x="0" y="0"/>
                  </a:lnTo>
                  <a:lnTo>
                    <a:pt x="5209146" y="0"/>
                  </a:lnTo>
                  <a:lnTo>
                    <a:pt x="5209146" y="5906008"/>
                  </a:lnTo>
                  <a:close/>
                </a:path>
              </a:pathLst>
            </a:custGeom>
            <a:blipFill>
              <a:blip r:embed="rId4"/>
              <a:stretch>
                <a:fillRect l="-27" r="-27"/>
              </a:stretch>
            </a:blipFill>
          </p:spPr>
        </p:sp>
      </p:grpSp>
      <p:grpSp>
        <p:nvGrpSpPr>
          <p:cNvPr id="7" name="Group 7"/>
          <p:cNvGrpSpPr>
            <a:grpSpLocks noChangeAspect="1"/>
          </p:cNvGrpSpPr>
          <p:nvPr/>
        </p:nvGrpSpPr>
        <p:grpSpPr>
          <a:xfrm>
            <a:off x="7005915" y="2036600"/>
            <a:ext cx="4627340" cy="5246370"/>
            <a:chOff x="0" y="0"/>
            <a:chExt cx="5209146" cy="5906008"/>
          </a:xfrm>
        </p:grpSpPr>
        <p:sp>
          <p:nvSpPr>
            <p:cNvPr id="8" name="Freeform 8"/>
            <p:cNvSpPr/>
            <p:nvPr/>
          </p:nvSpPr>
          <p:spPr>
            <a:xfrm>
              <a:off x="529209" y="1094105"/>
              <a:ext cx="4154424" cy="4154424"/>
            </a:xfrm>
            <a:custGeom>
              <a:avLst/>
              <a:gdLst/>
              <a:ahLst/>
              <a:cxnLst/>
              <a:rect l="l" t="t" r="r" b="b"/>
              <a:pathLst>
                <a:path w="4154424" h="4154424">
                  <a:moveTo>
                    <a:pt x="4154424" y="471170"/>
                  </a:moveTo>
                  <a:cubicBezTo>
                    <a:pt x="4154424" y="1437869"/>
                    <a:pt x="4154424" y="2713673"/>
                    <a:pt x="4154424" y="3683254"/>
                  </a:cubicBezTo>
                  <a:cubicBezTo>
                    <a:pt x="4021582" y="3698113"/>
                    <a:pt x="3919093" y="3898519"/>
                    <a:pt x="3915029" y="4154424"/>
                  </a:cubicBezTo>
                  <a:cubicBezTo>
                    <a:pt x="2737371" y="4154424"/>
                    <a:pt x="1417091" y="4154424"/>
                    <a:pt x="239395" y="4154424"/>
                  </a:cubicBezTo>
                  <a:cubicBezTo>
                    <a:pt x="235331" y="3898519"/>
                    <a:pt x="132842" y="3698113"/>
                    <a:pt x="0" y="3683254"/>
                  </a:cubicBezTo>
                  <a:cubicBezTo>
                    <a:pt x="0" y="2714726"/>
                    <a:pt x="0" y="1437068"/>
                    <a:pt x="0" y="471170"/>
                  </a:cubicBezTo>
                  <a:cubicBezTo>
                    <a:pt x="132842" y="456311"/>
                    <a:pt x="235331" y="255905"/>
                    <a:pt x="239395" y="0"/>
                  </a:cubicBezTo>
                  <a:cubicBezTo>
                    <a:pt x="1416888" y="0"/>
                    <a:pt x="2737485" y="0"/>
                    <a:pt x="3915029" y="0"/>
                  </a:cubicBezTo>
                  <a:cubicBezTo>
                    <a:pt x="3919093" y="255905"/>
                    <a:pt x="4021582" y="456311"/>
                    <a:pt x="4154424" y="471170"/>
                  </a:cubicBezTo>
                  <a:close/>
                </a:path>
              </a:pathLst>
            </a:custGeom>
            <a:blipFill>
              <a:blip r:embed="rId5"/>
              <a:stretch>
                <a:fillRect t="-16666" b="-16666"/>
              </a:stretch>
            </a:blipFill>
          </p:spPr>
        </p:sp>
        <p:sp>
          <p:nvSpPr>
            <p:cNvPr id="9" name="Freeform 9"/>
            <p:cNvSpPr/>
            <p:nvPr/>
          </p:nvSpPr>
          <p:spPr>
            <a:xfrm>
              <a:off x="0" y="0"/>
              <a:ext cx="5209146" cy="5906008"/>
            </a:xfrm>
            <a:custGeom>
              <a:avLst/>
              <a:gdLst/>
              <a:ahLst/>
              <a:cxnLst/>
              <a:rect l="l" t="t" r="r" b="b"/>
              <a:pathLst>
                <a:path w="5209146" h="5906008">
                  <a:moveTo>
                    <a:pt x="5209146" y="5906008"/>
                  </a:moveTo>
                  <a:lnTo>
                    <a:pt x="0" y="5906008"/>
                  </a:lnTo>
                  <a:lnTo>
                    <a:pt x="0" y="0"/>
                  </a:lnTo>
                  <a:lnTo>
                    <a:pt x="5209146" y="0"/>
                  </a:lnTo>
                  <a:lnTo>
                    <a:pt x="5209146" y="5906008"/>
                  </a:lnTo>
                  <a:close/>
                </a:path>
              </a:pathLst>
            </a:custGeom>
            <a:blipFill>
              <a:blip r:embed="rId4"/>
              <a:stretch>
                <a:fillRect l="-27" r="-27"/>
              </a:stretch>
            </a:blipFill>
          </p:spPr>
        </p:sp>
      </p:grpSp>
      <p:grpSp>
        <p:nvGrpSpPr>
          <p:cNvPr id="10" name="Group 10"/>
          <p:cNvGrpSpPr>
            <a:grpSpLocks noChangeAspect="1"/>
          </p:cNvGrpSpPr>
          <p:nvPr/>
        </p:nvGrpSpPr>
        <p:grpSpPr>
          <a:xfrm>
            <a:off x="12505021" y="2036600"/>
            <a:ext cx="4627340" cy="5246370"/>
            <a:chOff x="0" y="0"/>
            <a:chExt cx="5209146" cy="5906008"/>
          </a:xfrm>
        </p:grpSpPr>
        <p:sp>
          <p:nvSpPr>
            <p:cNvPr id="11" name="Freeform 11"/>
            <p:cNvSpPr/>
            <p:nvPr/>
          </p:nvSpPr>
          <p:spPr>
            <a:xfrm>
              <a:off x="529209" y="1094105"/>
              <a:ext cx="4154424" cy="4154424"/>
            </a:xfrm>
            <a:custGeom>
              <a:avLst/>
              <a:gdLst/>
              <a:ahLst/>
              <a:cxnLst/>
              <a:rect l="l" t="t" r="r" b="b"/>
              <a:pathLst>
                <a:path w="4154424" h="4154424">
                  <a:moveTo>
                    <a:pt x="4154424" y="471170"/>
                  </a:moveTo>
                  <a:cubicBezTo>
                    <a:pt x="4154424" y="1437869"/>
                    <a:pt x="4154424" y="2713673"/>
                    <a:pt x="4154424" y="3683254"/>
                  </a:cubicBezTo>
                  <a:cubicBezTo>
                    <a:pt x="4021582" y="3698113"/>
                    <a:pt x="3919093" y="3898519"/>
                    <a:pt x="3915029" y="4154424"/>
                  </a:cubicBezTo>
                  <a:cubicBezTo>
                    <a:pt x="2737371" y="4154424"/>
                    <a:pt x="1417091" y="4154424"/>
                    <a:pt x="239395" y="4154424"/>
                  </a:cubicBezTo>
                  <a:cubicBezTo>
                    <a:pt x="235331" y="3898519"/>
                    <a:pt x="132842" y="3698113"/>
                    <a:pt x="0" y="3683254"/>
                  </a:cubicBezTo>
                  <a:cubicBezTo>
                    <a:pt x="0" y="2714726"/>
                    <a:pt x="0" y="1437068"/>
                    <a:pt x="0" y="471170"/>
                  </a:cubicBezTo>
                  <a:cubicBezTo>
                    <a:pt x="132842" y="456311"/>
                    <a:pt x="235331" y="255905"/>
                    <a:pt x="239395" y="0"/>
                  </a:cubicBezTo>
                  <a:cubicBezTo>
                    <a:pt x="1416888" y="0"/>
                    <a:pt x="2737485" y="0"/>
                    <a:pt x="3915029" y="0"/>
                  </a:cubicBezTo>
                  <a:cubicBezTo>
                    <a:pt x="3919093" y="255905"/>
                    <a:pt x="4021582" y="456311"/>
                    <a:pt x="4154424" y="471170"/>
                  </a:cubicBezTo>
                  <a:close/>
                </a:path>
              </a:pathLst>
            </a:custGeom>
            <a:blipFill>
              <a:blip r:embed="rId6"/>
              <a:stretch>
                <a:fillRect t="-58695" b="-58695"/>
              </a:stretch>
            </a:blipFill>
          </p:spPr>
        </p:sp>
        <p:sp>
          <p:nvSpPr>
            <p:cNvPr id="12" name="Freeform 12"/>
            <p:cNvSpPr/>
            <p:nvPr/>
          </p:nvSpPr>
          <p:spPr>
            <a:xfrm>
              <a:off x="0" y="0"/>
              <a:ext cx="5209146" cy="5906008"/>
            </a:xfrm>
            <a:custGeom>
              <a:avLst/>
              <a:gdLst/>
              <a:ahLst/>
              <a:cxnLst/>
              <a:rect l="l" t="t" r="r" b="b"/>
              <a:pathLst>
                <a:path w="5209146" h="5906008">
                  <a:moveTo>
                    <a:pt x="5209146" y="5906008"/>
                  </a:moveTo>
                  <a:lnTo>
                    <a:pt x="0" y="5906008"/>
                  </a:lnTo>
                  <a:lnTo>
                    <a:pt x="0" y="0"/>
                  </a:lnTo>
                  <a:lnTo>
                    <a:pt x="5209146" y="0"/>
                  </a:lnTo>
                  <a:lnTo>
                    <a:pt x="5209146" y="5906008"/>
                  </a:lnTo>
                  <a:close/>
                </a:path>
              </a:pathLst>
            </a:custGeom>
            <a:blipFill>
              <a:blip r:embed="rId4"/>
              <a:stretch>
                <a:fillRect l="-27" r="-27"/>
              </a:stretch>
            </a:blipFill>
          </p:spPr>
        </p:sp>
      </p:grpSp>
      <p:sp>
        <p:nvSpPr>
          <p:cNvPr id="13" name="TextBox 13"/>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spc="843">
                <a:solidFill>
                  <a:srgbClr val="2B2C30"/>
                </a:solidFill>
                <a:latin typeface="Public Sans Bold"/>
              </a:rPr>
              <a:t>MEET THE TEAM</a:t>
            </a:r>
          </a:p>
        </p:txBody>
      </p:sp>
      <p:grpSp>
        <p:nvGrpSpPr>
          <p:cNvPr id="14" name="Group 14"/>
          <p:cNvGrpSpPr/>
          <p:nvPr/>
        </p:nvGrpSpPr>
        <p:grpSpPr>
          <a:xfrm>
            <a:off x="1565088" y="7721120"/>
            <a:ext cx="3773952" cy="1371092"/>
            <a:chOff x="0" y="0"/>
            <a:chExt cx="5031935" cy="1828123"/>
          </a:xfrm>
        </p:grpSpPr>
        <p:sp>
          <p:nvSpPr>
            <p:cNvPr id="15" name="TextBox 15"/>
            <p:cNvSpPr txBox="1"/>
            <p:nvPr/>
          </p:nvSpPr>
          <p:spPr>
            <a:xfrm>
              <a:off x="0" y="85725"/>
              <a:ext cx="5015545" cy="501184"/>
            </a:xfrm>
            <a:prstGeom prst="rect">
              <a:avLst/>
            </a:prstGeom>
          </p:spPr>
          <p:txBody>
            <a:bodyPr lIns="0" tIns="0" rIns="0" bIns="0" rtlCol="0" anchor="t">
              <a:spAutoFit/>
            </a:bodyPr>
            <a:lstStyle/>
            <a:p>
              <a:pPr algn="l">
                <a:lnSpc>
                  <a:spcPts val="2638"/>
                </a:lnSpc>
              </a:pPr>
              <a:r>
                <a:rPr lang="en-US" sz="2899" spc="14">
                  <a:solidFill>
                    <a:srgbClr val="2B2C30"/>
                  </a:solidFill>
                  <a:latin typeface="Playfair Display Italics"/>
                </a:rPr>
                <a:t>Founder &amp; CEO </a:t>
              </a:r>
            </a:p>
          </p:txBody>
        </p:sp>
        <p:sp>
          <p:nvSpPr>
            <p:cNvPr id="16" name="TextBox 16"/>
            <p:cNvSpPr txBox="1"/>
            <p:nvPr/>
          </p:nvSpPr>
          <p:spPr>
            <a:xfrm>
              <a:off x="0" y="621834"/>
              <a:ext cx="5031935" cy="632249"/>
            </a:xfrm>
            <a:prstGeom prst="rect">
              <a:avLst/>
            </a:prstGeom>
          </p:spPr>
          <p:txBody>
            <a:bodyPr lIns="0" tIns="0" rIns="0" bIns="0" rtlCol="0" anchor="t">
              <a:spAutoFit/>
            </a:bodyPr>
            <a:lstStyle/>
            <a:p>
              <a:pPr algn="l">
                <a:lnSpc>
                  <a:spcPts val="3919"/>
                </a:lnSpc>
              </a:pPr>
              <a:r>
                <a:rPr lang="en-US" sz="2799">
                  <a:solidFill>
                    <a:srgbClr val="2B2C30"/>
                  </a:solidFill>
                  <a:latin typeface="Public Sans Bold"/>
                </a:rPr>
                <a:t>Daniel Bernadaz</a:t>
              </a:r>
            </a:p>
          </p:txBody>
        </p:sp>
        <p:sp>
          <p:nvSpPr>
            <p:cNvPr id="17" name="TextBox 17"/>
            <p:cNvSpPr txBox="1"/>
            <p:nvPr/>
          </p:nvSpPr>
          <p:spPr>
            <a:xfrm>
              <a:off x="0" y="1431883"/>
              <a:ext cx="5031935" cy="396240"/>
            </a:xfrm>
            <a:prstGeom prst="rect">
              <a:avLst/>
            </a:prstGeom>
          </p:spPr>
          <p:txBody>
            <a:bodyPr lIns="0" tIns="0" rIns="0" bIns="0" rtlCol="0" anchor="t">
              <a:spAutoFit/>
            </a:bodyPr>
            <a:lstStyle/>
            <a:p>
              <a:pPr algn="l">
                <a:lnSpc>
                  <a:spcPts val="2520"/>
                </a:lnSpc>
              </a:pPr>
              <a:endParaRPr/>
            </a:p>
          </p:txBody>
        </p:sp>
      </p:grpSp>
      <p:grpSp>
        <p:nvGrpSpPr>
          <p:cNvPr id="18" name="Group 18"/>
          <p:cNvGrpSpPr/>
          <p:nvPr/>
        </p:nvGrpSpPr>
        <p:grpSpPr>
          <a:xfrm>
            <a:off x="13125864" y="7721120"/>
            <a:ext cx="3773952" cy="1371092"/>
            <a:chOff x="0" y="0"/>
            <a:chExt cx="5031935" cy="1828123"/>
          </a:xfrm>
        </p:grpSpPr>
        <p:sp>
          <p:nvSpPr>
            <p:cNvPr id="19" name="TextBox 19"/>
            <p:cNvSpPr txBox="1"/>
            <p:nvPr/>
          </p:nvSpPr>
          <p:spPr>
            <a:xfrm>
              <a:off x="0" y="85725"/>
              <a:ext cx="5015545" cy="501184"/>
            </a:xfrm>
            <a:prstGeom prst="rect">
              <a:avLst/>
            </a:prstGeom>
          </p:spPr>
          <p:txBody>
            <a:bodyPr lIns="0" tIns="0" rIns="0" bIns="0" rtlCol="0" anchor="t">
              <a:spAutoFit/>
            </a:bodyPr>
            <a:lstStyle/>
            <a:p>
              <a:pPr algn="l">
                <a:lnSpc>
                  <a:spcPts val="2638"/>
                </a:lnSpc>
              </a:pPr>
              <a:r>
                <a:rPr lang="en-US" sz="2899" spc="14">
                  <a:solidFill>
                    <a:srgbClr val="2B2C30"/>
                  </a:solidFill>
                  <a:latin typeface="Playfair Display Italics"/>
                </a:rPr>
                <a:t>Founder &amp; CEO</a:t>
              </a:r>
            </a:p>
          </p:txBody>
        </p:sp>
        <p:sp>
          <p:nvSpPr>
            <p:cNvPr id="20" name="TextBox 20"/>
            <p:cNvSpPr txBox="1"/>
            <p:nvPr/>
          </p:nvSpPr>
          <p:spPr>
            <a:xfrm>
              <a:off x="0" y="621834"/>
              <a:ext cx="5031935" cy="632249"/>
            </a:xfrm>
            <a:prstGeom prst="rect">
              <a:avLst/>
            </a:prstGeom>
          </p:spPr>
          <p:txBody>
            <a:bodyPr lIns="0" tIns="0" rIns="0" bIns="0" rtlCol="0" anchor="t">
              <a:spAutoFit/>
            </a:bodyPr>
            <a:lstStyle/>
            <a:p>
              <a:pPr algn="l">
                <a:lnSpc>
                  <a:spcPts val="3919"/>
                </a:lnSpc>
              </a:pPr>
              <a:r>
                <a:rPr lang="en-US" sz="2799">
                  <a:solidFill>
                    <a:srgbClr val="2B2C30"/>
                  </a:solidFill>
                  <a:latin typeface="Public Sans Bold"/>
                </a:rPr>
                <a:t>Jc Lopez</a:t>
              </a:r>
            </a:p>
          </p:txBody>
        </p:sp>
        <p:sp>
          <p:nvSpPr>
            <p:cNvPr id="21" name="TextBox 21"/>
            <p:cNvSpPr txBox="1"/>
            <p:nvPr/>
          </p:nvSpPr>
          <p:spPr>
            <a:xfrm>
              <a:off x="0" y="1431883"/>
              <a:ext cx="5031935" cy="396240"/>
            </a:xfrm>
            <a:prstGeom prst="rect">
              <a:avLst/>
            </a:prstGeom>
          </p:spPr>
          <p:txBody>
            <a:bodyPr lIns="0" tIns="0" rIns="0" bIns="0" rtlCol="0" anchor="t">
              <a:spAutoFit/>
            </a:bodyPr>
            <a:lstStyle/>
            <a:p>
              <a:pPr algn="l">
                <a:lnSpc>
                  <a:spcPts val="2520"/>
                </a:lnSpc>
              </a:pPr>
              <a:endParaRPr/>
            </a:p>
          </p:txBody>
        </p:sp>
      </p:grpSp>
      <p:grpSp>
        <p:nvGrpSpPr>
          <p:cNvPr id="22" name="Group 22"/>
          <p:cNvGrpSpPr/>
          <p:nvPr/>
        </p:nvGrpSpPr>
        <p:grpSpPr>
          <a:xfrm>
            <a:off x="7432609" y="7721120"/>
            <a:ext cx="3773952" cy="1371092"/>
            <a:chOff x="0" y="0"/>
            <a:chExt cx="5031935" cy="1828123"/>
          </a:xfrm>
        </p:grpSpPr>
        <p:sp>
          <p:nvSpPr>
            <p:cNvPr id="23" name="TextBox 23"/>
            <p:cNvSpPr txBox="1"/>
            <p:nvPr/>
          </p:nvSpPr>
          <p:spPr>
            <a:xfrm>
              <a:off x="0" y="85725"/>
              <a:ext cx="5015545" cy="501184"/>
            </a:xfrm>
            <a:prstGeom prst="rect">
              <a:avLst/>
            </a:prstGeom>
          </p:spPr>
          <p:txBody>
            <a:bodyPr lIns="0" tIns="0" rIns="0" bIns="0" rtlCol="0" anchor="t">
              <a:spAutoFit/>
            </a:bodyPr>
            <a:lstStyle/>
            <a:p>
              <a:pPr algn="l">
                <a:lnSpc>
                  <a:spcPts val="2638"/>
                </a:lnSpc>
              </a:pPr>
              <a:r>
                <a:rPr lang="en-US" sz="2899" spc="14">
                  <a:solidFill>
                    <a:srgbClr val="2B2C30"/>
                  </a:solidFill>
                  <a:latin typeface="Playfair Display Italics"/>
                </a:rPr>
                <a:t>Founder &amp; CEO </a:t>
              </a:r>
            </a:p>
          </p:txBody>
        </p:sp>
        <p:sp>
          <p:nvSpPr>
            <p:cNvPr id="24" name="TextBox 24"/>
            <p:cNvSpPr txBox="1"/>
            <p:nvPr/>
          </p:nvSpPr>
          <p:spPr>
            <a:xfrm>
              <a:off x="0" y="621834"/>
              <a:ext cx="5031935" cy="632249"/>
            </a:xfrm>
            <a:prstGeom prst="rect">
              <a:avLst/>
            </a:prstGeom>
          </p:spPr>
          <p:txBody>
            <a:bodyPr lIns="0" tIns="0" rIns="0" bIns="0" rtlCol="0" anchor="t">
              <a:spAutoFit/>
            </a:bodyPr>
            <a:lstStyle/>
            <a:p>
              <a:pPr algn="l">
                <a:lnSpc>
                  <a:spcPts val="3919"/>
                </a:lnSpc>
              </a:pPr>
              <a:r>
                <a:rPr lang="en-US" sz="2799">
                  <a:solidFill>
                    <a:srgbClr val="2B2C30"/>
                  </a:solidFill>
                  <a:latin typeface="Public Sans Bold"/>
                </a:rPr>
                <a:t>Martin Pabellon</a:t>
              </a:r>
            </a:p>
          </p:txBody>
        </p:sp>
        <p:sp>
          <p:nvSpPr>
            <p:cNvPr id="25" name="TextBox 25"/>
            <p:cNvSpPr txBox="1"/>
            <p:nvPr/>
          </p:nvSpPr>
          <p:spPr>
            <a:xfrm>
              <a:off x="0" y="1431883"/>
              <a:ext cx="5031935" cy="396240"/>
            </a:xfrm>
            <a:prstGeom prst="rect">
              <a:avLst/>
            </a:prstGeom>
          </p:spPr>
          <p:txBody>
            <a:bodyPr lIns="0" tIns="0" rIns="0" bIns="0" rtlCol="0" anchor="t">
              <a:spAutoFit/>
            </a:bodyPr>
            <a:lstStyle/>
            <a:p>
              <a:pPr algn="l">
                <a:lnSpc>
                  <a:spcPts val="2520"/>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994579" y="2107570"/>
            <a:ext cx="16242893" cy="7150730"/>
          </a:xfrm>
          <a:prstGeom prst="rect">
            <a:avLst/>
          </a:prstGeom>
        </p:spPr>
        <p:txBody>
          <a:bodyPr lIns="0" tIns="0" rIns="0" bIns="0" rtlCol="0" anchor="t">
            <a:spAutoFit/>
          </a:bodyPr>
          <a:lstStyle/>
          <a:p>
            <a:pPr algn="l">
              <a:lnSpc>
                <a:spcPts val="7085"/>
              </a:lnSpc>
            </a:pPr>
            <a:r>
              <a:rPr lang="en-US" sz="5450" spc="27">
                <a:solidFill>
                  <a:srgbClr val="2B2C30"/>
                </a:solidFill>
                <a:latin typeface="Playfair Display"/>
              </a:rPr>
              <a:t>In our society today we have the luxury of accessing different commodities in the palm of our hand. Communication, Food delivery, banking etc. That is why it is at its most important that everyone should have access to this luxury. However, one of the people who cannot have this access is those who are disabled and; For our product, we focused on those who are visually impaired</a:t>
            </a:r>
          </a:p>
        </p:txBody>
      </p:sp>
      <p:sp>
        <p:nvSpPr>
          <p:cNvPr id="3" name="TextBox 3"/>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spc="843">
                <a:solidFill>
                  <a:srgbClr val="2B2C30"/>
                </a:solidFill>
                <a:latin typeface="Public Sans Bold"/>
              </a:rPr>
              <a:t>THE ISSUE</a:t>
            </a:r>
          </a:p>
        </p:txBody>
      </p:sp>
      <p:sp>
        <p:nvSpPr>
          <p:cNvPr id="4" name="AutoShape 4"/>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5" name="Freeform 5"/>
          <p:cNvSpPr/>
          <p:nvPr/>
        </p:nvSpPr>
        <p:spPr>
          <a:xfrm>
            <a:off x="17259300" y="8754651"/>
            <a:ext cx="766640" cy="1321377"/>
          </a:xfrm>
          <a:custGeom>
            <a:avLst/>
            <a:gdLst/>
            <a:ahLst/>
            <a:cxnLst/>
            <a:rect l="l" t="t" r="r" b="b"/>
            <a:pathLst>
              <a:path w="766640" h="1321377">
                <a:moveTo>
                  <a:pt x="0" y="0"/>
                </a:moveTo>
                <a:lnTo>
                  <a:pt x="766640" y="0"/>
                </a:lnTo>
                <a:lnTo>
                  <a:pt x="766640" y="1321377"/>
                </a:lnTo>
                <a:lnTo>
                  <a:pt x="0" y="1321377"/>
                </a:lnTo>
                <a:lnTo>
                  <a:pt x="0" y="0"/>
                </a:lnTo>
                <a:close/>
              </a:path>
            </a:pathLst>
          </a:custGeom>
          <a:blipFill>
            <a:blip r:embed="rId2"/>
            <a:stretch>
              <a:fillRect l="-49438" t="-8735" r="-64719" b="-13559"/>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99270"/>
            <a:ext cx="8534656" cy="0"/>
          </a:xfrm>
          <a:prstGeom prst="line">
            <a:avLst/>
          </a:prstGeom>
          <a:ln w="9525" cap="flat">
            <a:solidFill>
              <a:srgbClr val="2B2C30"/>
            </a:solidFill>
            <a:prstDash val="solid"/>
            <a:headEnd type="none" w="sm" len="sm"/>
            <a:tailEnd type="none" w="sm" len="sm"/>
          </a:ln>
        </p:spPr>
      </p:sp>
      <p:sp>
        <p:nvSpPr>
          <p:cNvPr id="3" name="Freeform 3"/>
          <p:cNvSpPr/>
          <p:nvPr/>
        </p:nvSpPr>
        <p:spPr>
          <a:xfrm>
            <a:off x="10014064" y="-307841"/>
            <a:ext cx="8273936" cy="11881074"/>
          </a:xfrm>
          <a:custGeom>
            <a:avLst/>
            <a:gdLst/>
            <a:ahLst/>
            <a:cxnLst/>
            <a:rect l="l" t="t" r="r" b="b"/>
            <a:pathLst>
              <a:path w="8273936" h="11881074">
                <a:moveTo>
                  <a:pt x="0" y="0"/>
                </a:moveTo>
                <a:lnTo>
                  <a:pt x="8273936" y="0"/>
                </a:lnTo>
                <a:lnTo>
                  <a:pt x="8273936" y="11881074"/>
                </a:lnTo>
                <a:lnTo>
                  <a:pt x="0" y="11881074"/>
                </a:lnTo>
                <a:lnTo>
                  <a:pt x="0" y="0"/>
                </a:lnTo>
                <a:close/>
              </a:path>
            </a:pathLst>
          </a:custGeom>
          <a:blipFill>
            <a:blip r:embed="rId2"/>
            <a:stretch>
              <a:fillRect t="-19788" b="-33204"/>
            </a:stretch>
          </a:blipFill>
        </p:spPr>
      </p:sp>
      <p:sp>
        <p:nvSpPr>
          <p:cNvPr id="4" name="TextBox 4"/>
          <p:cNvSpPr txBox="1"/>
          <p:nvPr/>
        </p:nvSpPr>
        <p:spPr>
          <a:xfrm>
            <a:off x="1006871" y="942975"/>
            <a:ext cx="11891423" cy="651099"/>
          </a:xfrm>
          <a:prstGeom prst="rect">
            <a:avLst/>
          </a:prstGeom>
        </p:spPr>
        <p:txBody>
          <a:bodyPr lIns="0" tIns="0" rIns="0" bIns="0" rtlCol="0" anchor="t">
            <a:spAutoFit/>
          </a:bodyPr>
          <a:lstStyle/>
          <a:p>
            <a:pPr algn="l">
              <a:lnSpc>
                <a:spcPts val="5200"/>
              </a:lnSpc>
              <a:spcBef>
                <a:spcPct val="0"/>
              </a:spcBef>
            </a:pPr>
            <a:r>
              <a:rPr lang="en-US" sz="3714" spc="843">
                <a:solidFill>
                  <a:srgbClr val="2B2C30"/>
                </a:solidFill>
                <a:latin typeface="Public Sans Bold"/>
              </a:rPr>
              <a:t>WHAT IS EQUIBANK?</a:t>
            </a:r>
          </a:p>
        </p:txBody>
      </p:sp>
      <p:sp>
        <p:nvSpPr>
          <p:cNvPr id="5" name="TextBox 5"/>
          <p:cNvSpPr txBox="1"/>
          <p:nvPr/>
        </p:nvSpPr>
        <p:spPr>
          <a:xfrm>
            <a:off x="1006871" y="1946907"/>
            <a:ext cx="8556479" cy="6999600"/>
          </a:xfrm>
          <a:prstGeom prst="rect">
            <a:avLst/>
          </a:prstGeom>
        </p:spPr>
        <p:txBody>
          <a:bodyPr lIns="0" tIns="0" rIns="0" bIns="0" rtlCol="0" anchor="t">
            <a:spAutoFit/>
          </a:bodyPr>
          <a:lstStyle/>
          <a:p>
            <a:pPr algn="l">
              <a:lnSpc>
                <a:spcPts val="6955"/>
              </a:lnSpc>
            </a:pPr>
            <a:r>
              <a:rPr lang="en-US" sz="5350" spc="26">
                <a:solidFill>
                  <a:srgbClr val="2B2C30"/>
                </a:solidFill>
                <a:latin typeface="Playfair Display"/>
              </a:rPr>
              <a:t>EquiBank is a voice assisted banking system mainly for the visually impaired and other disabled person to be able to use as a way to access or do banking transactions with the use of their voice.</a:t>
            </a:r>
          </a:p>
        </p:txBody>
      </p:sp>
      <p:sp>
        <p:nvSpPr>
          <p:cNvPr id="6" name="Freeform 6"/>
          <p:cNvSpPr/>
          <p:nvPr/>
        </p:nvSpPr>
        <p:spPr>
          <a:xfrm>
            <a:off x="17259300" y="8629766"/>
            <a:ext cx="824212" cy="1420608"/>
          </a:xfrm>
          <a:custGeom>
            <a:avLst/>
            <a:gdLst/>
            <a:ahLst/>
            <a:cxnLst/>
            <a:rect l="l" t="t" r="r" b="b"/>
            <a:pathLst>
              <a:path w="824212" h="1420608">
                <a:moveTo>
                  <a:pt x="0" y="0"/>
                </a:moveTo>
                <a:lnTo>
                  <a:pt x="824212" y="0"/>
                </a:lnTo>
                <a:lnTo>
                  <a:pt x="824212" y="1420609"/>
                </a:lnTo>
                <a:lnTo>
                  <a:pt x="0" y="1420609"/>
                </a:lnTo>
                <a:lnTo>
                  <a:pt x="0" y="0"/>
                </a:lnTo>
                <a:close/>
              </a:path>
            </a:pathLst>
          </a:custGeom>
          <a:blipFill>
            <a:blip r:embed="rId3"/>
            <a:stretch>
              <a:fillRect l="-49438" t="-8735" r="-64719" b="-13559"/>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11" y="2253796"/>
            <a:ext cx="9671415" cy="43271"/>
          </a:xfrm>
          <a:prstGeom prst="line">
            <a:avLst/>
          </a:prstGeom>
          <a:ln w="9525" cap="flat">
            <a:solidFill>
              <a:srgbClr val="2B2C30"/>
            </a:solidFill>
            <a:prstDash val="solid"/>
            <a:headEnd type="none" w="sm" len="sm"/>
            <a:tailEnd type="none" w="sm" len="sm"/>
          </a:ln>
        </p:spPr>
      </p:sp>
      <p:sp>
        <p:nvSpPr>
          <p:cNvPr id="3" name="Freeform 3"/>
          <p:cNvSpPr/>
          <p:nvPr/>
        </p:nvSpPr>
        <p:spPr>
          <a:xfrm>
            <a:off x="11100273" y="1134332"/>
            <a:ext cx="3431654" cy="7410689"/>
          </a:xfrm>
          <a:custGeom>
            <a:avLst/>
            <a:gdLst/>
            <a:ahLst/>
            <a:cxnLst/>
            <a:rect l="l" t="t" r="r" b="b"/>
            <a:pathLst>
              <a:path w="3431654" h="7410689">
                <a:moveTo>
                  <a:pt x="0" y="0"/>
                </a:moveTo>
                <a:lnTo>
                  <a:pt x="3431654" y="0"/>
                </a:lnTo>
                <a:lnTo>
                  <a:pt x="3431654" y="7410689"/>
                </a:lnTo>
                <a:lnTo>
                  <a:pt x="0" y="7410689"/>
                </a:lnTo>
                <a:lnTo>
                  <a:pt x="0" y="0"/>
                </a:lnTo>
                <a:close/>
              </a:path>
            </a:pathLst>
          </a:custGeom>
          <a:blipFill>
            <a:blip r:embed="rId2"/>
            <a:stretch>
              <a:fillRect/>
            </a:stretch>
          </a:blipFill>
        </p:spPr>
      </p:sp>
      <p:sp>
        <p:nvSpPr>
          <p:cNvPr id="4" name="Freeform 4"/>
          <p:cNvSpPr/>
          <p:nvPr/>
        </p:nvSpPr>
        <p:spPr>
          <a:xfrm>
            <a:off x="14746970" y="1134332"/>
            <a:ext cx="3430090" cy="7410689"/>
          </a:xfrm>
          <a:custGeom>
            <a:avLst/>
            <a:gdLst/>
            <a:ahLst/>
            <a:cxnLst/>
            <a:rect l="l" t="t" r="r" b="b"/>
            <a:pathLst>
              <a:path w="3430090" h="7410689">
                <a:moveTo>
                  <a:pt x="0" y="0"/>
                </a:moveTo>
                <a:lnTo>
                  <a:pt x="3430090" y="0"/>
                </a:lnTo>
                <a:lnTo>
                  <a:pt x="3430090" y="7410689"/>
                </a:lnTo>
                <a:lnTo>
                  <a:pt x="0" y="7410689"/>
                </a:lnTo>
                <a:lnTo>
                  <a:pt x="0" y="0"/>
                </a:lnTo>
                <a:close/>
              </a:path>
            </a:pathLst>
          </a:custGeom>
          <a:blipFill>
            <a:blip r:embed="rId3"/>
            <a:stretch>
              <a:fillRect/>
            </a:stretch>
          </a:blipFill>
        </p:spPr>
      </p:sp>
      <p:sp>
        <p:nvSpPr>
          <p:cNvPr id="5" name="TextBox 5"/>
          <p:cNvSpPr txBox="1"/>
          <p:nvPr/>
        </p:nvSpPr>
        <p:spPr>
          <a:xfrm>
            <a:off x="1006871" y="942975"/>
            <a:ext cx="7877184" cy="1310821"/>
          </a:xfrm>
          <a:prstGeom prst="rect">
            <a:avLst/>
          </a:prstGeom>
        </p:spPr>
        <p:txBody>
          <a:bodyPr lIns="0" tIns="0" rIns="0" bIns="0" rtlCol="0" anchor="t">
            <a:spAutoFit/>
          </a:bodyPr>
          <a:lstStyle/>
          <a:p>
            <a:pPr algn="l">
              <a:lnSpc>
                <a:spcPts val="5200"/>
              </a:lnSpc>
              <a:spcBef>
                <a:spcPct val="0"/>
              </a:spcBef>
            </a:pPr>
            <a:r>
              <a:rPr lang="en-US" sz="3714" spc="843">
                <a:solidFill>
                  <a:srgbClr val="2B2C30"/>
                </a:solidFill>
                <a:latin typeface="Public Sans Bold"/>
              </a:rPr>
              <a:t>WHAT DOES EQUIBANK DO?</a:t>
            </a:r>
          </a:p>
        </p:txBody>
      </p:sp>
      <p:sp>
        <p:nvSpPr>
          <p:cNvPr id="6" name="TextBox 6"/>
          <p:cNvSpPr txBox="1"/>
          <p:nvPr/>
        </p:nvSpPr>
        <p:spPr>
          <a:xfrm>
            <a:off x="662618" y="2809898"/>
            <a:ext cx="8481382" cy="5068341"/>
          </a:xfrm>
          <a:prstGeom prst="rect">
            <a:avLst/>
          </a:prstGeom>
        </p:spPr>
        <p:txBody>
          <a:bodyPr lIns="0" tIns="0" rIns="0" bIns="0" rtlCol="0" anchor="t">
            <a:spAutoFit/>
          </a:bodyPr>
          <a:lstStyle/>
          <a:p>
            <a:pPr marL="976323" lvl="1" indent="-488162" algn="l">
              <a:lnSpc>
                <a:spcPts val="6783"/>
              </a:lnSpc>
              <a:buFont typeface="Arial"/>
              <a:buChar char="•"/>
            </a:pPr>
            <a:r>
              <a:rPr lang="en-US" sz="4522">
                <a:solidFill>
                  <a:srgbClr val="2B2C30"/>
                </a:solidFill>
                <a:latin typeface="Public Sans"/>
              </a:rPr>
              <a:t>Voice recognition </a:t>
            </a:r>
          </a:p>
          <a:p>
            <a:pPr marL="976323" lvl="1" indent="-488162" algn="l">
              <a:lnSpc>
                <a:spcPts val="6783"/>
              </a:lnSpc>
              <a:buFont typeface="Arial"/>
              <a:buChar char="•"/>
            </a:pPr>
            <a:r>
              <a:rPr lang="en-US" sz="4522">
                <a:solidFill>
                  <a:srgbClr val="2B2C30"/>
                </a:solidFill>
                <a:latin typeface="Public Sans"/>
              </a:rPr>
              <a:t>Text-to-Speech Feedback</a:t>
            </a:r>
          </a:p>
          <a:p>
            <a:pPr marL="976323" lvl="1" indent="-488162" algn="l">
              <a:lnSpc>
                <a:spcPts val="6783"/>
              </a:lnSpc>
              <a:buFont typeface="Arial"/>
              <a:buChar char="•"/>
            </a:pPr>
            <a:r>
              <a:rPr lang="en-US" sz="4522">
                <a:solidFill>
                  <a:srgbClr val="2B2C30"/>
                </a:solidFill>
                <a:latin typeface="Public Sans"/>
              </a:rPr>
              <a:t>Check Balance</a:t>
            </a:r>
          </a:p>
          <a:p>
            <a:pPr marL="976323" lvl="1" indent="-488162" algn="l">
              <a:lnSpc>
                <a:spcPts val="6783"/>
              </a:lnSpc>
              <a:buFont typeface="Arial"/>
              <a:buChar char="•"/>
            </a:pPr>
            <a:r>
              <a:rPr lang="en-US" sz="4522">
                <a:solidFill>
                  <a:srgbClr val="2B2C30"/>
                </a:solidFill>
                <a:latin typeface="Public Sans"/>
              </a:rPr>
              <a:t>Transferring funds</a:t>
            </a:r>
          </a:p>
          <a:p>
            <a:pPr marL="976323" lvl="1" indent="-488162" algn="l">
              <a:lnSpc>
                <a:spcPts val="6783"/>
              </a:lnSpc>
              <a:buFont typeface="Arial"/>
              <a:buChar char="•"/>
            </a:pPr>
            <a:r>
              <a:rPr lang="en-US" sz="4522">
                <a:solidFill>
                  <a:srgbClr val="2B2C30"/>
                </a:solidFill>
                <a:latin typeface="Public Sans"/>
              </a:rPr>
              <a:t>Pay bills</a:t>
            </a:r>
          </a:p>
          <a:p>
            <a:pPr marL="976323" lvl="1" indent="-488162" algn="l">
              <a:lnSpc>
                <a:spcPts val="6783"/>
              </a:lnSpc>
              <a:buFont typeface="Arial"/>
              <a:buChar char="•"/>
            </a:pPr>
            <a:r>
              <a:rPr lang="en-US" sz="4522">
                <a:solidFill>
                  <a:srgbClr val="2B2C30"/>
                </a:solidFill>
                <a:latin typeface="Public Sans"/>
              </a:rPr>
              <a:t>All using voice commands</a:t>
            </a:r>
          </a:p>
        </p:txBody>
      </p:sp>
      <p:sp>
        <p:nvSpPr>
          <p:cNvPr id="7" name="Freeform 7"/>
          <p:cNvSpPr/>
          <p:nvPr/>
        </p:nvSpPr>
        <p:spPr>
          <a:xfrm>
            <a:off x="17259300" y="8754651"/>
            <a:ext cx="766640" cy="1321377"/>
          </a:xfrm>
          <a:custGeom>
            <a:avLst/>
            <a:gdLst/>
            <a:ahLst/>
            <a:cxnLst/>
            <a:rect l="l" t="t" r="r" b="b"/>
            <a:pathLst>
              <a:path w="766640" h="1321377">
                <a:moveTo>
                  <a:pt x="0" y="0"/>
                </a:moveTo>
                <a:lnTo>
                  <a:pt x="766640" y="0"/>
                </a:lnTo>
                <a:lnTo>
                  <a:pt x="766640" y="1321377"/>
                </a:lnTo>
                <a:lnTo>
                  <a:pt x="0" y="1321377"/>
                </a:lnTo>
                <a:lnTo>
                  <a:pt x="0" y="0"/>
                </a:lnTo>
                <a:close/>
              </a:path>
            </a:pathLst>
          </a:custGeom>
          <a:blipFill>
            <a:blip r:embed="rId4"/>
            <a:stretch>
              <a:fillRect l="-49438" t="-8735" r="-64719" b="-13559"/>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7086597" y="1760761"/>
            <a:ext cx="16230594" cy="38509"/>
          </a:xfrm>
          <a:prstGeom prst="line">
            <a:avLst/>
          </a:prstGeom>
          <a:ln w="9525" cap="flat">
            <a:solidFill>
              <a:srgbClr val="2B2C30"/>
            </a:solidFill>
            <a:prstDash val="solid"/>
            <a:headEnd type="none" w="sm" len="sm"/>
            <a:tailEnd type="none" w="sm" len="sm"/>
          </a:ln>
        </p:spPr>
      </p:sp>
      <p:grpSp>
        <p:nvGrpSpPr>
          <p:cNvPr id="3" name="Group 3"/>
          <p:cNvGrpSpPr/>
          <p:nvPr/>
        </p:nvGrpSpPr>
        <p:grpSpPr>
          <a:xfrm>
            <a:off x="4107239" y="5074162"/>
            <a:ext cx="138677" cy="138677"/>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sp>
        <p:sp>
          <p:nvSpPr>
            <p:cNvPr id="5" name="TextBox 5"/>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a:p>
          </p:txBody>
        </p:sp>
      </p:grpSp>
      <p:grpSp>
        <p:nvGrpSpPr>
          <p:cNvPr id="6" name="Group 6"/>
          <p:cNvGrpSpPr/>
          <p:nvPr/>
        </p:nvGrpSpPr>
        <p:grpSpPr>
          <a:xfrm>
            <a:off x="868194" y="5078924"/>
            <a:ext cx="138677" cy="138677"/>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sp>
        <p:sp>
          <p:nvSpPr>
            <p:cNvPr id="8" name="TextBox 8"/>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a:p>
          </p:txBody>
        </p:sp>
      </p:grpSp>
      <p:grpSp>
        <p:nvGrpSpPr>
          <p:cNvPr id="9" name="Group 9"/>
          <p:cNvGrpSpPr/>
          <p:nvPr/>
        </p:nvGrpSpPr>
        <p:grpSpPr>
          <a:xfrm>
            <a:off x="7245162" y="5074162"/>
            <a:ext cx="138677" cy="13867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sp>
        <p:sp>
          <p:nvSpPr>
            <p:cNvPr id="11" name="TextBox 11"/>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a:p>
          </p:txBody>
        </p:sp>
      </p:grpSp>
      <p:grpSp>
        <p:nvGrpSpPr>
          <p:cNvPr id="12" name="Group 12"/>
          <p:cNvGrpSpPr/>
          <p:nvPr/>
        </p:nvGrpSpPr>
        <p:grpSpPr>
          <a:xfrm>
            <a:off x="11041373" y="5078924"/>
            <a:ext cx="138677" cy="138677"/>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sp>
        <p:sp>
          <p:nvSpPr>
            <p:cNvPr id="14" name="TextBox 14"/>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a:p>
          </p:txBody>
        </p:sp>
      </p:grpSp>
      <p:grpSp>
        <p:nvGrpSpPr>
          <p:cNvPr id="15" name="Group 15"/>
          <p:cNvGrpSpPr/>
          <p:nvPr/>
        </p:nvGrpSpPr>
        <p:grpSpPr>
          <a:xfrm>
            <a:off x="14560230" y="5078924"/>
            <a:ext cx="138677" cy="138677"/>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sp>
        <p:sp>
          <p:nvSpPr>
            <p:cNvPr id="17" name="TextBox 17"/>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a:p>
          </p:txBody>
        </p:sp>
      </p:grpSp>
      <p:sp>
        <p:nvSpPr>
          <p:cNvPr id="18" name="AutoShape 18"/>
          <p:cNvSpPr/>
          <p:nvPr/>
        </p:nvSpPr>
        <p:spPr>
          <a:xfrm>
            <a:off x="891599" y="5148262"/>
            <a:ext cx="17396401" cy="0"/>
          </a:xfrm>
          <a:prstGeom prst="line">
            <a:avLst/>
          </a:prstGeom>
          <a:ln w="9525" cap="flat">
            <a:solidFill>
              <a:srgbClr val="2B2C30"/>
            </a:solidFill>
            <a:prstDash val="solid"/>
            <a:headEnd type="none" w="sm" len="sm"/>
            <a:tailEnd type="none" w="sm" len="sm"/>
          </a:ln>
        </p:spPr>
      </p:sp>
      <p:sp>
        <p:nvSpPr>
          <p:cNvPr id="19" name="Freeform 19"/>
          <p:cNvSpPr/>
          <p:nvPr/>
        </p:nvSpPr>
        <p:spPr>
          <a:xfrm>
            <a:off x="189172" y="2058905"/>
            <a:ext cx="1163076" cy="2555189"/>
          </a:xfrm>
          <a:custGeom>
            <a:avLst/>
            <a:gdLst/>
            <a:ahLst/>
            <a:cxnLst/>
            <a:rect l="l" t="t" r="r" b="b"/>
            <a:pathLst>
              <a:path w="1163076" h="2555189">
                <a:moveTo>
                  <a:pt x="0" y="0"/>
                </a:moveTo>
                <a:lnTo>
                  <a:pt x="1163076" y="0"/>
                </a:lnTo>
                <a:lnTo>
                  <a:pt x="1163076" y="2555188"/>
                </a:lnTo>
                <a:lnTo>
                  <a:pt x="0" y="2555188"/>
                </a:lnTo>
                <a:lnTo>
                  <a:pt x="0" y="0"/>
                </a:lnTo>
                <a:close/>
              </a:path>
            </a:pathLst>
          </a:custGeom>
          <a:blipFill>
            <a:blip r:embed="rId2"/>
            <a:stretch>
              <a:fillRect/>
            </a:stretch>
          </a:blipFill>
        </p:spPr>
      </p:sp>
      <p:sp>
        <p:nvSpPr>
          <p:cNvPr id="20" name="Freeform 20"/>
          <p:cNvSpPr/>
          <p:nvPr/>
        </p:nvSpPr>
        <p:spPr>
          <a:xfrm>
            <a:off x="1560151" y="2058905"/>
            <a:ext cx="1122458" cy="2555189"/>
          </a:xfrm>
          <a:custGeom>
            <a:avLst/>
            <a:gdLst/>
            <a:ahLst/>
            <a:cxnLst/>
            <a:rect l="l" t="t" r="r" b="b"/>
            <a:pathLst>
              <a:path w="1122458" h="2555189">
                <a:moveTo>
                  <a:pt x="0" y="0"/>
                </a:moveTo>
                <a:lnTo>
                  <a:pt x="1122458" y="0"/>
                </a:lnTo>
                <a:lnTo>
                  <a:pt x="1122458" y="2555188"/>
                </a:lnTo>
                <a:lnTo>
                  <a:pt x="0" y="2555188"/>
                </a:lnTo>
                <a:lnTo>
                  <a:pt x="0" y="0"/>
                </a:lnTo>
                <a:close/>
              </a:path>
            </a:pathLst>
          </a:custGeom>
          <a:blipFill>
            <a:blip r:embed="rId3"/>
            <a:stretch>
              <a:fillRect/>
            </a:stretch>
          </a:blipFill>
        </p:spPr>
      </p:sp>
      <p:sp>
        <p:nvSpPr>
          <p:cNvPr id="21" name="Freeform 21"/>
          <p:cNvSpPr/>
          <p:nvPr/>
        </p:nvSpPr>
        <p:spPr>
          <a:xfrm>
            <a:off x="4000463" y="2058905"/>
            <a:ext cx="1227582" cy="2555189"/>
          </a:xfrm>
          <a:custGeom>
            <a:avLst/>
            <a:gdLst/>
            <a:ahLst/>
            <a:cxnLst/>
            <a:rect l="l" t="t" r="r" b="b"/>
            <a:pathLst>
              <a:path w="1227582" h="2555189">
                <a:moveTo>
                  <a:pt x="0" y="0"/>
                </a:moveTo>
                <a:lnTo>
                  <a:pt x="1227582" y="0"/>
                </a:lnTo>
                <a:lnTo>
                  <a:pt x="1227582" y="2555188"/>
                </a:lnTo>
                <a:lnTo>
                  <a:pt x="0" y="2555188"/>
                </a:lnTo>
                <a:lnTo>
                  <a:pt x="0" y="0"/>
                </a:lnTo>
                <a:close/>
              </a:path>
            </a:pathLst>
          </a:custGeom>
          <a:blipFill>
            <a:blip r:embed="rId4"/>
            <a:stretch>
              <a:fillRect/>
            </a:stretch>
          </a:blipFill>
        </p:spPr>
      </p:sp>
      <p:sp>
        <p:nvSpPr>
          <p:cNvPr id="22" name="Freeform 22"/>
          <p:cNvSpPr/>
          <p:nvPr/>
        </p:nvSpPr>
        <p:spPr>
          <a:xfrm>
            <a:off x="7193339" y="2058905"/>
            <a:ext cx="1267388" cy="2555189"/>
          </a:xfrm>
          <a:custGeom>
            <a:avLst/>
            <a:gdLst/>
            <a:ahLst/>
            <a:cxnLst/>
            <a:rect l="l" t="t" r="r" b="b"/>
            <a:pathLst>
              <a:path w="1267388" h="2555189">
                <a:moveTo>
                  <a:pt x="0" y="0"/>
                </a:moveTo>
                <a:lnTo>
                  <a:pt x="1267388" y="0"/>
                </a:lnTo>
                <a:lnTo>
                  <a:pt x="1267388" y="2555188"/>
                </a:lnTo>
                <a:lnTo>
                  <a:pt x="0" y="2555188"/>
                </a:lnTo>
                <a:lnTo>
                  <a:pt x="0" y="0"/>
                </a:lnTo>
                <a:close/>
              </a:path>
            </a:pathLst>
          </a:custGeom>
          <a:blipFill>
            <a:blip r:embed="rId5"/>
            <a:stretch>
              <a:fillRect t="-8599"/>
            </a:stretch>
          </a:blipFill>
        </p:spPr>
      </p:sp>
      <p:sp>
        <p:nvSpPr>
          <p:cNvPr id="23" name="Freeform 23"/>
          <p:cNvSpPr/>
          <p:nvPr/>
        </p:nvSpPr>
        <p:spPr>
          <a:xfrm>
            <a:off x="8670277" y="2058905"/>
            <a:ext cx="1248599" cy="2555189"/>
          </a:xfrm>
          <a:custGeom>
            <a:avLst/>
            <a:gdLst/>
            <a:ahLst/>
            <a:cxnLst/>
            <a:rect l="l" t="t" r="r" b="b"/>
            <a:pathLst>
              <a:path w="1248599" h="2555189">
                <a:moveTo>
                  <a:pt x="0" y="0"/>
                </a:moveTo>
                <a:lnTo>
                  <a:pt x="1248598" y="0"/>
                </a:lnTo>
                <a:lnTo>
                  <a:pt x="1248598" y="2555188"/>
                </a:lnTo>
                <a:lnTo>
                  <a:pt x="0" y="2555188"/>
                </a:lnTo>
                <a:lnTo>
                  <a:pt x="0" y="0"/>
                </a:lnTo>
                <a:close/>
              </a:path>
            </a:pathLst>
          </a:custGeom>
          <a:blipFill>
            <a:blip r:embed="rId6"/>
            <a:stretch>
              <a:fillRect t="-7296"/>
            </a:stretch>
          </a:blipFill>
        </p:spPr>
      </p:sp>
      <p:sp>
        <p:nvSpPr>
          <p:cNvPr id="24" name="Freeform 24"/>
          <p:cNvSpPr/>
          <p:nvPr/>
        </p:nvSpPr>
        <p:spPr>
          <a:xfrm>
            <a:off x="11041373" y="2058905"/>
            <a:ext cx="1167562" cy="2555189"/>
          </a:xfrm>
          <a:custGeom>
            <a:avLst/>
            <a:gdLst/>
            <a:ahLst/>
            <a:cxnLst/>
            <a:rect l="l" t="t" r="r" b="b"/>
            <a:pathLst>
              <a:path w="1167562" h="2555189">
                <a:moveTo>
                  <a:pt x="0" y="0"/>
                </a:moveTo>
                <a:lnTo>
                  <a:pt x="1167562" y="0"/>
                </a:lnTo>
                <a:lnTo>
                  <a:pt x="1167562" y="2555188"/>
                </a:lnTo>
                <a:lnTo>
                  <a:pt x="0" y="2555188"/>
                </a:lnTo>
                <a:lnTo>
                  <a:pt x="0" y="0"/>
                </a:lnTo>
                <a:close/>
              </a:path>
            </a:pathLst>
          </a:custGeom>
          <a:blipFill>
            <a:blip r:embed="rId7"/>
            <a:stretch>
              <a:fillRect/>
            </a:stretch>
          </a:blipFill>
        </p:spPr>
      </p:sp>
      <p:sp>
        <p:nvSpPr>
          <p:cNvPr id="25" name="TextBox 25"/>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spc="843">
                <a:solidFill>
                  <a:srgbClr val="2B2C30"/>
                </a:solidFill>
                <a:latin typeface="Public Sans Bold"/>
              </a:rPr>
              <a:t>HOW DOES EQUIBANK WORK?</a:t>
            </a:r>
          </a:p>
        </p:txBody>
      </p:sp>
      <p:sp>
        <p:nvSpPr>
          <p:cNvPr id="26" name="TextBox 26"/>
          <p:cNvSpPr txBox="1"/>
          <p:nvPr/>
        </p:nvSpPr>
        <p:spPr>
          <a:xfrm>
            <a:off x="7383839" y="6476672"/>
            <a:ext cx="3086100" cy="2508883"/>
          </a:xfrm>
          <a:prstGeom prst="rect">
            <a:avLst/>
          </a:prstGeom>
        </p:spPr>
        <p:txBody>
          <a:bodyPr lIns="0" tIns="0" rIns="0" bIns="0" rtlCol="0" anchor="t">
            <a:spAutoFit/>
          </a:bodyPr>
          <a:lstStyle/>
          <a:p>
            <a:pPr algn="l">
              <a:lnSpc>
                <a:spcPts val="2880"/>
              </a:lnSpc>
            </a:pPr>
            <a:r>
              <a:rPr lang="en-US" sz="1800">
                <a:solidFill>
                  <a:srgbClr val="2B2C30"/>
                </a:solidFill>
                <a:latin typeface="Public Sans"/>
              </a:rPr>
              <a:t>In order to make sure they are secure, the system will request them to be in a spot where no one else can hear them and the system or preferably to let the user wear earphones</a:t>
            </a:r>
          </a:p>
        </p:txBody>
      </p:sp>
      <p:sp>
        <p:nvSpPr>
          <p:cNvPr id="27" name="TextBox 27"/>
          <p:cNvSpPr txBox="1"/>
          <p:nvPr/>
        </p:nvSpPr>
        <p:spPr>
          <a:xfrm>
            <a:off x="7383839" y="5543222"/>
            <a:ext cx="2785647" cy="428625"/>
          </a:xfrm>
          <a:prstGeom prst="rect">
            <a:avLst/>
          </a:prstGeom>
        </p:spPr>
        <p:txBody>
          <a:bodyPr lIns="0" tIns="0" rIns="0" bIns="0" rtlCol="0" anchor="t">
            <a:spAutoFit/>
          </a:bodyPr>
          <a:lstStyle/>
          <a:p>
            <a:pPr algn="l">
              <a:lnSpc>
                <a:spcPts val="3480"/>
              </a:lnSpc>
            </a:pPr>
            <a:r>
              <a:rPr lang="en-US" sz="2900">
                <a:solidFill>
                  <a:srgbClr val="2B2C30"/>
                </a:solidFill>
                <a:latin typeface="Playfair Display Italics"/>
              </a:rPr>
              <a:t>Wait!</a:t>
            </a:r>
          </a:p>
        </p:txBody>
      </p:sp>
      <p:sp>
        <p:nvSpPr>
          <p:cNvPr id="28" name="TextBox 28"/>
          <p:cNvSpPr txBox="1"/>
          <p:nvPr/>
        </p:nvSpPr>
        <p:spPr>
          <a:xfrm>
            <a:off x="7383839" y="5962322"/>
            <a:ext cx="2785647" cy="428625"/>
          </a:xfrm>
          <a:prstGeom prst="rect">
            <a:avLst/>
          </a:prstGeom>
        </p:spPr>
        <p:txBody>
          <a:bodyPr lIns="0" tIns="0" rIns="0" bIns="0" rtlCol="0" anchor="t">
            <a:spAutoFit/>
          </a:bodyPr>
          <a:lstStyle/>
          <a:p>
            <a:pPr algn="l">
              <a:lnSpc>
                <a:spcPts val="3359"/>
              </a:lnSpc>
            </a:pPr>
            <a:r>
              <a:rPr lang="en-US" sz="2799">
                <a:solidFill>
                  <a:srgbClr val="2B2C30"/>
                </a:solidFill>
                <a:latin typeface="Public Sans Bold"/>
              </a:rPr>
              <a:t>Q3</a:t>
            </a:r>
          </a:p>
        </p:txBody>
      </p:sp>
      <p:sp>
        <p:nvSpPr>
          <p:cNvPr id="29" name="TextBox 29"/>
          <p:cNvSpPr txBox="1"/>
          <p:nvPr/>
        </p:nvSpPr>
        <p:spPr>
          <a:xfrm>
            <a:off x="770710" y="6476672"/>
            <a:ext cx="3086100" cy="1784983"/>
          </a:xfrm>
          <a:prstGeom prst="rect">
            <a:avLst/>
          </a:prstGeom>
        </p:spPr>
        <p:txBody>
          <a:bodyPr lIns="0" tIns="0" rIns="0" bIns="0" rtlCol="0" anchor="t">
            <a:spAutoFit/>
          </a:bodyPr>
          <a:lstStyle/>
          <a:p>
            <a:pPr algn="l">
              <a:lnSpc>
                <a:spcPts val="2880"/>
              </a:lnSpc>
            </a:pPr>
            <a:r>
              <a:rPr lang="en-US" sz="1800">
                <a:solidFill>
                  <a:srgbClr val="2B2C30"/>
                </a:solidFill>
                <a:latin typeface="Public Sans"/>
              </a:rPr>
              <a:t>Users can start the system by saying “Start EquiBank”. Where it signify the start of the system with the logo and landing page</a:t>
            </a:r>
          </a:p>
        </p:txBody>
      </p:sp>
      <p:sp>
        <p:nvSpPr>
          <p:cNvPr id="30" name="TextBox 30"/>
          <p:cNvSpPr txBox="1"/>
          <p:nvPr/>
        </p:nvSpPr>
        <p:spPr>
          <a:xfrm>
            <a:off x="830639" y="5543222"/>
            <a:ext cx="2785647" cy="428625"/>
          </a:xfrm>
          <a:prstGeom prst="rect">
            <a:avLst/>
          </a:prstGeom>
        </p:spPr>
        <p:txBody>
          <a:bodyPr lIns="0" tIns="0" rIns="0" bIns="0" rtlCol="0" anchor="t">
            <a:spAutoFit/>
          </a:bodyPr>
          <a:lstStyle/>
          <a:p>
            <a:pPr algn="l">
              <a:lnSpc>
                <a:spcPts val="3480"/>
              </a:lnSpc>
            </a:pPr>
            <a:r>
              <a:rPr lang="en-US" sz="2900">
                <a:solidFill>
                  <a:srgbClr val="2B2C30"/>
                </a:solidFill>
                <a:latin typeface="Playfair Display Italics"/>
              </a:rPr>
              <a:t>Start!</a:t>
            </a:r>
          </a:p>
        </p:txBody>
      </p:sp>
      <p:sp>
        <p:nvSpPr>
          <p:cNvPr id="31" name="TextBox 31"/>
          <p:cNvSpPr txBox="1"/>
          <p:nvPr/>
        </p:nvSpPr>
        <p:spPr>
          <a:xfrm>
            <a:off x="830639" y="5962322"/>
            <a:ext cx="2785647" cy="428625"/>
          </a:xfrm>
          <a:prstGeom prst="rect">
            <a:avLst/>
          </a:prstGeom>
        </p:spPr>
        <p:txBody>
          <a:bodyPr lIns="0" tIns="0" rIns="0" bIns="0" rtlCol="0" anchor="t">
            <a:spAutoFit/>
          </a:bodyPr>
          <a:lstStyle/>
          <a:p>
            <a:pPr algn="l">
              <a:lnSpc>
                <a:spcPts val="3359"/>
              </a:lnSpc>
            </a:pPr>
            <a:r>
              <a:rPr lang="en-US" sz="2799">
                <a:solidFill>
                  <a:srgbClr val="2B2C30"/>
                </a:solidFill>
                <a:latin typeface="Public Sans Bold"/>
              </a:rPr>
              <a:t>Q1</a:t>
            </a:r>
          </a:p>
        </p:txBody>
      </p:sp>
      <p:sp>
        <p:nvSpPr>
          <p:cNvPr id="32" name="TextBox 32"/>
          <p:cNvSpPr txBox="1"/>
          <p:nvPr/>
        </p:nvSpPr>
        <p:spPr>
          <a:xfrm>
            <a:off x="4107239" y="6476672"/>
            <a:ext cx="3086100" cy="2508883"/>
          </a:xfrm>
          <a:prstGeom prst="rect">
            <a:avLst/>
          </a:prstGeom>
        </p:spPr>
        <p:txBody>
          <a:bodyPr lIns="0" tIns="0" rIns="0" bIns="0" rtlCol="0" anchor="t">
            <a:spAutoFit/>
          </a:bodyPr>
          <a:lstStyle/>
          <a:p>
            <a:pPr algn="l">
              <a:lnSpc>
                <a:spcPts val="2880"/>
              </a:lnSpc>
            </a:pPr>
            <a:r>
              <a:rPr lang="en-US" sz="1800">
                <a:solidFill>
                  <a:srgbClr val="2B2C30"/>
                </a:solidFill>
                <a:latin typeface="Public Sans"/>
              </a:rPr>
              <a:t>Next, users can say voice commands such as “pay bills,” “Check Balance,” “Send money”. The system will then respond to the request. In this case it is the check balance command</a:t>
            </a:r>
          </a:p>
        </p:txBody>
      </p:sp>
      <p:sp>
        <p:nvSpPr>
          <p:cNvPr id="33" name="TextBox 33"/>
          <p:cNvSpPr txBox="1"/>
          <p:nvPr/>
        </p:nvSpPr>
        <p:spPr>
          <a:xfrm>
            <a:off x="4107239" y="5543222"/>
            <a:ext cx="2785647" cy="428625"/>
          </a:xfrm>
          <a:prstGeom prst="rect">
            <a:avLst/>
          </a:prstGeom>
        </p:spPr>
        <p:txBody>
          <a:bodyPr lIns="0" tIns="0" rIns="0" bIns="0" rtlCol="0" anchor="t">
            <a:spAutoFit/>
          </a:bodyPr>
          <a:lstStyle/>
          <a:p>
            <a:pPr algn="l">
              <a:lnSpc>
                <a:spcPts val="3480"/>
              </a:lnSpc>
            </a:pPr>
            <a:r>
              <a:rPr lang="en-US" sz="2900">
                <a:solidFill>
                  <a:srgbClr val="2B2C30"/>
                </a:solidFill>
                <a:latin typeface="Playfair Display Italics"/>
              </a:rPr>
              <a:t>What to do?</a:t>
            </a:r>
          </a:p>
        </p:txBody>
      </p:sp>
      <p:sp>
        <p:nvSpPr>
          <p:cNvPr id="34" name="TextBox 34"/>
          <p:cNvSpPr txBox="1"/>
          <p:nvPr/>
        </p:nvSpPr>
        <p:spPr>
          <a:xfrm>
            <a:off x="4107239" y="5962322"/>
            <a:ext cx="2785647" cy="428625"/>
          </a:xfrm>
          <a:prstGeom prst="rect">
            <a:avLst/>
          </a:prstGeom>
        </p:spPr>
        <p:txBody>
          <a:bodyPr lIns="0" tIns="0" rIns="0" bIns="0" rtlCol="0" anchor="t">
            <a:spAutoFit/>
          </a:bodyPr>
          <a:lstStyle/>
          <a:p>
            <a:pPr algn="l">
              <a:lnSpc>
                <a:spcPts val="3359"/>
              </a:lnSpc>
            </a:pPr>
            <a:r>
              <a:rPr lang="en-US" sz="2799">
                <a:solidFill>
                  <a:srgbClr val="2B2C30"/>
                </a:solidFill>
                <a:latin typeface="Public Sans Bold"/>
              </a:rPr>
              <a:t>Q2</a:t>
            </a:r>
          </a:p>
        </p:txBody>
      </p:sp>
      <p:sp>
        <p:nvSpPr>
          <p:cNvPr id="35" name="TextBox 35"/>
          <p:cNvSpPr txBox="1"/>
          <p:nvPr/>
        </p:nvSpPr>
        <p:spPr>
          <a:xfrm>
            <a:off x="11041373" y="6476672"/>
            <a:ext cx="3086100" cy="1784983"/>
          </a:xfrm>
          <a:prstGeom prst="rect">
            <a:avLst/>
          </a:prstGeom>
        </p:spPr>
        <p:txBody>
          <a:bodyPr lIns="0" tIns="0" rIns="0" bIns="0" rtlCol="0" anchor="t">
            <a:spAutoFit/>
          </a:bodyPr>
          <a:lstStyle/>
          <a:p>
            <a:pPr algn="l">
              <a:lnSpc>
                <a:spcPts val="2880"/>
              </a:lnSpc>
            </a:pPr>
            <a:r>
              <a:rPr lang="en-US" sz="1800">
                <a:solidFill>
                  <a:srgbClr val="2B2C30"/>
                </a:solidFill>
                <a:latin typeface="Public Sans"/>
              </a:rPr>
              <a:t>Now that the user confirms that they are in a safe and secure location or wearing headphones the system will now display their details</a:t>
            </a:r>
          </a:p>
        </p:txBody>
      </p:sp>
      <p:sp>
        <p:nvSpPr>
          <p:cNvPr id="36" name="TextBox 36"/>
          <p:cNvSpPr txBox="1"/>
          <p:nvPr/>
        </p:nvSpPr>
        <p:spPr>
          <a:xfrm>
            <a:off x="11041373" y="5543222"/>
            <a:ext cx="2785647" cy="428625"/>
          </a:xfrm>
          <a:prstGeom prst="rect">
            <a:avLst/>
          </a:prstGeom>
        </p:spPr>
        <p:txBody>
          <a:bodyPr lIns="0" tIns="0" rIns="0" bIns="0" rtlCol="0" anchor="t">
            <a:spAutoFit/>
          </a:bodyPr>
          <a:lstStyle/>
          <a:p>
            <a:pPr algn="l">
              <a:lnSpc>
                <a:spcPts val="3480"/>
              </a:lnSpc>
            </a:pPr>
            <a:r>
              <a:rPr lang="en-US" sz="2900">
                <a:solidFill>
                  <a:srgbClr val="2B2C30"/>
                </a:solidFill>
                <a:latin typeface="Playfair Display Italics"/>
              </a:rPr>
              <a:t>Results</a:t>
            </a:r>
          </a:p>
        </p:txBody>
      </p:sp>
      <p:sp>
        <p:nvSpPr>
          <p:cNvPr id="37" name="TextBox 37"/>
          <p:cNvSpPr txBox="1"/>
          <p:nvPr/>
        </p:nvSpPr>
        <p:spPr>
          <a:xfrm>
            <a:off x="11041373" y="5962322"/>
            <a:ext cx="2785647" cy="428625"/>
          </a:xfrm>
          <a:prstGeom prst="rect">
            <a:avLst/>
          </a:prstGeom>
        </p:spPr>
        <p:txBody>
          <a:bodyPr lIns="0" tIns="0" rIns="0" bIns="0" rtlCol="0" anchor="t">
            <a:spAutoFit/>
          </a:bodyPr>
          <a:lstStyle/>
          <a:p>
            <a:pPr algn="l">
              <a:lnSpc>
                <a:spcPts val="3359"/>
              </a:lnSpc>
            </a:pPr>
            <a:r>
              <a:rPr lang="en-US" sz="2799">
                <a:solidFill>
                  <a:srgbClr val="2B2C30"/>
                </a:solidFill>
                <a:latin typeface="Public Sans Bold"/>
              </a:rPr>
              <a:t>Q4</a:t>
            </a:r>
          </a:p>
        </p:txBody>
      </p:sp>
      <p:sp>
        <p:nvSpPr>
          <p:cNvPr id="38" name="TextBox 38"/>
          <p:cNvSpPr txBox="1"/>
          <p:nvPr/>
        </p:nvSpPr>
        <p:spPr>
          <a:xfrm>
            <a:off x="14698907" y="6476672"/>
            <a:ext cx="3086100" cy="1061083"/>
          </a:xfrm>
          <a:prstGeom prst="rect">
            <a:avLst/>
          </a:prstGeom>
        </p:spPr>
        <p:txBody>
          <a:bodyPr lIns="0" tIns="0" rIns="0" bIns="0" rtlCol="0" anchor="t">
            <a:spAutoFit/>
          </a:bodyPr>
          <a:lstStyle/>
          <a:p>
            <a:pPr algn="l">
              <a:lnSpc>
                <a:spcPts val="2880"/>
              </a:lnSpc>
            </a:pPr>
            <a:r>
              <a:rPr lang="en-US" sz="1800">
                <a:solidFill>
                  <a:srgbClr val="2B2C30"/>
                </a:solidFill>
                <a:latin typeface="Public Sans"/>
              </a:rPr>
              <a:t>The user, satisfied, will then close the system with “Close EquiBank”</a:t>
            </a:r>
          </a:p>
        </p:txBody>
      </p:sp>
      <p:sp>
        <p:nvSpPr>
          <p:cNvPr id="39" name="TextBox 39"/>
          <p:cNvSpPr txBox="1"/>
          <p:nvPr/>
        </p:nvSpPr>
        <p:spPr>
          <a:xfrm>
            <a:off x="14698907" y="5543222"/>
            <a:ext cx="2785647" cy="428625"/>
          </a:xfrm>
          <a:prstGeom prst="rect">
            <a:avLst/>
          </a:prstGeom>
        </p:spPr>
        <p:txBody>
          <a:bodyPr lIns="0" tIns="0" rIns="0" bIns="0" rtlCol="0" anchor="t">
            <a:spAutoFit/>
          </a:bodyPr>
          <a:lstStyle/>
          <a:p>
            <a:pPr algn="l">
              <a:lnSpc>
                <a:spcPts val="3480"/>
              </a:lnSpc>
            </a:pPr>
            <a:r>
              <a:rPr lang="en-US" sz="2900">
                <a:solidFill>
                  <a:srgbClr val="2B2C30"/>
                </a:solidFill>
                <a:latin typeface="Playfair Display Italics"/>
              </a:rPr>
              <a:t>Goodbye!</a:t>
            </a:r>
          </a:p>
        </p:txBody>
      </p:sp>
      <p:sp>
        <p:nvSpPr>
          <p:cNvPr id="40" name="TextBox 40"/>
          <p:cNvSpPr txBox="1"/>
          <p:nvPr/>
        </p:nvSpPr>
        <p:spPr>
          <a:xfrm>
            <a:off x="14698907" y="5962322"/>
            <a:ext cx="2785647" cy="428625"/>
          </a:xfrm>
          <a:prstGeom prst="rect">
            <a:avLst/>
          </a:prstGeom>
        </p:spPr>
        <p:txBody>
          <a:bodyPr lIns="0" tIns="0" rIns="0" bIns="0" rtlCol="0" anchor="t">
            <a:spAutoFit/>
          </a:bodyPr>
          <a:lstStyle/>
          <a:p>
            <a:pPr algn="l">
              <a:lnSpc>
                <a:spcPts val="3359"/>
              </a:lnSpc>
            </a:pPr>
            <a:r>
              <a:rPr lang="en-US" sz="2799">
                <a:solidFill>
                  <a:srgbClr val="2B2C30"/>
                </a:solidFill>
                <a:latin typeface="Public Sans Bold"/>
              </a:rPr>
              <a:t>Q1</a:t>
            </a:r>
          </a:p>
        </p:txBody>
      </p:sp>
      <p:sp>
        <p:nvSpPr>
          <p:cNvPr id="41" name="Freeform 41"/>
          <p:cNvSpPr/>
          <p:nvPr/>
        </p:nvSpPr>
        <p:spPr>
          <a:xfrm>
            <a:off x="15329862" y="2091192"/>
            <a:ext cx="1163076" cy="2555189"/>
          </a:xfrm>
          <a:custGeom>
            <a:avLst/>
            <a:gdLst/>
            <a:ahLst/>
            <a:cxnLst/>
            <a:rect l="l" t="t" r="r" b="b"/>
            <a:pathLst>
              <a:path w="1163076" h="2555189">
                <a:moveTo>
                  <a:pt x="0" y="0"/>
                </a:moveTo>
                <a:lnTo>
                  <a:pt x="1163076" y="0"/>
                </a:lnTo>
                <a:lnTo>
                  <a:pt x="1163076" y="2555189"/>
                </a:lnTo>
                <a:lnTo>
                  <a:pt x="0" y="2555189"/>
                </a:lnTo>
                <a:lnTo>
                  <a:pt x="0" y="0"/>
                </a:lnTo>
                <a:close/>
              </a:path>
            </a:pathLst>
          </a:custGeom>
          <a:blipFill>
            <a:blip r:embed="rId2"/>
            <a:stretch>
              <a:fillRect/>
            </a:stretch>
          </a:blipFill>
        </p:spPr>
      </p:sp>
      <p:sp>
        <p:nvSpPr>
          <p:cNvPr id="42" name="Freeform 42"/>
          <p:cNvSpPr/>
          <p:nvPr/>
        </p:nvSpPr>
        <p:spPr>
          <a:xfrm>
            <a:off x="17259300" y="8754651"/>
            <a:ext cx="766640" cy="1321377"/>
          </a:xfrm>
          <a:custGeom>
            <a:avLst/>
            <a:gdLst/>
            <a:ahLst/>
            <a:cxnLst/>
            <a:rect l="l" t="t" r="r" b="b"/>
            <a:pathLst>
              <a:path w="766640" h="1321377">
                <a:moveTo>
                  <a:pt x="0" y="0"/>
                </a:moveTo>
                <a:lnTo>
                  <a:pt x="766640" y="0"/>
                </a:lnTo>
                <a:lnTo>
                  <a:pt x="766640" y="1321377"/>
                </a:lnTo>
                <a:lnTo>
                  <a:pt x="0" y="1321377"/>
                </a:lnTo>
                <a:lnTo>
                  <a:pt x="0" y="0"/>
                </a:lnTo>
                <a:close/>
              </a:path>
            </a:pathLst>
          </a:custGeom>
          <a:blipFill>
            <a:blip r:embed="rId8"/>
            <a:stretch>
              <a:fillRect l="-49438" t="-8735" r="-64719" b="-13559"/>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739020" y="658324"/>
            <a:ext cx="16230594" cy="38509"/>
          </a:xfrm>
          <a:prstGeom prst="line">
            <a:avLst/>
          </a:prstGeom>
          <a:ln w="9525" cap="flat">
            <a:solidFill>
              <a:srgbClr val="2B2C30"/>
            </a:solidFill>
            <a:prstDash val="solid"/>
            <a:headEnd type="none" w="sm" len="sm"/>
            <a:tailEnd type="none" w="sm" len="sm"/>
          </a:ln>
        </p:spPr>
      </p:sp>
      <p:grpSp>
        <p:nvGrpSpPr>
          <p:cNvPr id="3" name="Group 3"/>
          <p:cNvGrpSpPr>
            <a:grpSpLocks noChangeAspect="1"/>
          </p:cNvGrpSpPr>
          <p:nvPr/>
        </p:nvGrpSpPr>
        <p:grpSpPr>
          <a:xfrm>
            <a:off x="739009" y="1406989"/>
            <a:ext cx="1888394" cy="3736511"/>
            <a:chOff x="0" y="0"/>
            <a:chExt cx="2620010" cy="5184140"/>
          </a:xfrm>
        </p:grpSpPr>
        <p:sp>
          <p:nvSpPr>
            <p:cNvPr id="4" name="Freeform 4"/>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5" name="Freeform 5"/>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t="-760" b="-760"/>
              </a:stretch>
            </a:blipFill>
          </p:spPr>
        </p:sp>
        <p:sp>
          <p:nvSpPr>
            <p:cNvPr id="6" name="Freeform 6"/>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id="7" name="Freeform 7"/>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id="8" name="Freeform 8"/>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id="9" name="Freeform 9"/>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id="10" name="Freeform 10"/>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id="11" name="Freeform 11"/>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id="12" name="Freeform 12"/>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grpSp>
        <p:nvGrpSpPr>
          <p:cNvPr id="13" name="Group 13"/>
          <p:cNvGrpSpPr>
            <a:grpSpLocks noChangeAspect="1"/>
          </p:cNvGrpSpPr>
          <p:nvPr/>
        </p:nvGrpSpPr>
        <p:grpSpPr>
          <a:xfrm>
            <a:off x="3020643" y="5895975"/>
            <a:ext cx="1888394" cy="3736511"/>
            <a:chOff x="0" y="0"/>
            <a:chExt cx="2620010" cy="5184140"/>
          </a:xfrm>
        </p:grpSpPr>
        <p:sp>
          <p:nvSpPr>
            <p:cNvPr id="14" name="Freeform 14"/>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15" name="Freeform 15"/>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3"/>
              <a:stretch>
                <a:fillRect t="-494" b="-494"/>
              </a:stretch>
            </a:blipFill>
          </p:spPr>
        </p:sp>
        <p:sp>
          <p:nvSpPr>
            <p:cNvPr id="16" name="Freeform 16"/>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id="17" name="Freeform 17"/>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id="18" name="Freeform 18"/>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id="19" name="Freeform 19"/>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id="20" name="Freeform 20"/>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id="21" name="Freeform 21"/>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id="22" name="Freeform 22"/>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grpSp>
        <p:nvGrpSpPr>
          <p:cNvPr id="23" name="Group 23"/>
          <p:cNvGrpSpPr>
            <a:grpSpLocks noChangeAspect="1"/>
          </p:cNvGrpSpPr>
          <p:nvPr/>
        </p:nvGrpSpPr>
        <p:grpSpPr>
          <a:xfrm>
            <a:off x="3020643" y="1406989"/>
            <a:ext cx="1888394" cy="3736511"/>
            <a:chOff x="0" y="0"/>
            <a:chExt cx="2620010" cy="5184140"/>
          </a:xfrm>
        </p:grpSpPr>
        <p:sp>
          <p:nvSpPr>
            <p:cNvPr id="24" name="Freeform 24"/>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25" name="Freeform 25"/>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t="-2524" b="-2524"/>
              </a:stretch>
            </a:blipFill>
          </p:spPr>
        </p:sp>
        <p:sp>
          <p:nvSpPr>
            <p:cNvPr id="26" name="Freeform 26"/>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id="27" name="Freeform 27"/>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id="28" name="Freeform 28"/>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id="29" name="Freeform 29"/>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id="30" name="Freeform 30"/>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id="31" name="Freeform 31"/>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id="32" name="Freeform 32"/>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grpSp>
        <p:nvGrpSpPr>
          <p:cNvPr id="33" name="Group 33"/>
          <p:cNvGrpSpPr>
            <a:grpSpLocks noChangeAspect="1"/>
          </p:cNvGrpSpPr>
          <p:nvPr/>
        </p:nvGrpSpPr>
        <p:grpSpPr>
          <a:xfrm>
            <a:off x="5299561" y="1406989"/>
            <a:ext cx="1888394" cy="3736511"/>
            <a:chOff x="0" y="0"/>
            <a:chExt cx="2620010" cy="5184140"/>
          </a:xfrm>
        </p:grpSpPr>
        <p:sp>
          <p:nvSpPr>
            <p:cNvPr id="34" name="Freeform 34"/>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35" name="Freeform 35"/>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5"/>
              <a:stretch>
                <a:fillRect l="-174" r="-174"/>
              </a:stretch>
            </a:blipFill>
          </p:spPr>
        </p:sp>
        <p:sp>
          <p:nvSpPr>
            <p:cNvPr id="36" name="Freeform 36"/>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id="37" name="Freeform 37"/>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id="38" name="Freeform 38"/>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id="39" name="Freeform 39"/>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id="40" name="Freeform 40"/>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id="41" name="Freeform 41"/>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id="42" name="Freeform 42"/>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grpSp>
        <p:nvGrpSpPr>
          <p:cNvPr id="43" name="Group 43"/>
          <p:cNvGrpSpPr>
            <a:grpSpLocks noChangeAspect="1"/>
          </p:cNvGrpSpPr>
          <p:nvPr/>
        </p:nvGrpSpPr>
        <p:grpSpPr>
          <a:xfrm>
            <a:off x="9857398" y="1406989"/>
            <a:ext cx="1888394" cy="3736511"/>
            <a:chOff x="0" y="0"/>
            <a:chExt cx="2620010" cy="5184140"/>
          </a:xfrm>
        </p:grpSpPr>
        <p:sp>
          <p:nvSpPr>
            <p:cNvPr id="44" name="Freeform 44"/>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45" name="Freeform 45"/>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6"/>
              <a:stretch>
                <a:fillRect l="-151" r="-151"/>
              </a:stretch>
            </a:blipFill>
          </p:spPr>
        </p:sp>
        <p:sp>
          <p:nvSpPr>
            <p:cNvPr id="46" name="Freeform 46"/>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id="47" name="Freeform 47"/>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id="48" name="Freeform 48"/>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id="49" name="Freeform 49"/>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id="50" name="Freeform 50"/>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id="51" name="Freeform 51"/>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id="52" name="Freeform 52"/>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grpSp>
        <p:nvGrpSpPr>
          <p:cNvPr id="53" name="Group 53"/>
          <p:cNvGrpSpPr>
            <a:grpSpLocks noChangeAspect="1"/>
          </p:cNvGrpSpPr>
          <p:nvPr/>
        </p:nvGrpSpPr>
        <p:grpSpPr>
          <a:xfrm>
            <a:off x="12136317" y="1406989"/>
            <a:ext cx="1888394" cy="3736511"/>
            <a:chOff x="0" y="0"/>
            <a:chExt cx="2620010" cy="5184140"/>
          </a:xfrm>
        </p:grpSpPr>
        <p:sp>
          <p:nvSpPr>
            <p:cNvPr id="54" name="Freeform 54"/>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55" name="Freeform 55"/>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7"/>
              <a:stretch>
                <a:fillRect l="-1962" r="-1962"/>
              </a:stretch>
            </a:blipFill>
          </p:spPr>
        </p:sp>
        <p:sp>
          <p:nvSpPr>
            <p:cNvPr id="56" name="Freeform 56"/>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id="57" name="Freeform 57"/>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id="58" name="Freeform 58"/>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id="59" name="Freeform 59"/>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id="60" name="Freeform 60"/>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id="61" name="Freeform 61"/>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id="62" name="Freeform 62"/>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grpSp>
        <p:nvGrpSpPr>
          <p:cNvPr id="63" name="Group 63"/>
          <p:cNvGrpSpPr>
            <a:grpSpLocks noChangeAspect="1"/>
          </p:cNvGrpSpPr>
          <p:nvPr/>
        </p:nvGrpSpPr>
        <p:grpSpPr>
          <a:xfrm>
            <a:off x="713149" y="5895975"/>
            <a:ext cx="1888394" cy="3736511"/>
            <a:chOff x="0" y="0"/>
            <a:chExt cx="2620010" cy="5184140"/>
          </a:xfrm>
        </p:grpSpPr>
        <p:sp>
          <p:nvSpPr>
            <p:cNvPr id="64" name="Freeform 64"/>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65" name="Freeform 65"/>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8"/>
              <a:stretch>
                <a:fillRect t="-760" b="-760"/>
              </a:stretch>
            </a:blipFill>
          </p:spPr>
        </p:sp>
        <p:sp>
          <p:nvSpPr>
            <p:cNvPr id="66" name="Freeform 66"/>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id="67" name="Freeform 67"/>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id="68" name="Freeform 68"/>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id="69" name="Freeform 69"/>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id="70" name="Freeform 70"/>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id="71" name="Freeform 71"/>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id="72" name="Freeform 72"/>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grpSp>
        <p:nvGrpSpPr>
          <p:cNvPr id="73" name="Group 73"/>
          <p:cNvGrpSpPr>
            <a:grpSpLocks noChangeAspect="1"/>
          </p:cNvGrpSpPr>
          <p:nvPr/>
        </p:nvGrpSpPr>
        <p:grpSpPr>
          <a:xfrm>
            <a:off x="5328136" y="5895975"/>
            <a:ext cx="1888394" cy="3736511"/>
            <a:chOff x="0" y="0"/>
            <a:chExt cx="2620010" cy="5184140"/>
          </a:xfrm>
        </p:grpSpPr>
        <p:sp>
          <p:nvSpPr>
            <p:cNvPr id="74" name="Freeform 74"/>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75" name="Freeform 75"/>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9"/>
              <a:stretch>
                <a:fillRect l="-149" r="-149"/>
              </a:stretch>
            </a:blipFill>
          </p:spPr>
        </p:sp>
        <p:sp>
          <p:nvSpPr>
            <p:cNvPr id="76" name="Freeform 76"/>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id="77" name="Freeform 77"/>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id="78" name="Freeform 78"/>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id="79" name="Freeform 79"/>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id="80" name="Freeform 80"/>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id="81" name="Freeform 81"/>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id="82" name="Freeform 82"/>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grpSp>
        <p:nvGrpSpPr>
          <p:cNvPr id="83" name="Group 83"/>
          <p:cNvGrpSpPr>
            <a:grpSpLocks noChangeAspect="1"/>
          </p:cNvGrpSpPr>
          <p:nvPr/>
        </p:nvGrpSpPr>
        <p:grpSpPr>
          <a:xfrm>
            <a:off x="7578480" y="5895975"/>
            <a:ext cx="1888394" cy="3736511"/>
            <a:chOff x="0" y="0"/>
            <a:chExt cx="2620010" cy="5184140"/>
          </a:xfrm>
        </p:grpSpPr>
        <p:sp>
          <p:nvSpPr>
            <p:cNvPr id="84" name="Freeform 84"/>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85" name="Freeform 85"/>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10"/>
              <a:stretch>
                <a:fillRect t="-111" b="-111"/>
              </a:stretch>
            </a:blipFill>
          </p:spPr>
        </p:sp>
        <p:sp>
          <p:nvSpPr>
            <p:cNvPr id="86" name="Freeform 86"/>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id="87" name="Freeform 87"/>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id="88" name="Freeform 88"/>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id="89" name="Freeform 89"/>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id="90" name="Freeform 90"/>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id="91" name="Freeform 91"/>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id="92" name="Freeform 92"/>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grpSp>
        <p:nvGrpSpPr>
          <p:cNvPr id="93" name="Group 93"/>
          <p:cNvGrpSpPr>
            <a:grpSpLocks noChangeAspect="1"/>
          </p:cNvGrpSpPr>
          <p:nvPr/>
        </p:nvGrpSpPr>
        <p:grpSpPr>
          <a:xfrm>
            <a:off x="9885973" y="5895975"/>
            <a:ext cx="1888394" cy="3736511"/>
            <a:chOff x="0" y="0"/>
            <a:chExt cx="2620010" cy="5184140"/>
          </a:xfrm>
        </p:grpSpPr>
        <p:sp>
          <p:nvSpPr>
            <p:cNvPr id="94" name="Freeform 94"/>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95" name="Freeform 95"/>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11"/>
              <a:stretch>
                <a:fillRect t="-91" b="-91"/>
              </a:stretch>
            </a:blipFill>
          </p:spPr>
        </p:sp>
        <p:sp>
          <p:nvSpPr>
            <p:cNvPr id="96" name="Freeform 96"/>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id="97" name="Freeform 97"/>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id="98" name="Freeform 98"/>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id="99" name="Freeform 99"/>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id="100" name="Freeform 100"/>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id="101" name="Freeform 101"/>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id="102" name="Freeform 102"/>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grpSp>
        <p:nvGrpSpPr>
          <p:cNvPr id="103" name="Group 103"/>
          <p:cNvGrpSpPr>
            <a:grpSpLocks noChangeAspect="1"/>
          </p:cNvGrpSpPr>
          <p:nvPr/>
        </p:nvGrpSpPr>
        <p:grpSpPr>
          <a:xfrm>
            <a:off x="7578480" y="1406989"/>
            <a:ext cx="1888394" cy="3736511"/>
            <a:chOff x="0" y="0"/>
            <a:chExt cx="2620010" cy="5184140"/>
          </a:xfrm>
        </p:grpSpPr>
        <p:sp>
          <p:nvSpPr>
            <p:cNvPr id="104" name="Freeform 104"/>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105" name="Freeform 105"/>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12"/>
              <a:stretch>
                <a:fillRect l="-272" r="-272"/>
              </a:stretch>
            </a:blipFill>
          </p:spPr>
        </p:sp>
        <p:sp>
          <p:nvSpPr>
            <p:cNvPr id="106" name="Freeform 106"/>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id="107" name="Freeform 107"/>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id="108" name="Freeform 108"/>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id="109" name="Freeform 109"/>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id="110" name="Freeform 110"/>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id="111" name="Freeform 111"/>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id="112" name="Freeform 112"/>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sp>
        <p:nvSpPr>
          <p:cNvPr id="113" name="TextBox 113"/>
          <p:cNvSpPr txBox="1"/>
          <p:nvPr/>
        </p:nvSpPr>
        <p:spPr>
          <a:xfrm>
            <a:off x="717185" y="2463"/>
            <a:ext cx="16230600" cy="651099"/>
          </a:xfrm>
          <a:prstGeom prst="rect">
            <a:avLst/>
          </a:prstGeom>
        </p:spPr>
        <p:txBody>
          <a:bodyPr lIns="0" tIns="0" rIns="0" bIns="0" rtlCol="0" anchor="t">
            <a:spAutoFit/>
          </a:bodyPr>
          <a:lstStyle/>
          <a:p>
            <a:pPr algn="l">
              <a:lnSpc>
                <a:spcPts val="5200"/>
              </a:lnSpc>
              <a:spcBef>
                <a:spcPct val="0"/>
              </a:spcBef>
            </a:pPr>
            <a:r>
              <a:rPr lang="en-US" sz="3714" spc="843">
                <a:solidFill>
                  <a:srgbClr val="2B2C30"/>
                </a:solidFill>
                <a:latin typeface="Public Sans Bold"/>
              </a:rPr>
              <a:t>OVERALL DESIGN</a:t>
            </a:r>
          </a:p>
        </p:txBody>
      </p:sp>
      <p:sp>
        <p:nvSpPr>
          <p:cNvPr id="114" name="TextBox 114"/>
          <p:cNvSpPr txBox="1"/>
          <p:nvPr/>
        </p:nvSpPr>
        <p:spPr>
          <a:xfrm>
            <a:off x="1192354" y="877127"/>
            <a:ext cx="1135591" cy="335280"/>
          </a:xfrm>
          <a:prstGeom prst="rect">
            <a:avLst/>
          </a:prstGeom>
        </p:spPr>
        <p:txBody>
          <a:bodyPr lIns="0" tIns="0" rIns="0" bIns="0" rtlCol="0" anchor="t">
            <a:spAutoFit/>
          </a:bodyPr>
          <a:lstStyle/>
          <a:p>
            <a:pPr algn="l">
              <a:lnSpc>
                <a:spcPts val="2730"/>
              </a:lnSpc>
            </a:pPr>
            <a:r>
              <a:rPr lang="en-US" sz="2100" spc="10">
                <a:solidFill>
                  <a:srgbClr val="2B2C30"/>
                </a:solidFill>
                <a:latin typeface="Playfair Display"/>
              </a:rPr>
              <a:t>Startup </a:t>
            </a:r>
          </a:p>
        </p:txBody>
      </p:sp>
      <p:sp>
        <p:nvSpPr>
          <p:cNvPr id="115" name="TextBox 115"/>
          <p:cNvSpPr txBox="1"/>
          <p:nvPr/>
        </p:nvSpPr>
        <p:spPr>
          <a:xfrm>
            <a:off x="2962179" y="877127"/>
            <a:ext cx="2005321" cy="335280"/>
          </a:xfrm>
          <a:prstGeom prst="rect">
            <a:avLst/>
          </a:prstGeom>
        </p:spPr>
        <p:txBody>
          <a:bodyPr lIns="0" tIns="0" rIns="0" bIns="0" rtlCol="0" anchor="t">
            <a:spAutoFit/>
          </a:bodyPr>
          <a:lstStyle/>
          <a:p>
            <a:pPr algn="l">
              <a:lnSpc>
                <a:spcPts val="2730"/>
              </a:lnSpc>
            </a:pPr>
            <a:r>
              <a:rPr lang="en-US" sz="2100" spc="10">
                <a:solidFill>
                  <a:srgbClr val="2B2C30"/>
                </a:solidFill>
                <a:latin typeface="Playfair Display"/>
              </a:rPr>
              <a:t>Landing Screen</a:t>
            </a:r>
          </a:p>
        </p:txBody>
      </p:sp>
      <p:sp>
        <p:nvSpPr>
          <p:cNvPr id="116" name="TextBox 116"/>
          <p:cNvSpPr txBox="1"/>
          <p:nvPr/>
        </p:nvSpPr>
        <p:spPr>
          <a:xfrm>
            <a:off x="5141720" y="877127"/>
            <a:ext cx="2231000" cy="335280"/>
          </a:xfrm>
          <a:prstGeom prst="rect">
            <a:avLst/>
          </a:prstGeom>
        </p:spPr>
        <p:txBody>
          <a:bodyPr lIns="0" tIns="0" rIns="0" bIns="0" rtlCol="0" anchor="t">
            <a:spAutoFit/>
          </a:bodyPr>
          <a:lstStyle/>
          <a:p>
            <a:pPr algn="l">
              <a:lnSpc>
                <a:spcPts val="2730"/>
              </a:lnSpc>
            </a:pPr>
            <a:r>
              <a:rPr lang="en-US" sz="2100" spc="10">
                <a:solidFill>
                  <a:srgbClr val="2B2C30"/>
                </a:solidFill>
                <a:latin typeface="Playfair Display"/>
              </a:rPr>
              <a:t>Landing Screen 2</a:t>
            </a:r>
          </a:p>
        </p:txBody>
      </p:sp>
      <p:sp>
        <p:nvSpPr>
          <p:cNvPr id="117" name="TextBox 117"/>
          <p:cNvSpPr txBox="1"/>
          <p:nvPr/>
        </p:nvSpPr>
        <p:spPr>
          <a:xfrm>
            <a:off x="7578480" y="877127"/>
            <a:ext cx="2054598" cy="335280"/>
          </a:xfrm>
          <a:prstGeom prst="rect">
            <a:avLst/>
          </a:prstGeom>
        </p:spPr>
        <p:txBody>
          <a:bodyPr lIns="0" tIns="0" rIns="0" bIns="0" rtlCol="0" anchor="t">
            <a:spAutoFit/>
          </a:bodyPr>
          <a:lstStyle/>
          <a:p>
            <a:pPr algn="l">
              <a:lnSpc>
                <a:spcPts val="2730"/>
              </a:lnSpc>
            </a:pPr>
            <a:r>
              <a:rPr lang="en-US" sz="2100" spc="10">
                <a:solidFill>
                  <a:srgbClr val="2B2C30"/>
                </a:solidFill>
                <a:latin typeface="Playfair Display"/>
              </a:rPr>
              <a:t>All Transactions</a:t>
            </a:r>
          </a:p>
        </p:txBody>
      </p:sp>
      <p:sp>
        <p:nvSpPr>
          <p:cNvPr id="118" name="TextBox 118"/>
          <p:cNvSpPr txBox="1"/>
          <p:nvPr/>
        </p:nvSpPr>
        <p:spPr>
          <a:xfrm>
            <a:off x="9995999" y="877127"/>
            <a:ext cx="1668342" cy="335280"/>
          </a:xfrm>
          <a:prstGeom prst="rect">
            <a:avLst/>
          </a:prstGeom>
        </p:spPr>
        <p:txBody>
          <a:bodyPr lIns="0" tIns="0" rIns="0" bIns="0" rtlCol="0" anchor="t">
            <a:spAutoFit/>
          </a:bodyPr>
          <a:lstStyle/>
          <a:p>
            <a:pPr algn="l">
              <a:lnSpc>
                <a:spcPts val="2730"/>
              </a:lnSpc>
            </a:pPr>
            <a:r>
              <a:rPr lang="en-US" sz="2100" spc="10">
                <a:solidFill>
                  <a:srgbClr val="2B2C30"/>
                </a:solidFill>
                <a:latin typeface="Playfair Display"/>
              </a:rPr>
              <a:t>It’s Listening</a:t>
            </a:r>
          </a:p>
        </p:txBody>
      </p:sp>
      <p:sp>
        <p:nvSpPr>
          <p:cNvPr id="119" name="TextBox 119"/>
          <p:cNvSpPr txBox="1"/>
          <p:nvPr/>
        </p:nvSpPr>
        <p:spPr>
          <a:xfrm>
            <a:off x="12380674" y="877127"/>
            <a:ext cx="1341199" cy="335280"/>
          </a:xfrm>
          <a:prstGeom prst="rect">
            <a:avLst/>
          </a:prstGeom>
        </p:spPr>
        <p:txBody>
          <a:bodyPr lIns="0" tIns="0" rIns="0" bIns="0" rtlCol="0" anchor="t">
            <a:spAutoFit/>
          </a:bodyPr>
          <a:lstStyle/>
          <a:p>
            <a:pPr algn="l">
              <a:lnSpc>
                <a:spcPts val="2730"/>
              </a:lnSpc>
            </a:pPr>
            <a:r>
              <a:rPr lang="en-US" sz="2100" spc="10">
                <a:solidFill>
                  <a:srgbClr val="2B2C30"/>
                </a:solidFill>
                <a:latin typeface="Playfair Display"/>
              </a:rPr>
              <a:t>Pay Bills</a:t>
            </a:r>
          </a:p>
        </p:txBody>
      </p:sp>
      <p:sp>
        <p:nvSpPr>
          <p:cNvPr id="120" name="TextBox 120"/>
          <p:cNvSpPr txBox="1"/>
          <p:nvPr/>
        </p:nvSpPr>
        <p:spPr>
          <a:xfrm>
            <a:off x="713149" y="5362575"/>
            <a:ext cx="1849111" cy="335280"/>
          </a:xfrm>
          <a:prstGeom prst="rect">
            <a:avLst/>
          </a:prstGeom>
        </p:spPr>
        <p:txBody>
          <a:bodyPr lIns="0" tIns="0" rIns="0" bIns="0" rtlCol="0" anchor="t">
            <a:spAutoFit/>
          </a:bodyPr>
          <a:lstStyle/>
          <a:p>
            <a:pPr algn="l">
              <a:lnSpc>
                <a:spcPts val="2730"/>
              </a:lnSpc>
            </a:pPr>
            <a:r>
              <a:rPr lang="en-US" sz="2100" spc="10">
                <a:solidFill>
                  <a:srgbClr val="2B2C30"/>
                </a:solidFill>
                <a:latin typeface="Playfair Display"/>
              </a:rPr>
              <a:t>Enter Number</a:t>
            </a:r>
          </a:p>
        </p:txBody>
      </p:sp>
      <p:sp>
        <p:nvSpPr>
          <p:cNvPr id="121" name="TextBox 121"/>
          <p:cNvSpPr txBox="1"/>
          <p:nvPr/>
        </p:nvSpPr>
        <p:spPr>
          <a:xfrm>
            <a:off x="3071179" y="5362575"/>
            <a:ext cx="1614796" cy="335280"/>
          </a:xfrm>
          <a:prstGeom prst="rect">
            <a:avLst/>
          </a:prstGeom>
        </p:spPr>
        <p:txBody>
          <a:bodyPr lIns="0" tIns="0" rIns="0" bIns="0" rtlCol="0" anchor="t">
            <a:spAutoFit/>
          </a:bodyPr>
          <a:lstStyle/>
          <a:p>
            <a:pPr algn="l">
              <a:lnSpc>
                <a:spcPts val="2730"/>
              </a:lnSpc>
            </a:pPr>
            <a:r>
              <a:rPr lang="en-US" sz="2100" spc="10">
                <a:solidFill>
                  <a:srgbClr val="2B2C30"/>
                </a:solidFill>
                <a:latin typeface="Playfair Display"/>
              </a:rPr>
              <a:t>Balance Page</a:t>
            </a:r>
          </a:p>
        </p:txBody>
      </p:sp>
      <p:sp>
        <p:nvSpPr>
          <p:cNvPr id="122" name="TextBox 122"/>
          <p:cNvSpPr txBox="1"/>
          <p:nvPr/>
        </p:nvSpPr>
        <p:spPr>
          <a:xfrm>
            <a:off x="5435681" y="5362575"/>
            <a:ext cx="1616154" cy="335280"/>
          </a:xfrm>
          <a:prstGeom prst="rect">
            <a:avLst/>
          </a:prstGeom>
        </p:spPr>
        <p:txBody>
          <a:bodyPr lIns="0" tIns="0" rIns="0" bIns="0" rtlCol="0" anchor="t">
            <a:spAutoFit/>
          </a:bodyPr>
          <a:lstStyle/>
          <a:p>
            <a:pPr algn="l">
              <a:lnSpc>
                <a:spcPts val="2730"/>
              </a:lnSpc>
            </a:pPr>
            <a:r>
              <a:rPr lang="en-US" sz="2100" spc="10">
                <a:solidFill>
                  <a:srgbClr val="2B2C30"/>
                </a:solidFill>
                <a:latin typeface="Playfair Display"/>
              </a:rPr>
              <a:t>All Deposits</a:t>
            </a:r>
          </a:p>
        </p:txBody>
      </p:sp>
      <p:sp>
        <p:nvSpPr>
          <p:cNvPr id="123" name="TextBox 123"/>
          <p:cNvSpPr txBox="1"/>
          <p:nvPr/>
        </p:nvSpPr>
        <p:spPr>
          <a:xfrm>
            <a:off x="7578480" y="5362575"/>
            <a:ext cx="2278919" cy="335280"/>
          </a:xfrm>
          <a:prstGeom prst="rect">
            <a:avLst/>
          </a:prstGeom>
        </p:spPr>
        <p:txBody>
          <a:bodyPr lIns="0" tIns="0" rIns="0" bIns="0" rtlCol="0" anchor="t">
            <a:spAutoFit/>
          </a:bodyPr>
          <a:lstStyle/>
          <a:p>
            <a:pPr algn="l">
              <a:lnSpc>
                <a:spcPts val="2730"/>
              </a:lnSpc>
            </a:pPr>
            <a:r>
              <a:rPr lang="en-US" sz="2100" spc="10">
                <a:solidFill>
                  <a:srgbClr val="2B2C30"/>
                </a:solidFill>
                <a:latin typeface="Playfair Display"/>
              </a:rPr>
              <a:t>Security Warning</a:t>
            </a:r>
          </a:p>
        </p:txBody>
      </p:sp>
      <p:sp>
        <p:nvSpPr>
          <p:cNvPr id="124" name="TextBox 124"/>
          <p:cNvSpPr txBox="1"/>
          <p:nvPr/>
        </p:nvSpPr>
        <p:spPr>
          <a:xfrm>
            <a:off x="9885973" y="5362575"/>
            <a:ext cx="2350849" cy="335280"/>
          </a:xfrm>
          <a:prstGeom prst="rect">
            <a:avLst/>
          </a:prstGeom>
        </p:spPr>
        <p:txBody>
          <a:bodyPr lIns="0" tIns="0" rIns="0" bIns="0" rtlCol="0" anchor="t">
            <a:spAutoFit/>
          </a:bodyPr>
          <a:lstStyle/>
          <a:p>
            <a:pPr algn="l">
              <a:lnSpc>
                <a:spcPts val="2730"/>
              </a:lnSpc>
            </a:pPr>
            <a:r>
              <a:rPr lang="en-US" sz="2100" spc="10">
                <a:solidFill>
                  <a:srgbClr val="2B2C30"/>
                </a:solidFill>
                <a:latin typeface="Playfair Display"/>
              </a:rPr>
              <a:t>Security Warning 2</a:t>
            </a:r>
          </a:p>
        </p:txBody>
      </p:sp>
      <p:sp>
        <p:nvSpPr>
          <p:cNvPr id="125" name="Freeform 125"/>
          <p:cNvSpPr/>
          <p:nvPr/>
        </p:nvSpPr>
        <p:spPr>
          <a:xfrm>
            <a:off x="17259300" y="8754651"/>
            <a:ext cx="766640" cy="1321377"/>
          </a:xfrm>
          <a:custGeom>
            <a:avLst/>
            <a:gdLst/>
            <a:ahLst/>
            <a:cxnLst/>
            <a:rect l="l" t="t" r="r" b="b"/>
            <a:pathLst>
              <a:path w="766640" h="1321377">
                <a:moveTo>
                  <a:pt x="0" y="0"/>
                </a:moveTo>
                <a:lnTo>
                  <a:pt x="766640" y="0"/>
                </a:lnTo>
                <a:lnTo>
                  <a:pt x="766640" y="1321377"/>
                </a:lnTo>
                <a:lnTo>
                  <a:pt x="0" y="1321377"/>
                </a:lnTo>
                <a:lnTo>
                  <a:pt x="0" y="0"/>
                </a:lnTo>
                <a:close/>
              </a:path>
            </a:pathLst>
          </a:custGeom>
          <a:blipFill>
            <a:blip r:embed="rId13"/>
            <a:stretch>
              <a:fillRect l="-49438" t="-8735" r="-64719" b="-13559"/>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a:off x="1028695" y="1799270"/>
            <a:ext cx="16671784" cy="0"/>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942975"/>
            <a:ext cx="16693608" cy="651099"/>
          </a:xfrm>
          <a:prstGeom prst="rect">
            <a:avLst/>
          </a:prstGeom>
        </p:spPr>
        <p:txBody>
          <a:bodyPr lIns="0" tIns="0" rIns="0" bIns="0" rtlCol="0" anchor="t">
            <a:spAutoFit/>
          </a:bodyPr>
          <a:lstStyle/>
          <a:p>
            <a:pPr algn="l">
              <a:lnSpc>
                <a:spcPts val="5200"/>
              </a:lnSpc>
              <a:spcBef>
                <a:spcPct val="0"/>
              </a:spcBef>
            </a:pPr>
            <a:r>
              <a:rPr lang="en-US" sz="3714" spc="843">
                <a:solidFill>
                  <a:srgbClr val="2B2C30"/>
                </a:solidFill>
                <a:latin typeface="Public Sans Bold"/>
              </a:rPr>
              <a:t>PROS                          VS                                 CONS</a:t>
            </a:r>
          </a:p>
        </p:txBody>
      </p:sp>
      <p:sp>
        <p:nvSpPr>
          <p:cNvPr id="4" name="TextBox 4"/>
          <p:cNvSpPr txBox="1"/>
          <p:nvPr/>
        </p:nvSpPr>
        <p:spPr>
          <a:xfrm>
            <a:off x="1006871" y="1965957"/>
            <a:ext cx="7094235" cy="3987160"/>
          </a:xfrm>
          <a:prstGeom prst="rect">
            <a:avLst/>
          </a:prstGeom>
        </p:spPr>
        <p:txBody>
          <a:bodyPr lIns="0" tIns="0" rIns="0" bIns="0" rtlCol="0" anchor="t">
            <a:spAutoFit/>
          </a:bodyPr>
          <a:lstStyle/>
          <a:p>
            <a:pPr marL="874484" lvl="1" indent="-437242" algn="l">
              <a:lnSpc>
                <a:spcPts val="5265"/>
              </a:lnSpc>
              <a:buFont typeface="Arial"/>
              <a:buChar char="•"/>
            </a:pPr>
            <a:r>
              <a:rPr lang="en-US" sz="4050" spc="20">
                <a:solidFill>
                  <a:srgbClr val="2B2C30"/>
                </a:solidFill>
                <a:latin typeface="Playfair Display"/>
              </a:rPr>
              <a:t>Accessible to the visually impaired</a:t>
            </a:r>
          </a:p>
          <a:p>
            <a:pPr marL="874484" lvl="1" indent="-437242" algn="l">
              <a:lnSpc>
                <a:spcPts val="5265"/>
              </a:lnSpc>
              <a:buFont typeface="Arial"/>
              <a:buChar char="•"/>
            </a:pPr>
            <a:r>
              <a:rPr lang="en-US" sz="4050" spc="20">
                <a:solidFill>
                  <a:srgbClr val="2B2C30"/>
                </a:solidFill>
                <a:latin typeface="Playfair Display"/>
              </a:rPr>
              <a:t>Easy to learn and use</a:t>
            </a:r>
          </a:p>
          <a:p>
            <a:pPr marL="874484" lvl="1" indent="-437242" algn="l">
              <a:lnSpc>
                <a:spcPts val="5265"/>
              </a:lnSpc>
              <a:buFont typeface="Arial"/>
              <a:buChar char="•"/>
            </a:pPr>
            <a:r>
              <a:rPr lang="en-US" sz="4050" spc="20">
                <a:solidFill>
                  <a:srgbClr val="2B2C30"/>
                </a:solidFill>
                <a:latin typeface="Playfair Display"/>
              </a:rPr>
              <a:t>Portable via handheld device</a:t>
            </a:r>
          </a:p>
          <a:p>
            <a:pPr marL="874484" lvl="1" indent="-437242" algn="l">
              <a:lnSpc>
                <a:spcPts val="5265"/>
              </a:lnSpc>
              <a:buFont typeface="Arial"/>
              <a:buChar char="•"/>
            </a:pPr>
            <a:r>
              <a:rPr lang="en-US" sz="4050" spc="20">
                <a:solidFill>
                  <a:srgbClr val="2B2C30"/>
                </a:solidFill>
                <a:latin typeface="Playfair Display"/>
              </a:rPr>
              <a:t>Security and privacy</a:t>
            </a:r>
          </a:p>
        </p:txBody>
      </p:sp>
      <p:sp>
        <p:nvSpPr>
          <p:cNvPr id="5" name="TextBox 5"/>
          <p:cNvSpPr txBox="1"/>
          <p:nvPr/>
        </p:nvSpPr>
        <p:spPr>
          <a:xfrm>
            <a:off x="9939256" y="1965957"/>
            <a:ext cx="7761223" cy="3987160"/>
          </a:xfrm>
          <a:prstGeom prst="rect">
            <a:avLst/>
          </a:prstGeom>
        </p:spPr>
        <p:txBody>
          <a:bodyPr lIns="0" tIns="0" rIns="0" bIns="0" rtlCol="0" anchor="t">
            <a:spAutoFit/>
          </a:bodyPr>
          <a:lstStyle/>
          <a:p>
            <a:pPr marL="874484" lvl="1" indent="-437242" algn="l">
              <a:lnSpc>
                <a:spcPts val="5265"/>
              </a:lnSpc>
              <a:buFont typeface="Arial"/>
              <a:buChar char="•"/>
            </a:pPr>
            <a:r>
              <a:rPr lang="en-US" sz="4050" spc="20">
                <a:solidFill>
                  <a:srgbClr val="2B2C30"/>
                </a:solidFill>
                <a:latin typeface="Playfair Display"/>
              </a:rPr>
              <a:t>Needs a working microphone and internet connection</a:t>
            </a:r>
          </a:p>
          <a:p>
            <a:pPr marL="874484" lvl="1" indent="-437242" algn="l">
              <a:lnSpc>
                <a:spcPts val="5265"/>
              </a:lnSpc>
              <a:buFont typeface="Arial"/>
              <a:buChar char="•"/>
            </a:pPr>
            <a:r>
              <a:rPr lang="en-US" sz="4050" spc="20">
                <a:solidFill>
                  <a:srgbClr val="2B2C30"/>
                </a:solidFill>
                <a:latin typeface="Playfair Display"/>
              </a:rPr>
              <a:t>Background noise may hinder voice recognition</a:t>
            </a:r>
          </a:p>
          <a:p>
            <a:pPr marL="874484" lvl="1" indent="-437242" algn="l">
              <a:lnSpc>
                <a:spcPts val="5265"/>
              </a:lnSpc>
              <a:buFont typeface="Arial"/>
              <a:buChar char="•"/>
            </a:pPr>
            <a:r>
              <a:rPr lang="en-US" sz="4050" spc="20">
                <a:solidFill>
                  <a:srgbClr val="2B2C30"/>
                </a:solidFill>
                <a:latin typeface="Playfair Display"/>
              </a:rPr>
              <a:t>Limited functionality</a:t>
            </a:r>
          </a:p>
          <a:p>
            <a:pPr marL="874484" lvl="1" indent="-437242" algn="l">
              <a:lnSpc>
                <a:spcPts val="5265"/>
              </a:lnSpc>
              <a:buFont typeface="Arial"/>
              <a:buChar char="•"/>
            </a:pPr>
            <a:r>
              <a:rPr lang="en-US" sz="4050" spc="20">
                <a:solidFill>
                  <a:srgbClr val="2B2C30"/>
                </a:solidFill>
                <a:latin typeface="Playfair Display"/>
              </a:rPr>
              <a:t>Security</a:t>
            </a:r>
          </a:p>
        </p:txBody>
      </p:sp>
      <p:sp>
        <p:nvSpPr>
          <p:cNvPr id="6" name="Freeform 6"/>
          <p:cNvSpPr/>
          <p:nvPr/>
        </p:nvSpPr>
        <p:spPr>
          <a:xfrm>
            <a:off x="17259300" y="8754651"/>
            <a:ext cx="766640" cy="1321377"/>
          </a:xfrm>
          <a:custGeom>
            <a:avLst/>
            <a:gdLst/>
            <a:ahLst/>
            <a:cxnLst/>
            <a:rect l="l" t="t" r="r" b="b"/>
            <a:pathLst>
              <a:path w="766640" h="1321377">
                <a:moveTo>
                  <a:pt x="0" y="0"/>
                </a:moveTo>
                <a:lnTo>
                  <a:pt x="766640" y="0"/>
                </a:lnTo>
                <a:lnTo>
                  <a:pt x="766640" y="1321377"/>
                </a:lnTo>
                <a:lnTo>
                  <a:pt x="0" y="1321377"/>
                </a:lnTo>
                <a:lnTo>
                  <a:pt x="0" y="0"/>
                </a:lnTo>
                <a:close/>
              </a:path>
            </a:pathLst>
          </a:custGeom>
          <a:blipFill>
            <a:blip r:embed="rId2"/>
            <a:stretch>
              <a:fillRect l="-49438" t="-8735" r="-64719" b="-13559"/>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a:off x="1028695" y="1799270"/>
            <a:ext cx="16671784" cy="0"/>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942975"/>
            <a:ext cx="16693608" cy="651099"/>
          </a:xfrm>
          <a:prstGeom prst="rect">
            <a:avLst/>
          </a:prstGeom>
        </p:spPr>
        <p:txBody>
          <a:bodyPr lIns="0" tIns="0" rIns="0" bIns="0" rtlCol="0" anchor="t">
            <a:spAutoFit/>
          </a:bodyPr>
          <a:lstStyle/>
          <a:p>
            <a:pPr algn="l">
              <a:lnSpc>
                <a:spcPts val="5200"/>
              </a:lnSpc>
              <a:spcBef>
                <a:spcPct val="0"/>
              </a:spcBef>
            </a:pPr>
            <a:r>
              <a:rPr lang="en-US" sz="3714" spc="843">
                <a:solidFill>
                  <a:srgbClr val="2B2C30"/>
                </a:solidFill>
                <a:latin typeface="Public Sans Bold"/>
              </a:rPr>
              <a:t>THE FIVE GUIDE QUESTIONS</a:t>
            </a:r>
          </a:p>
        </p:txBody>
      </p:sp>
      <p:sp>
        <p:nvSpPr>
          <p:cNvPr id="4" name="TextBox 4"/>
          <p:cNvSpPr txBox="1"/>
          <p:nvPr/>
        </p:nvSpPr>
        <p:spPr>
          <a:xfrm>
            <a:off x="1028700" y="2439707"/>
            <a:ext cx="12745389" cy="5987410"/>
          </a:xfrm>
          <a:prstGeom prst="rect">
            <a:avLst/>
          </a:prstGeom>
        </p:spPr>
        <p:txBody>
          <a:bodyPr lIns="0" tIns="0" rIns="0" bIns="0" rtlCol="0" anchor="t">
            <a:spAutoFit/>
          </a:bodyPr>
          <a:lstStyle/>
          <a:p>
            <a:pPr marL="874484" lvl="1" indent="-437242" algn="l">
              <a:lnSpc>
                <a:spcPts val="5265"/>
              </a:lnSpc>
              <a:buFont typeface="Arial"/>
              <a:buChar char="•"/>
            </a:pPr>
            <a:r>
              <a:rPr lang="en-US" sz="4050" spc="20">
                <a:solidFill>
                  <a:srgbClr val="2B2C30"/>
                </a:solidFill>
                <a:latin typeface="Playfair Display"/>
              </a:rPr>
              <a:t>Motivation - what problem are you addressing?</a:t>
            </a:r>
          </a:p>
          <a:p>
            <a:pPr marL="874484" lvl="1" indent="-437242" algn="l">
              <a:lnSpc>
                <a:spcPts val="5265"/>
              </a:lnSpc>
              <a:buFont typeface="Arial"/>
              <a:buChar char="•"/>
            </a:pPr>
            <a:r>
              <a:rPr lang="en-US" sz="4050" spc="20">
                <a:solidFill>
                  <a:srgbClr val="2B2C30"/>
                </a:solidFill>
                <a:latin typeface="Playfair Display"/>
              </a:rPr>
              <a:t>Top requirements - what did you learn from users?</a:t>
            </a:r>
          </a:p>
          <a:p>
            <a:pPr marL="874484" lvl="1" indent="-437242" algn="l">
              <a:lnSpc>
                <a:spcPts val="5265"/>
              </a:lnSpc>
              <a:buFont typeface="Arial"/>
              <a:buChar char="•"/>
            </a:pPr>
            <a:r>
              <a:rPr lang="en-US" sz="4050" spc="20">
                <a:solidFill>
                  <a:srgbClr val="2B2C30"/>
                </a:solidFill>
                <a:latin typeface="Playfair Display"/>
              </a:rPr>
              <a:t>Design - what does your solution look like?</a:t>
            </a:r>
          </a:p>
          <a:p>
            <a:pPr marL="874484" lvl="1" indent="-437242" algn="l">
              <a:lnSpc>
                <a:spcPts val="5265"/>
              </a:lnSpc>
              <a:buFont typeface="Arial"/>
              <a:buChar char="•"/>
            </a:pPr>
            <a:r>
              <a:rPr lang="en-US" sz="4050" spc="20">
                <a:solidFill>
                  <a:srgbClr val="2B2C30"/>
                </a:solidFill>
                <a:latin typeface="Playfair Display"/>
              </a:rPr>
              <a:t>Evaluation - what did you do and what were the results?</a:t>
            </a:r>
          </a:p>
          <a:p>
            <a:pPr marL="874484" lvl="1" indent="-437242" algn="l">
              <a:lnSpc>
                <a:spcPts val="5265"/>
              </a:lnSpc>
              <a:buFont typeface="Arial"/>
              <a:buChar char="•"/>
            </a:pPr>
            <a:r>
              <a:rPr lang="en-US" sz="4050" spc="20">
                <a:solidFill>
                  <a:srgbClr val="2B2C30"/>
                </a:solidFill>
                <a:latin typeface="Playfair Display"/>
              </a:rPr>
              <a:t>Conclusions - if you had more time, what would you do next?</a:t>
            </a:r>
          </a:p>
          <a:p>
            <a:pPr algn="l">
              <a:lnSpc>
                <a:spcPts val="5265"/>
              </a:lnSpc>
            </a:pPr>
            <a:endParaRPr lang="en-US" sz="4050" spc="20">
              <a:solidFill>
                <a:srgbClr val="2B2C30"/>
              </a:solidFill>
              <a:latin typeface="Playfair Display"/>
            </a:endParaRPr>
          </a:p>
        </p:txBody>
      </p:sp>
      <p:sp>
        <p:nvSpPr>
          <p:cNvPr id="5" name="Freeform 5"/>
          <p:cNvSpPr/>
          <p:nvPr/>
        </p:nvSpPr>
        <p:spPr>
          <a:xfrm>
            <a:off x="17259300" y="8754651"/>
            <a:ext cx="766640" cy="1321377"/>
          </a:xfrm>
          <a:custGeom>
            <a:avLst/>
            <a:gdLst/>
            <a:ahLst/>
            <a:cxnLst/>
            <a:rect l="l" t="t" r="r" b="b"/>
            <a:pathLst>
              <a:path w="766640" h="1321377">
                <a:moveTo>
                  <a:pt x="0" y="0"/>
                </a:moveTo>
                <a:lnTo>
                  <a:pt x="766640" y="0"/>
                </a:lnTo>
                <a:lnTo>
                  <a:pt x="766640" y="1321377"/>
                </a:lnTo>
                <a:lnTo>
                  <a:pt x="0" y="1321377"/>
                </a:lnTo>
                <a:lnTo>
                  <a:pt x="0" y="0"/>
                </a:lnTo>
                <a:close/>
              </a:path>
            </a:pathLst>
          </a:custGeom>
          <a:blipFill>
            <a:blip r:embed="rId2"/>
            <a:stretch>
              <a:fillRect l="-49438" t="-8735" r="-64719" b="-13559"/>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cp:revision>1</cp:revision>
  <dcterms:created xsi:type="dcterms:W3CDTF">2006-08-16T00:00:00Z</dcterms:created>
  <dcterms:modified xsi:type="dcterms:W3CDTF">2024-07-03T19:41:06Z</dcterms:modified>
  <dc:identifier>DAGJnbOS7ZM</dc:identifier>
</cp:coreProperties>
</file>