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c8d013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c8d013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fbcc07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bcc07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bcc07f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bcc07f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fbcc07f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fbcc07f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bcc07f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bcc07f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bcc07f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bcc07f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fbcc07f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fbcc07f7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fbcc07f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fbcc07f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bcc07f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bcc07f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Blown to Bits Chapter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 The Death of Privacy Online</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dangers lie in the omnipresence of phones w/ built in cameras?</a:t>
            </a:r>
            <a:endParaRPr sz="1800"/>
          </a:p>
          <a:p>
            <a:pPr indent="-342900" lvl="0" marL="457200" rtl="0" algn="l">
              <a:spcBef>
                <a:spcPts val="0"/>
              </a:spcBef>
              <a:spcAft>
                <a:spcPts val="0"/>
              </a:spcAft>
              <a:buSzPts val="1800"/>
              <a:buChar char="-"/>
            </a:pPr>
            <a:r>
              <a:rPr lang="en" sz="1800"/>
              <a:t>At the end of it all, are we fine with having entities such as Amazon store and/or disclose our private information?</a:t>
            </a:r>
            <a:endParaRPr sz="1800"/>
          </a:p>
          <a:p>
            <a:pPr indent="-342900" lvl="0" marL="457200" rtl="0" algn="l">
              <a:spcBef>
                <a:spcPts val="0"/>
              </a:spcBef>
              <a:spcAft>
                <a:spcPts val="0"/>
              </a:spcAft>
              <a:buSzPts val="1800"/>
              <a:buChar char="-"/>
            </a:pPr>
            <a:r>
              <a:rPr lang="en" sz="1800"/>
              <a:t>Are the ways in which our information is collected online fair?</a:t>
            </a:r>
            <a:endParaRPr sz="1800"/>
          </a:p>
          <a:p>
            <a:pPr indent="-342900" lvl="0" marL="457200" rtl="0" algn="l">
              <a:spcBef>
                <a:spcPts val="0"/>
              </a:spcBef>
              <a:spcAft>
                <a:spcPts val="0"/>
              </a:spcAft>
              <a:buSzPts val="1800"/>
              <a:buChar char="-"/>
            </a:pPr>
            <a:r>
              <a:rPr lang="en" sz="1800"/>
              <a:t>What aspects of our privacy could we be compromising by not properly reading the terms and agreements we “agree to” via social media?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ntroductory Points</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July 7,2005, London was attacked by suicide bombers </a:t>
            </a:r>
            <a:endParaRPr sz="1800"/>
          </a:p>
          <a:p>
            <a:pPr indent="-342900" lvl="0" marL="457200" rtl="0" algn="l">
              <a:spcBef>
                <a:spcPts val="0"/>
              </a:spcBef>
              <a:spcAft>
                <a:spcPts val="0"/>
              </a:spcAft>
              <a:buSzPts val="1800"/>
              <a:buChar char="-"/>
            </a:pPr>
            <a:r>
              <a:rPr lang="en" sz="1800"/>
              <a:t>Police worked with 80,000 seized tapes to rebuild the bombers trip</a:t>
            </a:r>
            <a:endParaRPr sz="1800"/>
          </a:p>
          <a:p>
            <a:pPr indent="-342900" lvl="0" marL="457200" rtl="0" algn="l">
              <a:spcBef>
                <a:spcPts val="0"/>
              </a:spcBef>
              <a:spcAft>
                <a:spcPts val="0"/>
              </a:spcAft>
              <a:buSzPts val="1800"/>
              <a:buChar char="-"/>
            </a:pPr>
            <a:r>
              <a:rPr lang="en" sz="1800"/>
              <a:t>George Orwell’s 1984 was about a world of permanent surveillance, society that has no freedom or privacy</a:t>
            </a:r>
            <a:endParaRPr sz="1800"/>
          </a:p>
          <a:p>
            <a:pPr indent="-342900" lvl="0" marL="457200" rtl="0" algn="l">
              <a:spcBef>
                <a:spcPts val="0"/>
              </a:spcBef>
              <a:spcAft>
                <a:spcPts val="0"/>
              </a:spcAft>
              <a:buSzPts val="1800"/>
              <a:buChar char="-"/>
            </a:pPr>
            <a:r>
              <a:rPr lang="en" sz="1800"/>
              <a:t>Growth in technology has changed our perspective on privacy</a:t>
            </a:r>
            <a:endParaRPr sz="1800"/>
          </a:p>
          <a:p>
            <a:pPr indent="-342900" lvl="0" marL="457200" rtl="0" algn="l">
              <a:spcBef>
                <a:spcPts val="0"/>
              </a:spcBef>
              <a:spcAft>
                <a:spcPts val="0"/>
              </a:spcAft>
              <a:buSzPts val="1800"/>
              <a:buChar char="-"/>
            </a:pPr>
            <a:r>
              <a:rPr lang="en" sz="1800"/>
              <a:t>Notion of privacy has become fuzzier as encryption is widespread now </a:t>
            </a:r>
            <a:endParaRPr sz="1800"/>
          </a:p>
          <a:p>
            <a:pPr indent="-342900" lvl="0" marL="457200" rtl="0" algn="l">
              <a:spcBef>
                <a:spcPts val="0"/>
              </a:spcBef>
              <a:spcAft>
                <a:spcPts val="0"/>
              </a:spcAft>
              <a:buSzPts val="1800"/>
              <a:buChar char="-"/>
            </a:pPr>
            <a:r>
              <a:rPr lang="en" sz="1800"/>
              <a:t>Social and technological evolutions are proceeded hand in hand </a:t>
            </a:r>
            <a:endParaRPr sz="1800"/>
          </a:p>
          <a:p>
            <a:pPr indent="0" lvl="0" marL="45720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Tracking Tech</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There are dozens of other kinds of data sources that can be analyzed</a:t>
            </a:r>
            <a:endParaRPr sz="2000"/>
          </a:p>
          <a:p>
            <a:pPr indent="-355600" lvl="0" marL="457200" rtl="0" algn="l">
              <a:spcBef>
                <a:spcPts val="0"/>
              </a:spcBef>
              <a:spcAft>
                <a:spcPts val="0"/>
              </a:spcAft>
              <a:buSzPts val="2000"/>
              <a:buChar char="-"/>
            </a:pPr>
            <a:r>
              <a:rPr lang="en" sz="2000"/>
              <a:t>Cell phone companies can know where you carried your phone to </a:t>
            </a:r>
            <a:endParaRPr sz="2000"/>
          </a:p>
          <a:p>
            <a:pPr indent="-355600" lvl="0" marL="457200" rtl="0" algn="l">
              <a:spcBef>
                <a:spcPts val="0"/>
              </a:spcBef>
              <a:spcAft>
                <a:spcPts val="0"/>
              </a:spcAft>
              <a:buSzPts val="2000"/>
              <a:buChar char="-"/>
            </a:pPr>
            <a:r>
              <a:rPr lang="en" sz="2000"/>
              <a:t>Credit card companies can see tran</a:t>
            </a:r>
            <a:r>
              <a:rPr lang="en" sz="2000"/>
              <a:t>sactions and items bought</a:t>
            </a:r>
            <a:endParaRPr sz="2000"/>
          </a:p>
          <a:p>
            <a:pPr indent="-355600" lvl="0" marL="457200" rtl="0" algn="l">
              <a:spcBef>
                <a:spcPts val="0"/>
              </a:spcBef>
              <a:spcAft>
                <a:spcPts val="0"/>
              </a:spcAft>
              <a:buSzPts val="2000"/>
              <a:buChar char="-"/>
            </a:pPr>
            <a:r>
              <a:rPr lang="en" sz="2000"/>
              <a:t>Banks watch if you make big transactions to tell government</a:t>
            </a:r>
            <a:endParaRPr sz="2000"/>
          </a:p>
          <a:p>
            <a:pPr indent="-355600" lvl="0" marL="457200" rtl="0" algn="l">
              <a:spcBef>
                <a:spcPts val="0"/>
              </a:spcBef>
              <a:spcAft>
                <a:spcPts val="0"/>
              </a:spcAft>
              <a:buSzPts val="2000"/>
              <a:buChar char="-"/>
            </a:pPr>
            <a:r>
              <a:rPr lang="en" sz="2000"/>
              <a:t>Digital explosion has scattered  the bits of our lives everywhere</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Footprint</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Pushes the concept that people’s actions can, and are being traced by everyday items</a:t>
            </a:r>
            <a:endParaRPr sz="1800"/>
          </a:p>
          <a:p>
            <a:pPr indent="-342900" lvl="0" marL="457200" rtl="0" algn="l">
              <a:spcBef>
                <a:spcPts val="0"/>
              </a:spcBef>
              <a:spcAft>
                <a:spcPts val="0"/>
              </a:spcAft>
              <a:buSzPts val="1800"/>
              <a:buChar char="-"/>
            </a:pPr>
            <a:r>
              <a:rPr lang="en" sz="1800"/>
              <a:t>Old example includes how typewriters would leave marks on the paper, or have a certain typing pattern</a:t>
            </a:r>
            <a:endParaRPr sz="1800"/>
          </a:p>
          <a:p>
            <a:pPr indent="-342900" lvl="0" marL="457200" rtl="0" algn="l">
              <a:spcBef>
                <a:spcPts val="0"/>
              </a:spcBef>
              <a:spcAft>
                <a:spcPts val="0"/>
              </a:spcAft>
              <a:buSzPts val="1800"/>
              <a:buChar char="-"/>
            </a:pPr>
            <a:r>
              <a:rPr lang="en" sz="1800"/>
              <a:t>Modern day laser printers leave small series of dots on printed paper, invisible to the human eye but can be used to locate when and where the document was created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Sense of Security</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point brought up throughout the chapter includes using the idea of a false sense of security</a:t>
            </a:r>
            <a:endParaRPr sz="1800"/>
          </a:p>
          <a:p>
            <a:pPr indent="-342900" lvl="0" marL="457200" rtl="0" algn="l">
              <a:spcBef>
                <a:spcPts val="0"/>
              </a:spcBef>
              <a:spcAft>
                <a:spcPts val="0"/>
              </a:spcAft>
              <a:buSzPts val="1800"/>
              <a:buChar char="-"/>
            </a:pPr>
            <a:r>
              <a:rPr lang="en" sz="1800"/>
              <a:t>Many modern technologies used by law enforcement are also used by the everyday person</a:t>
            </a:r>
            <a:endParaRPr sz="1800"/>
          </a:p>
          <a:p>
            <a:pPr indent="-342900" lvl="0" marL="457200" rtl="0" algn="l">
              <a:spcBef>
                <a:spcPts val="0"/>
              </a:spcBef>
              <a:spcAft>
                <a:spcPts val="0"/>
              </a:spcAft>
              <a:buSzPts val="1800"/>
              <a:buChar char="-"/>
            </a:pPr>
            <a:r>
              <a:rPr lang="en" sz="1800"/>
              <a:t>Example used is the digital camera</a:t>
            </a:r>
            <a:endParaRPr sz="1800"/>
          </a:p>
          <a:p>
            <a:pPr indent="-342900" lvl="0" marL="457200" rtl="0" algn="l">
              <a:spcBef>
                <a:spcPts val="0"/>
              </a:spcBef>
              <a:spcAft>
                <a:spcPts val="0"/>
              </a:spcAft>
              <a:buSzPts val="1800"/>
              <a:buChar char="-"/>
            </a:pPr>
            <a:r>
              <a:rPr lang="en" sz="1800"/>
              <a:t>If only law enforcement had cameras the public would be angered by the idea of the government having the power to spy on them, however since the majority of people have access to one, nobody raises any suspicion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136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Losing our Privacy, or Giving it Away?</a:t>
            </a:r>
            <a:endParaRPr/>
          </a:p>
        </p:txBody>
      </p:sp>
      <p:sp>
        <p:nvSpPr>
          <p:cNvPr id="116" name="Google Shape;116;p18"/>
          <p:cNvSpPr txBox="1"/>
          <p:nvPr>
            <p:ph idx="1" type="body"/>
          </p:nvPr>
        </p:nvSpPr>
        <p:spPr>
          <a:xfrm>
            <a:off x="729450" y="15859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Brought up in subsections “Saving Time” to “Because You Can’t Live Any Other Way”</a:t>
            </a:r>
            <a:endParaRPr sz="1800"/>
          </a:p>
          <a:p>
            <a:pPr indent="-342900" lvl="0" marL="457200" rtl="0" algn="l">
              <a:spcBef>
                <a:spcPts val="0"/>
              </a:spcBef>
              <a:spcAft>
                <a:spcPts val="0"/>
              </a:spcAft>
              <a:buSzPts val="1800"/>
              <a:buChar char="-"/>
            </a:pPr>
            <a:r>
              <a:rPr lang="en" sz="1800"/>
              <a:t>Websites keep all information that you store; said information includes name, date of birth, and other credentials</a:t>
            </a:r>
            <a:endParaRPr sz="1800"/>
          </a:p>
          <a:p>
            <a:pPr indent="-342900" lvl="0" marL="457200" rtl="0" algn="l">
              <a:spcBef>
                <a:spcPts val="0"/>
              </a:spcBef>
              <a:spcAft>
                <a:spcPts val="0"/>
              </a:spcAft>
              <a:buSzPts val="1800"/>
              <a:buChar char="-"/>
            </a:pPr>
            <a:r>
              <a:rPr lang="en" sz="1800"/>
              <a:t>Search terms, accessed documents, and accessed websites keep your time of access and your location</a:t>
            </a:r>
            <a:endParaRPr sz="1800"/>
          </a:p>
          <a:p>
            <a:pPr indent="-342900" lvl="0" marL="457200" rtl="0" algn="l">
              <a:spcBef>
                <a:spcPts val="0"/>
              </a:spcBef>
              <a:spcAft>
                <a:spcPts val="0"/>
              </a:spcAft>
              <a:buSzPts val="1800"/>
              <a:buChar char="-"/>
            </a:pPr>
            <a:r>
              <a:rPr lang="en" sz="1800"/>
              <a:t>Consumers are given the benefit of convenience</a:t>
            </a:r>
            <a:endParaRPr sz="1800"/>
          </a:p>
          <a:p>
            <a:pPr indent="-342900" lvl="1" marL="914400" rtl="0" algn="l">
              <a:spcBef>
                <a:spcPts val="0"/>
              </a:spcBef>
              <a:spcAft>
                <a:spcPts val="0"/>
              </a:spcAft>
              <a:buSzPts val="1800"/>
              <a:buChar char="-"/>
            </a:pPr>
            <a:r>
              <a:rPr lang="en" sz="1800"/>
              <a:t>“It will be so attractive to watch what you want when we want to watch it, that we won’t miss either the </a:t>
            </a:r>
            <a:r>
              <a:rPr lang="en" sz="1800"/>
              <a:t>inconvenience</a:t>
            </a:r>
            <a:r>
              <a:rPr lang="en" sz="1800"/>
              <a:t> or the anonymity of the days when all the TV stations washed your house with their airwaves.” (page 42, para. 2).</a:t>
            </a:r>
            <a:endParaRPr sz="1800"/>
          </a:p>
          <a:p>
            <a:pPr indent="0" lvl="0" marL="45720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do people care for their privacy?</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“60% of Internet users say they are not worried about how much information is available about them online.”</a:t>
            </a:r>
            <a:endParaRPr sz="1800"/>
          </a:p>
          <a:p>
            <a:pPr indent="-342900" lvl="0" marL="914400" rtl="0" algn="l">
              <a:spcBef>
                <a:spcPts val="0"/>
              </a:spcBef>
              <a:spcAft>
                <a:spcPts val="0"/>
              </a:spcAft>
              <a:buSzPts val="1800"/>
              <a:buChar char="-"/>
            </a:pPr>
            <a:r>
              <a:rPr lang="en" sz="1800"/>
              <a:t> On the second page, paragraph seven it says, “55% of teenagers and 20% of adults have created profiles on social networking web sites</a:t>
            </a:r>
            <a:endParaRPr sz="1800"/>
          </a:p>
          <a:p>
            <a:pPr indent="-342900" lvl="0" marL="914400" rtl="0" algn="l">
              <a:spcBef>
                <a:spcPts val="1600"/>
              </a:spcBef>
              <a:spcAft>
                <a:spcPts val="1600"/>
              </a:spcAft>
              <a:buSzPts val="1800"/>
              <a:buChar char="-"/>
            </a:pPr>
            <a:r>
              <a:rPr lang="en" sz="1800"/>
              <a:t>A third of those teens as well as half of that percentage of adults have no restriction on who can see their profile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in Lifestyle</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Technology opened the gateway to new interactions in the form of email, phone calls, voice chats, and texting</a:t>
            </a:r>
            <a:endParaRPr sz="1800"/>
          </a:p>
          <a:p>
            <a:pPr indent="-342900" lvl="1" marL="914400" rtl="0" algn="l">
              <a:spcBef>
                <a:spcPts val="0"/>
              </a:spcBef>
              <a:spcAft>
                <a:spcPts val="0"/>
              </a:spcAft>
              <a:buSzPts val="1800"/>
              <a:buChar char="-"/>
            </a:pPr>
            <a:r>
              <a:rPr lang="en" sz="1800"/>
              <a:t>Each interaction can also be as anonymous as the user wishes.</a:t>
            </a:r>
            <a:endParaRPr sz="1800"/>
          </a:p>
          <a:p>
            <a:pPr indent="-342900" lvl="0" marL="457200" rtl="0" algn="l">
              <a:spcBef>
                <a:spcPts val="0"/>
              </a:spcBef>
              <a:spcAft>
                <a:spcPts val="0"/>
              </a:spcAft>
              <a:buSzPts val="1800"/>
              <a:buChar char="-"/>
            </a:pPr>
            <a:r>
              <a:rPr lang="en" sz="1800"/>
              <a:t>With the increase of technology, newer generations especially see no concern with large entities having their information; giving this info away is the norm when it comes to online services</a:t>
            </a:r>
            <a:endParaRPr sz="1800"/>
          </a:p>
          <a:p>
            <a:pPr indent="-342900" lvl="0" marL="457200" rtl="0" algn="l">
              <a:spcBef>
                <a:spcPts val="0"/>
              </a:spcBef>
              <a:spcAft>
                <a:spcPts val="0"/>
              </a:spcAft>
              <a:buSzPts val="1800"/>
              <a:buChar char="-"/>
            </a:pPr>
            <a:r>
              <a:rPr lang="en" sz="1800"/>
              <a:t>The introduction of the world wide web (WWW) gives access to websites of all kinds (social, entertainment, political, informative, etc.)</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Citizens Without ID Cards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FBI is making ID cards irrelevant by using emerging technologies</a:t>
            </a:r>
            <a:endParaRPr sz="1900"/>
          </a:p>
          <a:p>
            <a:pPr indent="-349250" lvl="0" marL="457200" rtl="0" algn="l">
              <a:spcBef>
                <a:spcPts val="0"/>
              </a:spcBef>
              <a:spcAft>
                <a:spcPts val="0"/>
              </a:spcAft>
              <a:buSzPts val="1900"/>
              <a:buChar char="-"/>
            </a:pPr>
            <a:r>
              <a:rPr lang="en" sz="1900"/>
              <a:t>There would be no need of ID cards if the government had enough Biometric data on Americans (fingerprints, voice, irises, scars, etc.)</a:t>
            </a:r>
            <a:endParaRPr sz="1900"/>
          </a:p>
          <a:p>
            <a:pPr indent="-349250" lvl="0" marL="457200" rtl="0" algn="l">
              <a:spcBef>
                <a:spcPts val="0"/>
              </a:spcBef>
              <a:spcAft>
                <a:spcPts val="0"/>
              </a:spcAft>
              <a:buSzPts val="1900"/>
              <a:buChar char="-"/>
            </a:pPr>
            <a:r>
              <a:rPr lang="en" sz="1900"/>
              <a:t>A database already holds 55 million sets of fingerprints</a:t>
            </a:r>
            <a:endParaRPr sz="1900"/>
          </a:p>
          <a:p>
            <a:pPr indent="-349250" lvl="0" marL="457200" rtl="0" algn="l">
              <a:spcBef>
                <a:spcPts val="0"/>
              </a:spcBef>
              <a:spcAft>
                <a:spcPts val="0"/>
              </a:spcAft>
              <a:buSzPts val="1900"/>
              <a:buChar char="-"/>
            </a:pPr>
            <a:r>
              <a:rPr lang="en" sz="1900"/>
              <a:t>FBI processes 100,000 requests for matches everyday</a:t>
            </a:r>
            <a:endParaRPr sz="1900"/>
          </a:p>
          <a:p>
            <a:pPr indent="-349250" lvl="0" marL="457200" rtl="0" algn="l">
              <a:spcBef>
                <a:spcPts val="0"/>
              </a:spcBef>
              <a:spcAft>
                <a:spcPts val="0"/>
              </a:spcAft>
              <a:buSzPts val="1900"/>
              <a:buChar char="-"/>
            </a:pPr>
            <a:r>
              <a:rPr lang="en" sz="1900"/>
              <a:t>Goal of the project is to get identifying information on everyone without bothering anyone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