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2" r:id="rId8"/>
    <p:sldId id="273" r:id="rId9"/>
    <p:sldId id="276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Garamond" panose="02020404030301010803" pitchFamily="18" charset="0"/>
      <p:regular r:id="rId16"/>
      <p:bold r:id="rId17"/>
      <p:italic r:id="rId18"/>
    </p:embeddedFont>
    <p:embeddedFont>
      <p:font typeface="HK Grotesk Bold" panose="020B0604020202020204" charset="-52"/>
      <p:regular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554"/>
    <a:srgbClr val="84D8D8"/>
    <a:srgbClr val="F4F4F4"/>
    <a:srgbClr val="EBE39D"/>
    <a:srgbClr val="C4DDE4"/>
    <a:srgbClr val="CBE1E7"/>
    <a:srgbClr val="CFECFA"/>
    <a:srgbClr val="593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3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microsoft.com/office/2007/relationships/hdphoto" Target="../media/hdphoto6.wdp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33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</a:t>
              </a:r>
              <a:r>
                <a:rPr lang="en-US" sz="2224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0058400" y="1028700"/>
            <a:ext cx="8169748" cy="8229600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79400" y="819803"/>
            <a:ext cx="12608190" cy="6838297"/>
            <a:chOff x="-27109" y="273921"/>
            <a:chExt cx="13088187" cy="9117731"/>
          </a:xfrm>
        </p:grpSpPr>
        <p:sp>
          <p:nvSpPr>
            <p:cNvPr id="10" name="TextBox 10"/>
            <p:cNvSpPr txBox="1"/>
            <p:nvPr/>
          </p:nvSpPr>
          <p:spPr>
            <a:xfrm>
              <a:off x="-27109" y="2469669"/>
              <a:ext cx="13088187" cy="69219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6.2. Рекуррентные соотношения и рекурсивные функции</a:t>
              </a:r>
              <a:endParaRPr lang="en-US" sz="995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73921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85CB99-C44A-406B-96E8-1EAF06D84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373" y="428757"/>
            <a:ext cx="2123810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3390900"/>
            <a:ext cx="8234313" cy="2560059"/>
            <a:chOff x="0" y="76200"/>
            <a:chExt cx="9174528" cy="2332581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23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ru-RU" sz="8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Проблемное поле</a:t>
              </a:r>
              <a:endParaRPr lang="en-US" sz="8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251" y="1204654"/>
              <a:ext cx="9169277" cy="466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Перейдем его с конем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93501" y="4047275"/>
            <a:ext cx="6829949" cy="1774028"/>
            <a:chOff x="-47135" y="278711"/>
            <a:chExt cx="9106598" cy="1112595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-47135" y="278711"/>
              <a:ext cx="9059463" cy="528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Понятие рекурсии. Рекуррентные соотношения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47135" y="1136393"/>
              <a:ext cx="9059463" cy="254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Рекурсивные функции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40BB0F-7944-4376-A65C-BD1CCDB97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  <a14:imgEffect>
                      <a14:brightnessContrast bright="2000"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-7856" y="4527751"/>
            <a:ext cx="9096020" cy="28409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78165" y="728075"/>
            <a:ext cx="12243107" cy="8229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527678" y="2021897"/>
            <a:ext cx="9220135" cy="3539624"/>
            <a:chOff x="-1" y="60960"/>
            <a:chExt cx="12293514" cy="4719497"/>
          </a:xfrm>
        </p:grpSpPr>
        <p:sp>
          <p:nvSpPr>
            <p:cNvPr id="8" name="TextBox 8"/>
            <p:cNvSpPr txBox="1"/>
            <p:nvPr/>
          </p:nvSpPr>
          <p:spPr>
            <a:xfrm>
              <a:off x="0" y="60960"/>
              <a:ext cx="12293513" cy="1170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Рекурсия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" y="1231537"/>
              <a:ext cx="11921229" cy="35489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определение, описание, изображение какого-либо объекта или процесса внутри самого этого объекта или процесса, то есть ситуация, когда объект является частью самого себя</a:t>
              </a:r>
              <a:endParaRPr lang="ru-RU" sz="3200" b="0" i="1" dirty="0">
                <a:solidFill>
                  <a:srgbClr val="173554"/>
                </a:solidFill>
                <a:latin typeface="Cambria Math" panose="02040503050406030204" pitchFamily="18" charset="0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F8D060-5D2E-4606-83BF-043959D2A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786" y="722772"/>
            <a:ext cx="3086100" cy="3086100"/>
          </a:xfrm>
          <a:prstGeom prst="rect">
            <a:avLst/>
          </a:prstGeom>
        </p:spPr>
      </p:pic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95217" y="1184878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FC14601-AA21-4DB7-83AB-A5B56A3F1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0" y="5829300"/>
            <a:ext cx="4022286" cy="273164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1443D0E-761F-45C1-8A2E-E7B5AA37BE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85" b="96762" l="4022" r="90000">
                        <a14:foregroundMark x1="38043" y1="14232" x2="38043" y2="14232"/>
                        <a14:foregroundMark x1="32717" y1="11672" x2="23696" y2="18675"/>
                        <a14:foregroundMark x1="23696" y1="18675" x2="20543" y2="23042"/>
                        <a14:foregroundMark x1="20543" y1="23042" x2="21087" y2="31551"/>
                        <a14:foregroundMark x1="21087" y1="31551" x2="29348" y2="55120"/>
                        <a14:foregroundMark x1="29348" y1="55120" x2="29348" y2="65361"/>
                        <a14:foregroundMark x1="29348" y1="65361" x2="25978" y2="77937"/>
                        <a14:foregroundMark x1="25978" y1="77937" x2="26087" y2="85015"/>
                        <a14:foregroundMark x1="26087" y1="85015" x2="28587" y2="89458"/>
                        <a14:foregroundMark x1="28587" y1="89458" x2="32935" y2="93223"/>
                        <a14:foregroundMark x1="32935" y1="93223" x2="60543" y2="88931"/>
                        <a14:foregroundMark x1="60543" y1="88931" x2="62826" y2="84036"/>
                        <a14:foregroundMark x1="27174" y1="7831" x2="33478" y2="4518"/>
                        <a14:foregroundMark x1="33478" y1="4518" x2="50109" y2="1807"/>
                        <a14:foregroundMark x1="50109" y1="1807" x2="58043" y2="2560"/>
                        <a14:foregroundMark x1="58043" y1="2560" x2="65543" y2="12199"/>
                        <a14:foregroundMark x1="65543" y1="12199" x2="69783" y2="29367"/>
                        <a14:foregroundMark x1="69783" y1="29367" x2="69130" y2="32530"/>
                        <a14:foregroundMark x1="70870" y1="28765" x2="77826" y2="66642"/>
                        <a14:foregroundMark x1="77826" y1="66642" x2="73804" y2="81250"/>
                        <a14:foregroundMark x1="73804" y1="81250" x2="65652" y2="90361"/>
                        <a14:foregroundMark x1="65652" y1="90361" x2="55326" y2="95030"/>
                        <a14:foregroundMark x1="55326" y1="95030" x2="46739" y2="96310"/>
                        <a14:foregroundMark x1="46739" y1="96310" x2="37283" y2="95858"/>
                        <a14:foregroundMark x1="37283" y1="95858" x2="29674" y2="93449"/>
                        <a14:foregroundMark x1="29674" y1="93449" x2="21304" y2="85617"/>
                        <a14:foregroundMark x1="13696" y1="41416" x2="5543" y2="63102"/>
                        <a14:foregroundMark x1="5543" y1="63102" x2="6739" y2="72666"/>
                        <a14:foregroundMark x1="6739" y1="72666" x2="15978" y2="88855"/>
                        <a14:foregroundMark x1="15978" y1="88855" x2="20326" y2="93449"/>
                        <a14:foregroundMark x1="20326" y1="93449" x2="27500" y2="96461"/>
                        <a14:foregroundMark x1="27500" y1="96461" x2="34891" y2="96837"/>
                        <a14:foregroundMark x1="72391" y1="56551" x2="49022" y2="71611"/>
                        <a14:foregroundMark x1="49022" y1="71611" x2="31630" y2="79518"/>
                        <a14:foregroundMark x1="86848" y1="53991" x2="86739" y2="65738"/>
                        <a14:foregroundMark x1="6304" y1="48870" x2="4022" y2="66340"/>
                        <a14:foregroundMark x1="4022" y1="66340" x2="6848" y2="73268"/>
                        <a14:foregroundMark x1="32391" y1="20030" x2="28913" y2="25151"/>
                        <a14:foregroundMark x1="28913" y1="25151" x2="27826" y2="31702"/>
                        <a14:foregroundMark x1="27826" y1="31702" x2="38043" y2="35768"/>
                        <a14:foregroundMark x1="38043" y1="35768" x2="47391" y2="35843"/>
                        <a14:foregroundMark x1="47391" y1="35843" x2="54783" y2="33886"/>
                        <a14:foregroundMark x1="54783" y1="33886" x2="59348" y2="30422"/>
                        <a14:foregroundMark x1="59348" y1="30422" x2="62826" y2="25602"/>
                        <a14:foregroundMark x1="62826" y1="25602" x2="60000" y2="21386"/>
                        <a14:foregroundMark x1="60000" y1="21386" x2="48913" y2="18072"/>
                        <a14:foregroundMark x1="48913" y1="18072" x2="31739" y2="18750"/>
                        <a14:foregroundMark x1="31739" y1="18750" x2="27935" y2="19729"/>
                        <a14:foregroundMark x1="27065" y1="21913" x2="51196" y2="24699"/>
                        <a14:foregroundMark x1="51196" y1="24699" x2="64130" y2="24398"/>
                        <a14:foregroundMark x1="32391" y1="20858" x2="32935" y2="26506"/>
                        <a14:foregroundMark x1="32935" y1="26506" x2="34674" y2="28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38" y="3543300"/>
            <a:ext cx="1248568" cy="180228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FA4B8D7-DA07-4D17-BB01-36415BD6D9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5986" y="5829300"/>
            <a:ext cx="4443733" cy="2731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Отличия рекурсии от цикла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137793" y="3617937"/>
            <a:ext cx="5116961" cy="55626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661226" y="5079634"/>
            <a:ext cx="4183204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 цикле новые функции не вызываются внутри вызванных ранее</a:t>
            </a:r>
            <a:endParaRPr lang="en-US" sz="36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125200" y="3617937"/>
            <a:ext cx="5116961" cy="5562600"/>
            <a:chOff x="0" y="0"/>
            <a:chExt cx="3676984" cy="3997214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1592078" y="4863432"/>
            <a:ext cx="4183204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3600" dirty="0">
                <a:solidFill>
                  <a:srgbClr val="173554"/>
                </a:solidFill>
                <a:latin typeface="HK Grotesk Bold"/>
                <a:sym typeface="HK Grotesk Bold"/>
              </a:rPr>
              <a:t>рекурсия же — это функция, вызывающая сама себя с другими аргументами</a:t>
            </a:r>
            <a:endParaRPr lang="en-US" sz="3600" dirty="0">
              <a:solidFill>
                <a:srgbClr val="173554"/>
              </a:solidFill>
              <a:latin typeface="HK Grotesk Bold"/>
              <a:sym typeface="HK Grotesk Bold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921269E-56D2-48F0-9E12-20F408329067}"/>
              </a:ext>
            </a:extLst>
          </p:cNvPr>
          <p:cNvSpPr/>
          <p:nvPr/>
        </p:nvSpPr>
        <p:spPr>
          <a:xfrm flipH="1">
            <a:off x="6890457" y="2273859"/>
            <a:ext cx="4812839" cy="7949134"/>
          </a:xfrm>
          <a:custGeom>
            <a:avLst/>
            <a:gdLst/>
            <a:ahLst/>
            <a:cxnLst/>
            <a:rect l="l" t="t" r="r" b="b"/>
            <a:pathLst>
              <a:path w="6417119" h="10598845">
                <a:moveTo>
                  <a:pt x="6417119" y="0"/>
                </a:moveTo>
                <a:lnTo>
                  <a:pt x="0" y="0"/>
                </a:lnTo>
                <a:lnTo>
                  <a:pt x="0" y="10598845"/>
                </a:lnTo>
                <a:lnTo>
                  <a:pt x="6417119" y="10598845"/>
                </a:lnTo>
                <a:lnTo>
                  <a:pt x="64171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68730" y="400050"/>
            <a:ext cx="1155187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Рекурсивные функции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2060141" y="1638300"/>
            <a:ext cx="5820992" cy="82296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6" name="Freeform 8">
            <a:extLst>
              <a:ext uri="{FF2B5EF4-FFF2-40B4-BE49-F238E27FC236}">
                <a16:creationId xmlns:a16="http://schemas.microsoft.com/office/drawing/2014/main" id="{6291E448-58E0-4839-A4F6-74EB4C90327D}"/>
              </a:ext>
            </a:extLst>
          </p:cNvPr>
          <p:cNvSpPr/>
          <p:nvPr/>
        </p:nvSpPr>
        <p:spPr>
          <a:xfrm>
            <a:off x="12038213" y="2467169"/>
            <a:ext cx="6097387" cy="6511771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646B27B-1A3F-4B9A-A57F-EFC7B08DF16D}"/>
              </a:ext>
            </a:extLst>
          </p:cNvPr>
          <p:cNvGrpSpPr/>
          <p:nvPr/>
        </p:nvGrpSpPr>
        <p:grpSpPr>
          <a:xfrm rot="2285586">
            <a:off x="15671909" y="3518009"/>
            <a:ext cx="1796119" cy="1796119"/>
            <a:chOff x="5983894" y="988773"/>
            <a:chExt cx="1796119" cy="1796119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59B6C61-C374-4B6D-B88C-90BDA302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C83883-49E0-4B8C-A117-D44D0F58DBAB}"/>
                </a:ext>
              </a:extLst>
            </p:cNvPr>
            <p:cNvSpPr txBox="1"/>
            <p:nvPr/>
          </p:nvSpPr>
          <p:spPr>
            <a:xfrm>
              <a:off x="6377730" y="1840196"/>
              <a:ext cx="997272" cy="461665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24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F8FB47-C79F-45C9-B281-D1EE401DA96B}"/>
              </a:ext>
            </a:extLst>
          </p:cNvPr>
          <p:cNvSpPr txBox="1"/>
          <p:nvPr/>
        </p:nvSpPr>
        <p:spPr>
          <a:xfrm rot="1740013">
            <a:off x="15417524" y="1440861"/>
            <a:ext cx="167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>
                <a:solidFill>
                  <a:srgbClr val="173554"/>
                </a:solidFill>
                <a:latin typeface="Garamond" panose="02020404030301010803" pitchFamily="18" charset="0"/>
              </a:rPr>
              <a:t>??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F041D6C0-88EA-4A89-AD4B-CADBE68D66F2}"/>
              </a:ext>
            </a:extLst>
          </p:cNvPr>
          <p:cNvSpPr txBox="1"/>
          <p:nvPr/>
        </p:nvSpPr>
        <p:spPr>
          <a:xfrm>
            <a:off x="905944" y="1718541"/>
            <a:ext cx="8940921" cy="1045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Функции могут вызывать и другие функции, и даже вызывать сами себя</a:t>
            </a:r>
            <a:endParaRPr lang="ru-RU" sz="3200" b="0" i="1" dirty="0">
              <a:solidFill>
                <a:srgbClr val="173554"/>
              </a:solidFill>
              <a:latin typeface="Cambria Math" panose="02040503050406030204" pitchFamily="18" charset="0"/>
              <a:ea typeface="Open Sans"/>
              <a:cs typeface="Open Sans"/>
              <a:sym typeface="Open Sans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871B876-4315-4A77-9E6F-CCC85CA52A06}"/>
              </a:ext>
            </a:extLst>
          </p:cNvPr>
          <p:cNvGrpSpPr/>
          <p:nvPr/>
        </p:nvGrpSpPr>
        <p:grpSpPr>
          <a:xfrm>
            <a:off x="629156" y="3310516"/>
            <a:ext cx="10050514" cy="1515546"/>
            <a:chOff x="762000" y="4557585"/>
            <a:chExt cx="10050514" cy="1515546"/>
          </a:xfrm>
        </p:grpSpPr>
        <p:grpSp>
          <p:nvGrpSpPr>
            <p:cNvPr id="55" name="Group 3">
              <a:extLst>
                <a:ext uri="{FF2B5EF4-FFF2-40B4-BE49-F238E27FC236}">
                  <a16:creationId xmlns:a16="http://schemas.microsoft.com/office/drawing/2014/main" id="{923D5188-5D82-42FE-ABF4-C5B5EE93A8D3}"/>
                </a:ext>
              </a:extLst>
            </p:cNvPr>
            <p:cNvGrpSpPr/>
            <p:nvPr/>
          </p:nvGrpSpPr>
          <p:grpSpPr>
            <a:xfrm>
              <a:off x="762000" y="4557585"/>
              <a:ext cx="9677400" cy="1515546"/>
              <a:chOff x="0" y="0"/>
              <a:chExt cx="5324026" cy="1069247"/>
            </a:xfrm>
          </p:grpSpPr>
          <p:sp>
            <p:nvSpPr>
              <p:cNvPr id="58" name="Freeform 4">
                <a:extLst>
                  <a:ext uri="{FF2B5EF4-FFF2-40B4-BE49-F238E27FC236}">
                    <a16:creationId xmlns:a16="http://schemas.microsoft.com/office/drawing/2014/main" id="{7DBAD3F3-64F5-4A50-AD14-78917F1799EB}"/>
                  </a:ext>
                </a:extLst>
              </p:cNvPr>
              <p:cNvSpPr/>
              <p:nvPr/>
            </p:nvSpPr>
            <p:spPr>
              <a:xfrm>
                <a:off x="92710" y="106680"/>
                <a:ext cx="5219886" cy="949867"/>
              </a:xfrm>
              <a:custGeom>
                <a:avLst/>
                <a:gdLst/>
                <a:ahLst/>
                <a:cxnLst/>
                <a:rect l="l" t="t" r="r" b="b"/>
                <a:pathLst>
                  <a:path w="5219886" h="949867">
                    <a:moveTo>
                      <a:pt x="5193216" y="760637"/>
                    </a:moveTo>
                    <a:cubicBezTo>
                      <a:pt x="5193216" y="848267"/>
                      <a:pt x="5117016" y="919387"/>
                      <a:pt x="5035736" y="919387"/>
                    </a:cubicBezTo>
                    <a:lnTo>
                      <a:pt x="66040" y="919387"/>
                    </a:lnTo>
                    <a:cubicBezTo>
                      <a:pt x="43180" y="919387"/>
                      <a:pt x="20320" y="914307"/>
                      <a:pt x="0" y="905417"/>
                    </a:cubicBezTo>
                    <a:cubicBezTo>
                      <a:pt x="26670" y="933357"/>
                      <a:pt x="63500" y="949867"/>
                      <a:pt x="127397" y="949867"/>
                    </a:cubicBezTo>
                    <a:lnTo>
                      <a:pt x="5073836" y="949867"/>
                    </a:lnTo>
                    <a:cubicBezTo>
                      <a:pt x="5153846" y="949867"/>
                      <a:pt x="5219886" y="883827"/>
                      <a:pt x="5219886" y="803817"/>
                    </a:cubicBezTo>
                    <a:lnTo>
                      <a:pt x="5219886" y="95250"/>
                    </a:lnTo>
                    <a:cubicBezTo>
                      <a:pt x="5219886" y="58420"/>
                      <a:pt x="5205916" y="25400"/>
                      <a:pt x="5184326" y="0"/>
                    </a:cubicBezTo>
                    <a:cubicBezTo>
                      <a:pt x="5190676" y="16510"/>
                      <a:pt x="5193216" y="34290"/>
                      <a:pt x="5193216" y="52070"/>
                    </a:cubicBezTo>
                    <a:lnTo>
                      <a:pt x="5193216" y="7606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47842F17-1D3D-476D-BCCB-E28A936A7D74}"/>
                  </a:ext>
                </a:extLst>
              </p:cNvPr>
              <p:cNvSpPr/>
              <p:nvPr/>
            </p:nvSpPr>
            <p:spPr>
              <a:xfrm>
                <a:off x="12700" y="12700"/>
                <a:ext cx="5259256" cy="1000667"/>
              </a:xfrm>
              <a:custGeom>
                <a:avLst/>
                <a:gdLst/>
                <a:ahLst/>
                <a:cxnLst/>
                <a:rect l="l" t="t" r="r" b="b"/>
                <a:pathLst>
                  <a:path w="5259256" h="1000667">
                    <a:moveTo>
                      <a:pt x="146050" y="1000667"/>
                    </a:moveTo>
                    <a:lnTo>
                      <a:pt x="5113206" y="1000667"/>
                    </a:lnTo>
                    <a:cubicBezTo>
                      <a:pt x="5193216" y="1000667"/>
                      <a:pt x="5259256" y="934627"/>
                      <a:pt x="5259256" y="854617"/>
                    </a:cubicBezTo>
                    <a:lnTo>
                      <a:pt x="5259256" y="146050"/>
                    </a:lnTo>
                    <a:cubicBezTo>
                      <a:pt x="5259256" y="66040"/>
                      <a:pt x="5193216" y="0"/>
                      <a:pt x="51132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4617"/>
                    </a:lnTo>
                    <a:cubicBezTo>
                      <a:pt x="0" y="935897"/>
                      <a:pt x="66040" y="1000667"/>
                      <a:pt x="146050" y="1000667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CF851667-E082-4390-8B34-23C52596DA31}"/>
                  </a:ext>
                </a:extLst>
              </p:cNvPr>
              <p:cNvSpPr/>
              <p:nvPr/>
            </p:nvSpPr>
            <p:spPr>
              <a:xfrm>
                <a:off x="0" y="0"/>
                <a:ext cx="5324026" cy="1069247"/>
              </a:xfrm>
              <a:custGeom>
                <a:avLst/>
                <a:gdLst/>
                <a:ahLst/>
                <a:cxnLst/>
                <a:rect l="l" t="t" r="r" b="b"/>
                <a:pathLst>
                  <a:path w="5324026" h="1069247">
                    <a:moveTo>
                      <a:pt x="5260526" y="74930"/>
                    </a:moveTo>
                    <a:cubicBezTo>
                      <a:pt x="5232586" y="30480"/>
                      <a:pt x="5183056" y="0"/>
                      <a:pt x="51259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67317"/>
                    </a:lnTo>
                    <a:cubicBezTo>
                      <a:pt x="0" y="919387"/>
                      <a:pt x="25400" y="965107"/>
                      <a:pt x="63500" y="994317"/>
                    </a:cubicBezTo>
                    <a:cubicBezTo>
                      <a:pt x="91440" y="1038767"/>
                      <a:pt x="140970" y="1069247"/>
                      <a:pt x="225006" y="1069247"/>
                    </a:cubicBezTo>
                    <a:lnTo>
                      <a:pt x="5165276" y="1069247"/>
                    </a:lnTo>
                    <a:cubicBezTo>
                      <a:pt x="5252906" y="1069247"/>
                      <a:pt x="5324026" y="998127"/>
                      <a:pt x="5324026" y="910497"/>
                    </a:cubicBezTo>
                    <a:lnTo>
                      <a:pt x="5324026" y="201930"/>
                    </a:lnTo>
                    <a:cubicBezTo>
                      <a:pt x="5324026" y="149860"/>
                      <a:pt x="5298626" y="104140"/>
                      <a:pt x="5260526" y="74930"/>
                    </a:cubicBezTo>
                    <a:close/>
                    <a:moveTo>
                      <a:pt x="12700" y="86731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125906" y="12700"/>
                    </a:lnTo>
                    <a:cubicBezTo>
                      <a:pt x="5205916" y="12700"/>
                      <a:pt x="5271956" y="78740"/>
                      <a:pt x="5271956" y="158750"/>
                    </a:cubicBezTo>
                    <a:lnTo>
                      <a:pt x="5271956" y="867317"/>
                    </a:lnTo>
                    <a:cubicBezTo>
                      <a:pt x="5271956" y="947327"/>
                      <a:pt x="5205916" y="1013367"/>
                      <a:pt x="5125906" y="1013367"/>
                    </a:cubicBezTo>
                    <a:lnTo>
                      <a:pt x="158750" y="1013367"/>
                    </a:lnTo>
                    <a:cubicBezTo>
                      <a:pt x="78740" y="1013367"/>
                      <a:pt x="12700" y="948597"/>
                      <a:pt x="12700" y="867317"/>
                    </a:cubicBezTo>
                    <a:close/>
                    <a:moveTo>
                      <a:pt x="5312596" y="910497"/>
                    </a:moveTo>
                    <a:cubicBezTo>
                      <a:pt x="5312596" y="990507"/>
                      <a:pt x="5245286" y="1056547"/>
                      <a:pt x="5165276" y="1056547"/>
                    </a:cubicBezTo>
                    <a:lnTo>
                      <a:pt x="225006" y="1056547"/>
                    </a:lnTo>
                    <a:cubicBezTo>
                      <a:pt x="157480" y="1056547"/>
                      <a:pt x="120650" y="1040037"/>
                      <a:pt x="93980" y="1012097"/>
                    </a:cubicBezTo>
                    <a:cubicBezTo>
                      <a:pt x="114300" y="1020987"/>
                      <a:pt x="135890" y="1026067"/>
                      <a:pt x="160020" y="1026067"/>
                    </a:cubicBezTo>
                    <a:lnTo>
                      <a:pt x="5127176" y="1026067"/>
                    </a:lnTo>
                    <a:cubicBezTo>
                      <a:pt x="5214806" y="1026067"/>
                      <a:pt x="5285926" y="954947"/>
                      <a:pt x="5285926" y="867317"/>
                    </a:cubicBezTo>
                    <a:lnTo>
                      <a:pt x="5285926" y="158750"/>
                    </a:lnTo>
                    <a:cubicBezTo>
                      <a:pt x="5285926" y="140970"/>
                      <a:pt x="5282116" y="123190"/>
                      <a:pt x="5277036" y="106680"/>
                    </a:cubicBezTo>
                    <a:cubicBezTo>
                      <a:pt x="5298626" y="132080"/>
                      <a:pt x="5312596" y="165100"/>
                      <a:pt x="5312596" y="201930"/>
                    </a:cubicBezTo>
                    <a:lnTo>
                      <a:pt x="5312596" y="91049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E132821-8F42-40F6-8DB4-FDDD5D2FA269}"/>
                    </a:ext>
                  </a:extLst>
                </p:cNvPr>
                <p:cNvSpPr txBox="1"/>
                <p:nvPr/>
              </p:nvSpPr>
              <p:spPr>
                <a:xfrm>
                  <a:off x="1211314" y="4654138"/>
                  <a:ext cx="9601200" cy="11079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𝑟𝑒𝑐𝑢𝑟𝑠𝑖𝑣𝑒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600" dirty="0"/>
                    <a:t>:</a:t>
                  </a:r>
                </a:p>
                <a:p>
                  <a:r>
                    <a:rPr lang="en-US" sz="3600" dirty="0"/>
                    <a:t>	</a:t>
                  </a:r>
                  <a:r>
                    <a:rPr lang="en-US" sz="3600" i="1" dirty="0">
                      <a:latin typeface="Cambria Math" panose="02040503050406030204" pitchFamily="18" charset="0"/>
                    </a:rPr>
                    <a:t>return x * 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𝑟𝑒𝑐𝑢𝑟𝑠𝑖𝑣𝑒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3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E132821-8F42-40F6-8DB4-FDDD5D2FA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314" y="4654138"/>
                  <a:ext cx="9601200" cy="1107996"/>
                </a:xfrm>
                <a:prstGeom prst="rect">
                  <a:avLst/>
                </a:prstGeom>
                <a:blipFill>
                  <a:blip r:embed="rId6"/>
                  <a:stretch>
                    <a:fillRect t="-12637" b="-2252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Freeform 14">
            <a:extLst>
              <a:ext uri="{FF2B5EF4-FFF2-40B4-BE49-F238E27FC236}">
                <a16:creationId xmlns:a16="http://schemas.microsoft.com/office/drawing/2014/main" id="{D9E2A87C-52ED-4C98-8715-77DDFBE68707}"/>
              </a:ext>
            </a:extLst>
          </p:cNvPr>
          <p:cNvSpPr/>
          <p:nvPr/>
        </p:nvSpPr>
        <p:spPr>
          <a:xfrm flipH="1">
            <a:off x="9022751" y="3375809"/>
            <a:ext cx="2438400" cy="4602181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2" name="Group 3">
            <a:extLst>
              <a:ext uri="{FF2B5EF4-FFF2-40B4-BE49-F238E27FC236}">
                <a16:creationId xmlns:a16="http://schemas.microsoft.com/office/drawing/2014/main" id="{53AC8389-0809-4197-AFCA-8416C04AC63A}"/>
              </a:ext>
            </a:extLst>
          </p:cNvPr>
          <p:cNvGrpSpPr/>
          <p:nvPr/>
        </p:nvGrpSpPr>
        <p:grpSpPr>
          <a:xfrm>
            <a:off x="727955" y="5112725"/>
            <a:ext cx="3920245" cy="2277541"/>
            <a:chOff x="0" y="0"/>
            <a:chExt cx="3676984" cy="3997214"/>
          </a:xfrm>
        </p:grpSpPr>
        <p:sp>
          <p:nvSpPr>
            <p:cNvPr id="63" name="Freeform 4">
              <a:extLst>
                <a:ext uri="{FF2B5EF4-FFF2-40B4-BE49-F238E27FC236}">
                  <a16:creationId xmlns:a16="http://schemas.microsoft.com/office/drawing/2014/main" id="{A248261B-7CAA-4C0C-BD3C-D2CD1DA17BB9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784F234-A954-4F9D-BB91-75995D7349AE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2929985A-3B30-4F29-846C-0569CAC98510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66" name="TextBox 8">
            <a:extLst>
              <a:ext uri="{FF2B5EF4-FFF2-40B4-BE49-F238E27FC236}">
                <a16:creationId xmlns:a16="http://schemas.microsoft.com/office/drawing/2014/main" id="{24DDECB1-F3A3-4CC3-8A5F-8AF97BCFEA70}"/>
              </a:ext>
            </a:extLst>
          </p:cNvPr>
          <p:cNvSpPr txBox="1"/>
          <p:nvPr/>
        </p:nvSpPr>
        <p:spPr>
          <a:xfrm>
            <a:off x="609600" y="5137309"/>
            <a:ext cx="4183204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 теле функции присутствует вызов самой функции</a:t>
            </a:r>
            <a:endParaRPr lang="en-US" sz="36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0A7685E-A989-4F17-8951-81AA0FD24BBC}"/>
              </a:ext>
            </a:extLst>
          </p:cNvPr>
          <p:cNvSpPr/>
          <p:nvPr/>
        </p:nvSpPr>
        <p:spPr>
          <a:xfrm>
            <a:off x="4038600" y="4031743"/>
            <a:ext cx="4038600" cy="464124"/>
          </a:xfrm>
          <a:prstGeom prst="roundRect">
            <a:avLst/>
          </a:prstGeom>
          <a:noFill/>
          <a:ln w="5715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48E40657-5EAA-450F-A3C6-571BA1886F3F}"/>
              </a:ext>
            </a:extLst>
          </p:cNvPr>
          <p:cNvCxnSpPr>
            <a:stCxn id="19" idx="2"/>
          </p:cNvCxnSpPr>
          <p:nvPr/>
        </p:nvCxnSpPr>
        <p:spPr>
          <a:xfrm flipH="1">
            <a:off x="4636012" y="4495867"/>
            <a:ext cx="1421888" cy="1028633"/>
          </a:xfrm>
          <a:prstGeom prst="line">
            <a:avLst/>
          </a:prstGeom>
          <a:ln w="57150">
            <a:solidFill>
              <a:srgbClr val="173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3">
            <a:extLst>
              <a:ext uri="{FF2B5EF4-FFF2-40B4-BE49-F238E27FC236}">
                <a16:creationId xmlns:a16="http://schemas.microsoft.com/office/drawing/2014/main" id="{A9C9A5B4-56BF-48F2-AC1E-3DDB48E9723F}"/>
              </a:ext>
            </a:extLst>
          </p:cNvPr>
          <p:cNvGrpSpPr/>
          <p:nvPr/>
        </p:nvGrpSpPr>
        <p:grpSpPr>
          <a:xfrm>
            <a:off x="5797532" y="5676899"/>
            <a:ext cx="3920245" cy="2277541"/>
            <a:chOff x="0" y="0"/>
            <a:chExt cx="3676984" cy="3997214"/>
          </a:xfrm>
        </p:grpSpPr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A807AE94-9B58-49B6-B6ED-2EE16ADB6466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89262943-5D3C-413D-B870-98C89CB1B9D5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4002EFB-4DF2-462B-BF9C-8399AAA2C6AD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2" name="TextBox 8">
            <a:extLst>
              <a:ext uri="{FF2B5EF4-FFF2-40B4-BE49-F238E27FC236}">
                <a16:creationId xmlns:a16="http://schemas.microsoft.com/office/drawing/2014/main" id="{27399041-DCFE-4996-86E7-BD6B46F0DE38}"/>
              </a:ext>
            </a:extLst>
          </p:cNvPr>
          <p:cNvSpPr txBox="1"/>
          <p:nvPr/>
        </p:nvSpPr>
        <p:spPr>
          <a:xfrm>
            <a:off x="5666052" y="5706609"/>
            <a:ext cx="4183204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Первый вызов рекурсивной функции – за ее пределами</a:t>
            </a:r>
            <a:endParaRPr lang="en-US" sz="36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118A303-22F5-409F-A24D-4BFD282D9327}"/>
              </a:ext>
            </a:extLst>
          </p:cNvPr>
          <p:cNvGrpSpPr/>
          <p:nvPr/>
        </p:nvGrpSpPr>
        <p:grpSpPr>
          <a:xfrm>
            <a:off x="-207915" y="8019556"/>
            <a:ext cx="9601200" cy="2267443"/>
            <a:chOff x="-207915" y="8019556"/>
            <a:chExt cx="9601200" cy="2267443"/>
          </a:xfrm>
        </p:grpSpPr>
        <p:grpSp>
          <p:nvGrpSpPr>
            <p:cNvPr id="74" name="Group 3">
              <a:extLst>
                <a:ext uri="{FF2B5EF4-FFF2-40B4-BE49-F238E27FC236}">
                  <a16:creationId xmlns:a16="http://schemas.microsoft.com/office/drawing/2014/main" id="{3A1935FB-AA6C-4204-8E9B-0671B88FB093}"/>
                </a:ext>
              </a:extLst>
            </p:cNvPr>
            <p:cNvGrpSpPr/>
            <p:nvPr/>
          </p:nvGrpSpPr>
          <p:grpSpPr>
            <a:xfrm>
              <a:off x="2116516" y="8019556"/>
              <a:ext cx="6646484" cy="1860525"/>
              <a:chOff x="0" y="0"/>
              <a:chExt cx="5324026" cy="1069247"/>
            </a:xfrm>
          </p:grpSpPr>
          <p:sp>
            <p:nvSpPr>
              <p:cNvPr id="76" name="Freeform 4">
                <a:extLst>
                  <a:ext uri="{FF2B5EF4-FFF2-40B4-BE49-F238E27FC236}">
                    <a16:creationId xmlns:a16="http://schemas.microsoft.com/office/drawing/2014/main" id="{8A4E53A1-A92D-42D7-8854-880574B2137C}"/>
                  </a:ext>
                </a:extLst>
              </p:cNvPr>
              <p:cNvSpPr/>
              <p:nvPr/>
            </p:nvSpPr>
            <p:spPr>
              <a:xfrm>
                <a:off x="92710" y="106680"/>
                <a:ext cx="5219886" cy="949867"/>
              </a:xfrm>
              <a:custGeom>
                <a:avLst/>
                <a:gdLst/>
                <a:ahLst/>
                <a:cxnLst/>
                <a:rect l="l" t="t" r="r" b="b"/>
                <a:pathLst>
                  <a:path w="5219886" h="949867">
                    <a:moveTo>
                      <a:pt x="5193216" y="760637"/>
                    </a:moveTo>
                    <a:cubicBezTo>
                      <a:pt x="5193216" y="848267"/>
                      <a:pt x="5117016" y="919387"/>
                      <a:pt x="5035736" y="919387"/>
                    </a:cubicBezTo>
                    <a:lnTo>
                      <a:pt x="66040" y="919387"/>
                    </a:lnTo>
                    <a:cubicBezTo>
                      <a:pt x="43180" y="919387"/>
                      <a:pt x="20320" y="914307"/>
                      <a:pt x="0" y="905417"/>
                    </a:cubicBezTo>
                    <a:cubicBezTo>
                      <a:pt x="26670" y="933357"/>
                      <a:pt x="63500" y="949867"/>
                      <a:pt x="127397" y="949867"/>
                    </a:cubicBezTo>
                    <a:lnTo>
                      <a:pt x="5073836" y="949867"/>
                    </a:lnTo>
                    <a:cubicBezTo>
                      <a:pt x="5153846" y="949867"/>
                      <a:pt x="5219886" y="883827"/>
                      <a:pt x="5219886" y="803817"/>
                    </a:cubicBezTo>
                    <a:lnTo>
                      <a:pt x="5219886" y="95250"/>
                    </a:lnTo>
                    <a:cubicBezTo>
                      <a:pt x="5219886" y="58420"/>
                      <a:pt x="5205916" y="25400"/>
                      <a:pt x="5184326" y="0"/>
                    </a:cubicBezTo>
                    <a:cubicBezTo>
                      <a:pt x="5190676" y="16510"/>
                      <a:pt x="5193216" y="34290"/>
                      <a:pt x="5193216" y="52070"/>
                    </a:cubicBezTo>
                    <a:lnTo>
                      <a:pt x="5193216" y="7606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DE4DE4C9-8B23-45A1-80EA-A0D29D971D93}"/>
                  </a:ext>
                </a:extLst>
              </p:cNvPr>
              <p:cNvSpPr/>
              <p:nvPr/>
            </p:nvSpPr>
            <p:spPr>
              <a:xfrm>
                <a:off x="12700" y="12700"/>
                <a:ext cx="5259256" cy="1000667"/>
              </a:xfrm>
              <a:custGeom>
                <a:avLst/>
                <a:gdLst/>
                <a:ahLst/>
                <a:cxnLst/>
                <a:rect l="l" t="t" r="r" b="b"/>
                <a:pathLst>
                  <a:path w="5259256" h="1000667">
                    <a:moveTo>
                      <a:pt x="146050" y="1000667"/>
                    </a:moveTo>
                    <a:lnTo>
                      <a:pt x="5113206" y="1000667"/>
                    </a:lnTo>
                    <a:cubicBezTo>
                      <a:pt x="5193216" y="1000667"/>
                      <a:pt x="5259256" y="934627"/>
                      <a:pt x="5259256" y="854617"/>
                    </a:cubicBezTo>
                    <a:lnTo>
                      <a:pt x="5259256" y="146050"/>
                    </a:lnTo>
                    <a:cubicBezTo>
                      <a:pt x="5259256" y="66040"/>
                      <a:pt x="5193216" y="0"/>
                      <a:pt x="51132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4617"/>
                    </a:lnTo>
                    <a:cubicBezTo>
                      <a:pt x="0" y="935897"/>
                      <a:pt x="66040" y="1000667"/>
                      <a:pt x="146050" y="1000667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5CEE03A2-1736-412C-A396-FBBE8EEDA025}"/>
                  </a:ext>
                </a:extLst>
              </p:cNvPr>
              <p:cNvSpPr/>
              <p:nvPr/>
            </p:nvSpPr>
            <p:spPr>
              <a:xfrm>
                <a:off x="0" y="0"/>
                <a:ext cx="5324026" cy="1069247"/>
              </a:xfrm>
              <a:custGeom>
                <a:avLst/>
                <a:gdLst/>
                <a:ahLst/>
                <a:cxnLst/>
                <a:rect l="l" t="t" r="r" b="b"/>
                <a:pathLst>
                  <a:path w="5324026" h="1069247">
                    <a:moveTo>
                      <a:pt x="5260526" y="74930"/>
                    </a:moveTo>
                    <a:cubicBezTo>
                      <a:pt x="5232586" y="30480"/>
                      <a:pt x="5183056" y="0"/>
                      <a:pt x="51259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67317"/>
                    </a:lnTo>
                    <a:cubicBezTo>
                      <a:pt x="0" y="919387"/>
                      <a:pt x="25400" y="965107"/>
                      <a:pt x="63500" y="994317"/>
                    </a:cubicBezTo>
                    <a:cubicBezTo>
                      <a:pt x="91440" y="1038767"/>
                      <a:pt x="140970" y="1069247"/>
                      <a:pt x="225006" y="1069247"/>
                    </a:cubicBezTo>
                    <a:lnTo>
                      <a:pt x="5165276" y="1069247"/>
                    </a:lnTo>
                    <a:cubicBezTo>
                      <a:pt x="5252906" y="1069247"/>
                      <a:pt x="5324026" y="998127"/>
                      <a:pt x="5324026" y="910497"/>
                    </a:cubicBezTo>
                    <a:lnTo>
                      <a:pt x="5324026" y="201930"/>
                    </a:lnTo>
                    <a:cubicBezTo>
                      <a:pt x="5324026" y="149860"/>
                      <a:pt x="5298626" y="104140"/>
                      <a:pt x="5260526" y="74930"/>
                    </a:cubicBezTo>
                    <a:close/>
                    <a:moveTo>
                      <a:pt x="12700" y="86731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125906" y="12700"/>
                    </a:lnTo>
                    <a:cubicBezTo>
                      <a:pt x="5205916" y="12700"/>
                      <a:pt x="5271956" y="78740"/>
                      <a:pt x="5271956" y="158750"/>
                    </a:cubicBezTo>
                    <a:lnTo>
                      <a:pt x="5271956" y="867317"/>
                    </a:lnTo>
                    <a:cubicBezTo>
                      <a:pt x="5271956" y="947327"/>
                      <a:pt x="5205916" y="1013367"/>
                      <a:pt x="5125906" y="1013367"/>
                    </a:cubicBezTo>
                    <a:lnTo>
                      <a:pt x="158750" y="1013367"/>
                    </a:lnTo>
                    <a:cubicBezTo>
                      <a:pt x="78740" y="1013367"/>
                      <a:pt x="12700" y="948597"/>
                      <a:pt x="12700" y="867317"/>
                    </a:cubicBezTo>
                    <a:close/>
                    <a:moveTo>
                      <a:pt x="5312596" y="910497"/>
                    </a:moveTo>
                    <a:cubicBezTo>
                      <a:pt x="5312596" y="990507"/>
                      <a:pt x="5245286" y="1056547"/>
                      <a:pt x="5165276" y="1056547"/>
                    </a:cubicBezTo>
                    <a:lnTo>
                      <a:pt x="225006" y="1056547"/>
                    </a:lnTo>
                    <a:cubicBezTo>
                      <a:pt x="157480" y="1056547"/>
                      <a:pt x="120650" y="1040037"/>
                      <a:pt x="93980" y="1012097"/>
                    </a:cubicBezTo>
                    <a:cubicBezTo>
                      <a:pt x="114300" y="1020987"/>
                      <a:pt x="135890" y="1026067"/>
                      <a:pt x="160020" y="1026067"/>
                    </a:cubicBezTo>
                    <a:lnTo>
                      <a:pt x="5127176" y="1026067"/>
                    </a:lnTo>
                    <a:cubicBezTo>
                      <a:pt x="5214806" y="1026067"/>
                      <a:pt x="5285926" y="954947"/>
                      <a:pt x="5285926" y="867317"/>
                    </a:cubicBezTo>
                    <a:lnTo>
                      <a:pt x="5285926" y="158750"/>
                    </a:lnTo>
                    <a:cubicBezTo>
                      <a:pt x="5285926" y="140970"/>
                      <a:pt x="5282116" y="123190"/>
                      <a:pt x="5277036" y="106680"/>
                    </a:cubicBezTo>
                    <a:cubicBezTo>
                      <a:pt x="5298626" y="132080"/>
                      <a:pt x="5312596" y="165100"/>
                      <a:pt x="5312596" y="201930"/>
                    </a:cubicBezTo>
                    <a:lnTo>
                      <a:pt x="5312596" y="91049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FF4454A-6895-402C-94C1-200A1866636E}"/>
                    </a:ext>
                  </a:extLst>
                </p:cNvPr>
                <p:cNvSpPr txBox="1"/>
                <p:nvPr/>
              </p:nvSpPr>
              <p:spPr>
                <a:xfrm>
                  <a:off x="-207915" y="8071008"/>
                  <a:ext cx="9601200" cy="22159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𝑠𝑜𝑚𝑒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</m:oMath>
                    </m:oMathPara>
                  </a14:m>
                  <a:endParaRPr lang="en-US" sz="3600" b="0" dirty="0"/>
                </a:p>
                <a:p>
                  <a:pPr algn="just"/>
                  <a:r>
                    <a:rPr lang="en-US" sz="3600" dirty="0"/>
                    <a:t>	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𝑟𝑒𝑐𝑢𝑟𝑠𝑖𝑣𝑒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600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𝑠𝑜𝑚𝑒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𝑐𝑜𝑑𝑒</m:t>
                        </m:r>
                      </m:oMath>
                    </m:oMathPara>
                  </a14:m>
                  <a:endParaRPr lang="en-US" sz="3600" dirty="0"/>
                </a:p>
                <a:p>
                  <a:pPr algn="just"/>
                  <a:endParaRPr lang="ru-RU" sz="36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FF4454A-6895-402C-94C1-200A18666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7915" y="8071008"/>
                  <a:ext cx="9601200" cy="2215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Freeform 4">
            <a:extLst>
              <a:ext uri="{FF2B5EF4-FFF2-40B4-BE49-F238E27FC236}">
                <a16:creationId xmlns:a16="http://schemas.microsoft.com/office/drawing/2014/main" id="{5D8D7CCC-DA7B-4EC3-9578-938A4CC66485}"/>
              </a:ext>
            </a:extLst>
          </p:cNvPr>
          <p:cNvSpPr/>
          <p:nvPr/>
        </p:nvSpPr>
        <p:spPr>
          <a:xfrm flipH="1">
            <a:off x="803713" y="8029196"/>
            <a:ext cx="2321689" cy="1773676"/>
          </a:xfrm>
          <a:custGeom>
            <a:avLst/>
            <a:gdLst/>
            <a:ahLst/>
            <a:cxnLst/>
            <a:rect l="l" t="t" r="r" b="b"/>
            <a:pathLst>
              <a:path w="2247746" h="1773676">
                <a:moveTo>
                  <a:pt x="0" y="0"/>
                </a:moveTo>
                <a:lnTo>
                  <a:pt x="2247746" y="0"/>
                </a:lnTo>
                <a:lnTo>
                  <a:pt x="2247746" y="1773676"/>
                </a:lnTo>
                <a:lnTo>
                  <a:pt x="0" y="17736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02D805E6-3F1E-41CA-A307-01663B76F8C1}"/>
              </a:ext>
            </a:extLst>
          </p:cNvPr>
          <p:cNvSpPr/>
          <p:nvPr/>
        </p:nvSpPr>
        <p:spPr>
          <a:xfrm>
            <a:off x="3410244" y="8714879"/>
            <a:ext cx="5200356" cy="464124"/>
          </a:xfrm>
          <a:prstGeom prst="roundRect">
            <a:avLst/>
          </a:prstGeom>
          <a:noFill/>
          <a:ln w="5715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C995E62A-BF6E-4158-97AA-360B01E9083F}"/>
              </a:ext>
            </a:extLst>
          </p:cNvPr>
          <p:cNvSpPr/>
          <p:nvPr/>
        </p:nvSpPr>
        <p:spPr>
          <a:xfrm rot="5400000">
            <a:off x="7224902" y="6625875"/>
            <a:ext cx="2965233" cy="1973526"/>
          </a:xfrm>
          <a:prstGeom prst="arc">
            <a:avLst>
              <a:gd name="adj1" fmla="val 16200000"/>
              <a:gd name="adj2" fmla="val 241578"/>
            </a:avLst>
          </a:prstGeom>
          <a:ln w="57150">
            <a:solidFill>
              <a:srgbClr val="173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" y="495300"/>
            <a:ext cx="17754600" cy="1252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900"/>
              </a:lnSpc>
            </a:pPr>
            <a:r>
              <a:rPr lang="ru-RU" sz="78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Плюсы и минусы рекурсивных функций</a:t>
            </a:r>
            <a:endParaRPr kumimoji="0" lang="en-US" sz="78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2362200"/>
            <a:ext cx="5791200" cy="75057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03196" y="2532102"/>
            <a:ext cx="4183204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Плюсы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0EAACB7-7D52-41F7-8219-5ADD1E53C31E}"/>
              </a:ext>
            </a:extLst>
          </p:cNvPr>
          <p:cNvSpPr txBox="1"/>
          <p:nvPr/>
        </p:nvSpPr>
        <p:spPr>
          <a:xfrm>
            <a:off x="755617" y="3049470"/>
            <a:ext cx="5264183" cy="6742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369888">
              <a:lnSpc>
                <a:spcPts val="3254"/>
              </a:lnSpc>
              <a:buFont typeface="Arial" panose="020B0604020202020204" pitchFamily="34" charset="0"/>
              <a:buChar char="•"/>
            </a:pPr>
            <a:r>
              <a:rPr lang="ru-RU" sz="23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Часто код с рекурсией короче и проще, чем код цикла. Это облегчает его написание и понимание другими разработчиками.</a:t>
            </a:r>
          </a:p>
          <a:p>
            <a:pPr indent="369888">
              <a:lnSpc>
                <a:spcPts val="3254"/>
              </a:lnSpc>
              <a:buFont typeface="Arial" panose="020B0604020202020204" pitchFamily="34" charset="0"/>
              <a:buChar char="•"/>
            </a:pPr>
            <a:r>
              <a:rPr lang="ru-RU" sz="23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Иногда код рекурсии можно упаковать в несколько строк, в то время как такой же цикл займёт десятки строк кода. В этом случае рекурсия будет выполняться быстрее аналогичного цикла.</a:t>
            </a:r>
          </a:p>
          <a:p>
            <a:pPr indent="369888">
              <a:lnSpc>
                <a:spcPts val="3254"/>
              </a:lnSpc>
              <a:buFont typeface="Arial" panose="020B0604020202020204" pitchFamily="34" charset="0"/>
              <a:buChar char="•"/>
            </a:pPr>
            <a:r>
              <a:rPr lang="ru-RU" sz="23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Есть алгоритмы, которые описываются рекурсией гораздо проще. Например, обход древовидных структур для сортировки.</a:t>
            </a:r>
            <a:endParaRPr lang="en-US" sz="232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02919E09-8AA7-4509-88B6-2D12A0799E43}"/>
              </a:ext>
            </a:extLst>
          </p:cNvPr>
          <p:cNvGrpSpPr/>
          <p:nvPr/>
        </p:nvGrpSpPr>
        <p:grpSpPr>
          <a:xfrm>
            <a:off x="9220200" y="2362200"/>
            <a:ext cx="8610600" cy="7505700"/>
            <a:chOff x="0" y="0"/>
            <a:chExt cx="3676984" cy="3997214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86458B72-F121-4FD7-A015-E56AFE124A1D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400226E-EDC9-45E5-A253-74715AF81D8E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B0982E9E-15C8-4B73-B58A-1483D74F9FFD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20" name="TextBox 8">
            <a:extLst>
              <a:ext uri="{FF2B5EF4-FFF2-40B4-BE49-F238E27FC236}">
                <a16:creationId xmlns:a16="http://schemas.microsoft.com/office/drawing/2014/main" id="{4E00BCB5-7EA2-4763-B5FB-0B18F0474456}"/>
              </a:ext>
            </a:extLst>
          </p:cNvPr>
          <p:cNvSpPr txBox="1"/>
          <p:nvPr/>
        </p:nvSpPr>
        <p:spPr>
          <a:xfrm>
            <a:off x="11122367" y="2468596"/>
            <a:ext cx="4183204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Минусы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2D4CBD9D-6425-4BB8-8EB8-26E3D34AC720}"/>
              </a:ext>
            </a:extLst>
          </p:cNvPr>
          <p:cNvSpPr txBox="1"/>
          <p:nvPr/>
        </p:nvSpPr>
        <p:spPr>
          <a:xfrm>
            <a:off x="9913775" y="2973572"/>
            <a:ext cx="7606415" cy="6320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369888">
              <a:lnSpc>
                <a:spcPts val="3254"/>
              </a:lnSpc>
              <a:buFont typeface="Arial" panose="020B0604020202020204" pitchFamily="34" charset="0"/>
              <a:buChar char="•"/>
            </a:pPr>
            <a:r>
              <a:rPr lang="ru-RU" sz="23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Нередко требует больше времени на выполнение, если число строк в рекурсии и аналогичном цикле не различается на порядки. Это может быть важно для программ, которые должны работать максимально быстро, — например, для аналитики больших объёмов данных в реальном времени.</a:t>
            </a:r>
          </a:p>
          <a:p>
            <a:pPr indent="369888">
              <a:lnSpc>
                <a:spcPts val="3254"/>
              </a:lnSpc>
              <a:buFont typeface="Arial" panose="020B0604020202020204" pitchFamily="34" charset="0"/>
              <a:buChar char="•"/>
            </a:pPr>
            <a:r>
              <a:rPr lang="ru-RU" sz="23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Может переполнить память. При каждом вызове рекурсивная функция добавляется в специальный стек, место в котором ограничено. Если вызовов окажется слишком много, память программы переполнится, что приведёт к ошибке.</a:t>
            </a:r>
          </a:p>
          <a:p>
            <a:pPr indent="369888">
              <a:lnSpc>
                <a:spcPts val="3254"/>
              </a:lnSpc>
              <a:buFont typeface="Arial" panose="020B0604020202020204" pitchFamily="34" charset="0"/>
              <a:buChar char="•"/>
            </a:pPr>
            <a:r>
              <a:rPr lang="ru-RU" sz="23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Если забыть прописать условие выхода, рекурсия будет выполняться бесконечно — программу придётся завершать принудительно.</a:t>
            </a:r>
            <a:endParaRPr lang="en-US" sz="232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F39D9349-2C4C-41CA-B763-D6ADC264618B}"/>
              </a:ext>
            </a:extLst>
          </p:cNvPr>
          <p:cNvSpPr/>
          <p:nvPr/>
        </p:nvSpPr>
        <p:spPr>
          <a:xfrm>
            <a:off x="5293953" y="2266862"/>
            <a:ext cx="2160924" cy="2725936"/>
          </a:xfrm>
          <a:custGeom>
            <a:avLst/>
            <a:gdLst/>
            <a:ahLst/>
            <a:cxnLst/>
            <a:rect l="l" t="t" r="r" b="b"/>
            <a:pathLst>
              <a:path w="1781850" h="2247746">
                <a:moveTo>
                  <a:pt x="0" y="0"/>
                </a:moveTo>
                <a:lnTo>
                  <a:pt x="1781849" y="0"/>
                </a:lnTo>
                <a:lnTo>
                  <a:pt x="1781849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709639BA-B343-4CC8-9783-7C8248FD253C}"/>
              </a:ext>
            </a:extLst>
          </p:cNvPr>
          <p:cNvSpPr/>
          <p:nvPr/>
        </p:nvSpPr>
        <p:spPr>
          <a:xfrm>
            <a:off x="6934200" y="3305013"/>
            <a:ext cx="2792211" cy="6562887"/>
          </a:xfrm>
          <a:custGeom>
            <a:avLst/>
            <a:gdLst/>
            <a:ahLst/>
            <a:cxnLst/>
            <a:rect l="l" t="t" r="r" b="b"/>
            <a:pathLst>
              <a:path w="956314" h="2247746">
                <a:moveTo>
                  <a:pt x="0" y="0"/>
                </a:moveTo>
                <a:lnTo>
                  <a:pt x="956313" y="0"/>
                </a:lnTo>
                <a:lnTo>
                  <a:pt x="956313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148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3927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ru-RU" sz="6900" spc="-172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 работать вместе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(33)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</a:t>
              </a:r>
              <a:r>
                <a:rPr lang="en-US" sz="3200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19842" y="2150550"/>
            <a:ext cx="6948318" cy="4357529"/>
            <a:chOff x="0" y="-31538"/>
            <a:chExt cx="9264425" cy="5810038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 ресурсов</a:t>
              </a:r>
            </a:p>
            <a:p>
              <a:pPr algn="l">
                <a:lnSpc>
                  <a:spcPts val="6682"/>
                </a:lnSpc>
              </a:pPr>
              <a:endParaRPr lang="ru-RU" sz="6075" spc="-15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15336</TotalTime>
  <Words>363</Words>
  <Application>Microsoft Office PowerPoint</Application>
  <PresentationFormat>Произвольный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Open Sans</vt:lpstr>
      <vt:lpstr>HK Grotesk Bold</vt:lpstr>
      <vt:lpstr>Cambria Math</vt:lpstr>
      <vt:lpstr>Calibri</vt:lpstr>
      <vt:lpstr>Arial</vt:lpstr>
      <vt:lpstr>Garamond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User</cp:lastModifiedBy>
  <cp:revision>114</cp:revision>
  <dcterms:created xsi:type="dcterms:W3CDTF">2006-08-16T00:00:00Z</dcterms:created>
  <dcterms:modified xsi:type="dcterms:W3CDTF">2024-12-10T09:09:16Z</dcterms:modified>
  <dc:identifier>DAGKjKQYY14</dc:identifier>
</cp:coreProperties>
</file>