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79" r:id="rId5"/>
    <p:sldMasterId id="2147483796" r:id="rId6"/>
  </p:sldMasterIdLst>
  <p:notesMasterIdLst>
    <p:notesMasterId r:id="rId18"/>
  </p:notesMasterIdLst>
  <p:handoutMasterIdLst>
    <p:handoutMasterId r:id="rId19"/>
  </p:handoutMasterIdLst>
  <p:sldIdLst>
    <p:sldId id="6374" r:id="rId7"/>
    <p:sldId id="6383" r:id="rId8"/>
    <p:sldId id="6376" r:id="rId9"/>
    <p:sldId id="6381" r:id="rId10"/>
    <p:sldId id="6384" r:id="rId11"/>
    <p:sldId id="6385" r:id="rId12"/>
    <p:sldId id="6386" r:id="rId13"/>
    <p:sldId id="6387" r:id="rId14"/>
    <p:sldId id="6382" r:id="rId15"/>
    <p:sldId id="6372" r:id="rId16"/>
    <p:sldId id="6379" r:id="rId17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翊華" initials="吳翊華" lastIdx="1" clrIdx="0">
    <p:extLst>
      <p:ext uri="{19B8F6BF-5375-455C-9EA6-DF929625EA0E}">
        <p15:presenceInfo xmlns:p15="http://schemas.microsoft.com/office/powerpoint/2012/main" userId="S-1-5-21-1046566168-132194262-561332275-15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F2"/>
    <a:srgbClr val="EEEFF8"/>
    <a:srgbClr val="FFCC99"/>
    <a:srgbClr val="CCE9AD"/>
    <a:srgbClr val="FFFF99"/>
    <a:srgbClr val="FFCC66"/>
    <a:srgbClr val="FFC000"/>
    <a:srgbClr val="FFFFFF"/>
    <a:srgbClr val="629DD1"/>
    <a:srgbClr val="E0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7C901-0D11-41FB-993F-C5143F8BD602}" v="254" dt="2021-12-27T12:46:34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6056" autoAdjust="0"/>
  </p:normalViewPr>
  <p:slideViewPr>
    <p:cSldViewPr snapToGrid="0">
      <p:cViewPr varScale="1">
        <p:scale>
          <a:sx n="64" d="100"/>
          <a:sy n="64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懷傑" userId="S::jason_chen@accudata.com.tw::e30860ca-1e03-4b9b-983b-10f94a7a8464" providerId="AD" clId="Web-{F077C901-0D11-41FB-993F-C5143F8BD602}"/>
    <pc:docChg chg="modSld">
      <pc:chgData name="陳懷傑" userId="S::jason_chen@accudata.com.tw::e30860ca-1e03-4b9b-983b-10f94a7a8464" providerId="AD" clId="Web-{F077C901-0D11-41FB-993F-C5143F8BD602}" dt="2021-12-27T12:46:34.713" v="240"/>
      <pc:docMkLst>
        <pc:docMk/>
      </pc:docMkLst>
      <pc:sldChg chg="modSp">
        <pc:chgData name="陳懷傑" userId="S::jason_chen@accudata.com.tw::e30860ca-1e03-4b9b-983b-10f94a7a8464" providerId="AD" clId="Web-{F077C901-0D11-41FB-993F-C5143F8BD602}" dt="2021-12-27T12:44:33.710" v="10" actId="20577"/>
        <pc:sldMkLst>
          <pc:docMk/>
          <pc:sldMk cId="3700783804" sldId="6057"/>
        </pc:sldMkLst>
        <pc:spChg chg="mod">
          <ac:chgData name="陳懷傑" userId="S::jason_chen@accudata.com.tw::e30860ca-1e03-4b9b-983b-10f94a7a8464" providerId="AD" clId="Web-{F077C901-0D11-41FB-993F-C5143F8BD602}" dt="2021-12-27T12:44:33.710" v="10" actId="20577"/>
          <ac:spMkLst>
            <pc:docMk/>
            <pc:sldMk cId="3700783804" sldId="6057"/>
            <ac:spMk id="35" creationId="{00000000-0000-0000-0000-000000000000}"/>
          </ac:spMkLst>
        </pc:spChg>
      </pc:sldChg>
      <pc:sldChg chg="modSp">
        <pc:chgData name="陳懷傑" userId="S::jason_chen@accudata.com.tw::e30860ca-1e03-4b9b-983b-10f94a7a8464" providerId="AD" clId="Web-{F077C901-0D11-41FB-993F-C5143F8BD602}" dt="2021-12-27T12:46:34.713" v="240"/>
        <pc:sldMkLst>
          <pc:docMk/>
          <pc:sldMk cId="3713885626" sldId="6069"/>
        </pc:sldMkLst>
        <pc:graphicFrameChg chg="mod modGraphic">
          <ac:chgData name="陳懷傑" userId="S::jason_chen@accudata.com.tw::e30860ca-1e03-4b9b-983b-10f94a7a8464" providerId="AD" clId="Web-{F077C901-0D11-41FB-993F-C5143F8BD602}" dt="2021-12-27T12:46:34.713" v="240"/>
          <ac:graphicFrameMkLst>
            <pc:docMk/>
            <pc:sldMk cId="3713885626" sldId="6069"/>
            <ac:graphicFrameMk id="11" creationId="{05C7F05A-A8F5-4BB3-B09D-B9F41AE4F09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59EB-8E22-4B9F-9BD3-6D67E0F8FA06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49F0-D954-4CC6-97D1-339E6CCC6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82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2853-5066-4722-811E-B42F0D4DDF7E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9F9B-B6AF-4705-AE06-C6678B2A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29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MVC </a:t>
            </a:r>
            <a:r>
              <a:rPr lang="zh-CN" altLang="en-US" dirty="0"/>
              <a:t>資料處理</a:t>
            </a:r>
            <a:r>
              <a:rPr lang="en-US" altLang="zh-CN" dirty="0"/>
              <a:t>python </a:t>
            </a:r>
            <a:r>
              <a:rPr lang="zh-CN" altLang="en-US" dirty="0"/>
              <a:t>之間的連結透過</a:t>
            </a:r>
            <a:r>
              <a:rPr lang="en-US" altLang="zh-CN" dirty="0"/>
              <a:t>controller component</a:t>
            </a:r>
            <a:endParaRPr dirty="0"/>
          </a:p>
        </p:txBody>
      </p:sp>
      <p:sp>
        <p:nvSpPr>
          <p:cNvPr id="400" name="Google Shape;40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altLang="zh-TW"/>
              <a:pPr algn="r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19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26" indent="0" algn="ctr">
              <a:buNone/>
              <a:defRPr sz="1500"/>
            </a:lvl2pPr>
            <a:lvl3pPr marL="685651" indent="0" algn="ctr">
              <a:buNone/>
              <a:defRPr sz="1350"/>
            </a:lvl3pPr>
            <a:lvl4pPr marL="1028477" indent="0" algn="ctr">
              <a:buNone/>
              <a:defRPr sz="1200"/>
            </a:lvl4pPr>
            <a:lvl5pPr marL="1371302" indent="0" algn="ctr">
              <a:buNone/>
              <a:defRPr sz="1200"/>
            </a:lvl5pPr>
            <a:lvl6pPr marL="1714128" indent="0" algn="ctr">
              <a:buNone/>
              <a:defRPr sz="1200"/>
            </a:lvl6pPr>
            <a:lvl7pPr marL="2056953" indent="0" algn="ctr">
              <a:buNone/>
              <a:defRPr sz="1200"/>
            </a:lvl7pPr>
            <a:lvl8pPr marL="2399779" indent="0" algn="ctr">
              <a:buNone/>
              <a:defRPr sz="1200"/>
            </a:lvl8pPr>
            <a:lvl9pPr marL="274260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95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1187646"/>
            <a:ext cx="8741309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2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" y="0"/>
            <a:ext cx="9138722" cy="6858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/>
            </a:stretch>
          </a:blipFill>
          <a:ln w="55000" cap="flat" cmpd="thickThin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6099190"/>
            <a:ext cx="3361593" cy="350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44" tIns="134444" rIns="134444" bIns="134444" numCol="1" anchor="t" anchorCtr="0" compatLnSpc="1">
            <a:prstTxWarp prst="textNoShape">
              <a:avLst/>
            </a:prstTxWarp>
            <a:spAutoFit/>
          </a:bodyPr>
          <a:lstStyle/>
          <a:p>
            <a:pPr defTabSz="685311" eaLnBrk="0" hangingPunct="0"/>
            <a:r>
              <a:rPr lang="en-US" sz="515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8725" y="470067"/>
            <a:ext cx="106747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9"/>
            <a:ext cx="8740142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41" indent="0">
              <a:buNone/>
              <a:defRPr/>
            </a:lvl3pPr>
            <a:lvl4pPr marL="336080" indent="0">
              <a:buNone/>
              <a:defRPr/>
            </a:lvl4pPr>
            <a:lvl5pPr marL="5041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B01-DB21-402D-9CD5-A01DDDB21E80}"/>
              </a:ext>
            </a:extLst>
          </p:cNvPr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428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31114"/>
            <a:ext cx="8263890" cy="430887"/>
          </a:xfrm>
        </p:spPr>
        <p:txBody>
          <a:bodyPr/>
          <a:lstStyle>
            <a:lvl1pPr>
              <a:defRPr sz="21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D769-239B-4329-BD18-C4BE7CBF6ED6}"/>
              </a:ext>
            </a:extLst>
          </p:cNvPr>
          <p:cNvSpPr/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5E6A185A-AC3F-4126-A092-F40280BB79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89255" y="6566710"/>
            <a:ext cx="704273" cy="201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DD9FB-A7B2-4886-B018-3705FAE64B77}"/>
              </a:ext>
            </a:extLst>
          </p:cNvPr>
          <p:cNvSpPr txBox="1"/>
          <p:nvPr userDrawn="1"/>
        </p:nvSpPr>
        <p:spPr>
          <a:xfrm>
            <a:off x="8514438" y="6584545"/>
            <a:ext cx="432048" cy="247859"/>
          </a:xfrm>
          <a:prstGeom prst="rect">
            <a:avLst/>
          </a:prstGeom>
          <a:noFill/>
        </p:spPr>
        <p:txBody>
          <a:bodyPr wrap="square" lIns="67232" tIns="67232" rIns="67232" bIns="67232" rtlCol="0" anchor="b" anchorCtr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809">
                <a:solidFill>
                  <a:prstClr val="black">
                    <a:lumMod val="7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fld id="{CD67A321-4514-4AC2-A045-7F10F69E3837}" type="slidenum">
              <a:rPr lang="en-US" sz="809" smtClean="0">
                <a:solidFill>
                  <a:prstClr val="black">
                    <a:lumMod val="7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>
                <a:lnSpc>
                  <a:spcPct val="90000"/>
                </a:lnSpc>
                <a:spcAft>
                  <a:spcPts val="441"/>
                </a:spcAft>
              </a:pPr>
              <a:t>‹#›</a:t>
            </a:fld>
            <a:endParaRPr lang="en-US" sz="809">
              <a:solidFill>
                <a:prstClr val="black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388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1FD802B8-4FC4-45D2-A583-08FA8444EA8C}"/>
              </a:ext>
            </a:extLst>
          </p:cNvPr>
          <p:cNvSpPr/>
          <p:nvPr userDrawn="1"/>
        </p:nvSpPr>
        <p:spPr>
          <a:xfrm>
            <a:off x="3958936" y="0"/>
            <a:ext cx="5185064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>
              <a:solidFill>
                <a:prstClr val="white"/>
              </a:solidFill>
            </a:endParaRPr>
          </a:p>
        </p:txBody>
      </p:sp>
      <p:pic>
        <p:nvPicPr>
          <p:cNvPr id="15" name="MS logo white - EMF" descr="Microsoft logo white text version">
            <a:extLst>
              <a:ext uri="{FF2B5EF4-FFF2-40B4-BE49-F238E27FC236}">
                <a16:creationId xmlns:a16="http://schemas.microsoft.com/office/drawing/2014/main" id="{92751F44-49DD-4C9B-B497-E7F556BE30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95083" y="330023"/>
            <a:ext cx="1024684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934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44522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827584" y="5127327"/>
            <a:ext cx="5904656" cy="147002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6624000" y="5862339"/>
            <a:ext cx="252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 userDrawn="1"/>
        </p:nvCxnSpPr>
        <p:spPr>
          <a:xfrm>
            <a:off x="0" y="5862339"/>
            <a:ext cx="82758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7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1196752"/>
            <a:ext cx="4103688" cy="48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32357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55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1681942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85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一般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1172682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4" name="直線接點 3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81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標題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620688"/>
            <a:ext cx="4103688" cy="56886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26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6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3216497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13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46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09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401290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480913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356331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5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4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9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7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6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42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08012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393643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 dirty="0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 dirty="0">
              <a:solidFill>
                <a:schemeClr val="tx1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©2018 Accudata Research Institute Inc. </a:t>
            </a:r>
            <a:endParaRPr lang="zh-TW" altLang="en-US" sz="1050" dirty="0"/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1193731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末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TW" altLang="en-US" dirty="0">
              <a:solidFill>
                <a:srgbClr val="003399"/>
              </a:solidFill>
              <a:latin typeface="Arial" pitchFamily="34" charset="0"/>
              <a:ea typeface="華康中黑體" pitchFamily="49" charset="-120"/>
              <a:cs typeface="Arial" charset="0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2879304" y="6488668"/>
            <a:ext cx="626469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©2018 </a:t>
            </a:r>
            <a:r>
              <a:rPr lang="zh-TW" altLang="en-US" sz="1200" dirty="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精藤股份有限公司</a:t>
            </a:r>
            <a:r>
              <a:rPr lang="zh-TW" altLang="en-US" sz="1200" baseline="0" dirty="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en-US" sz="1200" dirty="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版權所有 保留一切權利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4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5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3" y="215845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3" y="776318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Copyright ©2014 Accudata Research Institute Inc. 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42145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0"/>
            <a:ext cx="2057400" cy="1857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40F63-458F-4836-8BDF-7B29E0F90F6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2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963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0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6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18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547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74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13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91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701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05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26" indent="0">
              <a:buNone/>
              <a:defRPr sz="1500" b="1"/>
            </a:lvl2pPr>
            <a:lvl3pPr marL="685651" indent="0">
              <a:buNone/>
              <a:defRPr sz="1350" b="1"/>
            </a:lvl3pPr>
            <a:lvl4pPr marL="1028477" indent="0">
              <a:buNone/>
              <a:defRPr sz="1200" b="1"/>
            </a:lvl4pPr>
            <a:lvl5pPr marL="1371302" indent="0">
              <a:buNone/>
              <a:defRPr sz="1200" b="1"/>
            </a:lvl5pPr>
            <a:lvl6pPr marL="1714128" indent="0">
              <a:buNone/>
              <a:defRPr sz="1200" b="1"/>
            </a:lvl6pPr>
            <a:lvl7pPr marL="2056953" indent="0">
              <a:buNone/>
              <a:defRPr sz="1200" b="1"/>
            </a:lvl7pPr>
            <a:lvl8pPr marL="2399779" indent="0">
              <a:buNone/>
              <a:defRPr sz="1200" b="1"/>
            </a:lvl8pPr>
            <a:lvl9pPr marL="274260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26" indent="0">
              <a:buNone/>
              <a:defRPr sz="1500" b="1"/>
            </a:lvl2pPr>
            <a:lvl3pPr marL="685651" indent="0">
              <a:buNone/>
              <a:defRPr sz="1350" b="1"/>
            </a:lvl3pPr>
            <a:lvl4pPr marL="1028477" indent="0">
              <a:buNone/>
              <a:defRPr sz="1200" b="1"/>
            </a:lvl4pPr>
            <a:lvl5pPr marL="1371302" indent="0">
              <a:buNone/>
              <a:defRPr sz="1200" b="1"/>
            </a:lvl5pPr>
            <a:lvl6pPr marL="1714128" indent="0">
              <a:buNone/>
              <a:defRPr sz="1200" b="1"/>
            </a:lvl6pPr>
            <a:lvl7pPr marL="2056953" indent="0">
              <a:buNone/>
              <a:defRPr sz="1200" b="1"/>
            </a:lvl7pPr>
            <a:lvl8pPr marL="2399779" indent="0">
              <a:buNone/>
              <a:defRPr sz="1200" b="1"/>
            </a:lvl8pPr>
            <a:lvl9pPr marL="274260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26" indent="0">
              <a:buNone/>
              <a:defRPr sz="1050"/>
            </a:lvl2pPr>
            <a:lvl3pPr marL="685651" indent="0">
              <a:buNone/>
              <a:defRPr sz="900"/>
            </a:lvl3pPr>
            <a:lvl4pPr marL="1028477" indent="0">
              <a:buNone/>
              <a:defRPr sz="750"/>
            </a:lvl4pPr>
            <a:lvl5pPr marL="1371302" indent="0">
              <a:buNone/>
              <a:defRPr sz="750"/>
            </a:lvl5pPr>
            <a:lvl6pPr marL="1714128" indent="0">
              <a:buNone/>
              <a:defRPr sz="750"/>
            </a:lvl6pPr>
            <a:lvl7pPr marL="2056953" indent="0">
              <a:buNone/>
              <a:defRPr sz="750"/>
            </a:lvl7pPr>
            <a:lvl8pPr marL="2399779" indent="0">
              <a:buNone/>
              <a:defRPr sz="750"/>
            </a:lvl8pPr>
            <a:lvl9pPr marL="274260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5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26" indent="0">
              <a:buNone/>
              <a:defRPr sz="2100"/>
            </a:lvl2pPr>
            <a:lvl3pPr marL="685651" indent="0">
              <a:buNone/>
              <a:defRPr sz="1800"/>
            </a:lvl3pPr>
            <a:lvl4pPr marL="1028477" indent="0">
              <a:buNone/>
              <a:defRPr sz="1500"/>
            </a:lvl4pPr>
            <a:lvl5pPr marL="1371302" indent="0">
              <a:buNone/>
              <a:defRPr sz="1500"/>
            </a:lvl5pPr>
            <a:lvl6pPr marL="1714128" indent="0">
              <a:buNone/>
              <a:defRPr sz="1500"/>
            </a:lvl6pPr>
            <a:lvl7pPr marL="2056953" indent="0">
              <a:buNone/>
              <a:defRPr sz="1500"/>
            </a:lvl7pPr>
            <a:lvl8pPr marL="2399779" indent="0">
              <a:buNone/>
              <a:defRPr sz="1500"/>
            </a:lvl8pPr>
            <a:lvl9pPr marL="2742605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26" indent="0">
              <a:buNone/>
              <a:defRPr sz="1050"/>
            </a:lvl2pPr>
            <a:lvl3pPr marL="685651" indent="0">
              <a:buNone/>
              <a:defRPr sz="900"/>
            </a:lvl3pPr>
            <a:lvl4pPr marL="1028477" indent="0">
              <a:buNone/>
              <a:defRPr sz="750"/>
            </a:lvl4pPr>
            <a:lvl5pPr marL="1371302" indent="0">
              <a:buNone/>
              <a:defRPr sz="750"/>
            </a:lvl5pPr>
            <a:lvl6pPr marL="1714128" indent="0">
              <a:buNone/>
              <a:defRPr sz="750"/>
            </a:lvl6pPr>
            <a:lvl7pPr marL="2056953" indent="0">
              <a:buNone/>
              <a:defRPr sz="750"/>
            </a:lvl7pPr>
            <a:lvl8pPr marL="2399779" indent="0">
              <a:buNone/>
              <a:defRPr sz="750"/>
            </a:lvl8pPr>
            <a:lvl9pPr marL="274260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/>
                </a:solidFill>
              </a:rPr>
              <a:pPr/>
              <a:t>5/29/2024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700" r:id="rId17"/>
  </p:sldLayoutIdLst>
  <p:txStyles>
    <p:titleStyle>
      <a:lvl1pPr algn="l" defTabSz="68565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3" indent="-171413" algn="l" defTabSz="68565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38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63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90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16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41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66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91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7" indent="-171413" algn="l" defTabSz="6856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6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1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7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02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8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53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79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05" algn="l" defTabSz="6856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914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809" r:id="rId16"/>
  </p:sldLayoutIdLst>
  <p:hf hdr="0" ft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TW" altLang="en-US" sz="3200" b="1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2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20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18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16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lang="zh-TW" altLang="en-US" sz="1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AC38-FA25-4102-BEDF-C577ACCBC1B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6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06866" y="6431484"/>
            <a:ext cx="2057400" cy="365125"/>
          </a:xfrm>
        </p:spPr>
        <p:txBody>
          <a:bodyPr/>
          <a:lstStyle/>
          <a:p>
            <a:pPr>
              <a:defRPr/>
            </a:pPr>
            <a:fld id="{1FC6383F-529D-48E0-9D35-ABA916DD1754}" type="slidenum">
              <a:rPr lang="zh-TW" altLang="en-US" sz="24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73768"/>
              </p:ext>
            </p:extLst>
          </p:nvPr>
        </p:nvGraphicFramePr>
        <p:xfrm>
          <a:off x="461383" y="580801"/>
          <a:ext cx="8004509" cy="968300"/>
        </p:xfrm>
        <a:graphic>
          <a:graphicData uri="http://schemas.openxmlformats.org/drawingml/2006/table">
            <a:tbl>
              <a:tblPr/>
              <a:tblGrid>
                <a:gridCol w="482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1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無障礙旅遊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報告日期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2024/05/17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報告人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陳漢堂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38388"/>
              </p:ext>
            </p:extLst>
          </p:nvPr>
        </p:nvGraphicFramePr>
        <p:xfrm>
          <a:off x="461383" y="1885949"/>
          <a:ext cx="8004509" cy="3692756"/>
        </p:xfrm>
        <a:graphic>
          <a:graphicData uri="http://schemas.openxmlformats.org/drawingml/2006/table">
            <a:tbl>
              <a:tblPr/>
              <a:tblGrid>
                <a:gridCol w="73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8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大綱</a:t>
                      </a:r>
                    </a:p>
                  </a:txBody>
                  <a:tcPr marT="45728" marB="45728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頁次</a:t>
                      </a:r>
                    </a:p>
                  </a:txBody>
                  <a:tcPr marT="45728" marB="45728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/>
                        <a:t>前言與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動機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P.02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主題與痛點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P.03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b="0" kern="1200" dirty="0">
                          <a:solidFill>
                            <a:schemeClr val="tx1"/>
                          </a:solidFill>
                          <a:latin typeface="+mn-ea"/>
                          <a:ea typeface="新細明體" panose="02020500000000000000" pitchFamily="18" charset="-120"/>
                          <a:cs typeface="+mn-cs"/>
                        </a:rPr>
                        <a:t>模型選擇與系統架構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P.04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技術難點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P.08</a:t>
                      </a:r>
                    </a:p>
                  </a:txBody>
                  <a:tcPr marT="45728" marB="4572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782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2313085" y="74117"/>
            <a:ext cx="374780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4400" b="1" kern="0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系統架構</a:t>
            </a:r>
            <a:endParaRPr sz="4400" b="1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" name="圖片 6" descr="一張含有 圖表, 文字, 螢幕擷取畫面, 方案 的圖片&#10;&#10;自動產生的描述">
            <a:extLst>
              <a:ext uri="{FF2B5EF4-FFF2-40B4-BE49-F238E27FC236}">
                <a16:creationId xmlns:a16="http://schemas.microsoft.com/office/drawing/2014/main" id="{F1F7BAFB-3AD0-2C3F-7D47-09CFC891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558"/>
            <a:ext cx="9144000" cy="58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6383F-529D-48E0-9D35-ABA916DD1754}" type="slidenum">
              <a:rPr lang="zh-TW" altLang="en-US" sz="24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內容版面配置區 4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1EA2F394-646E-CDB6-ED34-F9D15E85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" y="973310"/>
            <a:ext cx="8818881" cy="49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CD2EA-FDFF-C6BB-8E57-1E6146F52A14}"/>
              </a:ext>
            </a:extLst>
          </p:cNvPr>
          <p:cNvSpPr txBox="1">
            <a:spLocks/>
          </p:cNvSpPr>
          <p:nvPr/>
        </p:nvSpPr>
        <p:spPr>
          <a:xfrm>
            <a:off x="216568" y="176799"/>
            <a:ext cx="8927431" cy="70060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/>
              <a:t>主題動機</a:t>
            </a:r>
            <a:r>
              <a:rPr lang="en-US" altLang="zh-TW" sz="2400" dirty="0"/>
              <a:t>:</a:t>
            </a:r>
          </a:p>
          <a:p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根據內政部資料統計，全台</a:t>
            </a:r>
            <a:r>
              <a:rPr lang="en-US" altLang="zh-TW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65</a:t>
            </a:r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歲以上人口已達</a:t>
            </a:r>
            <a:r>
              <a:rPr lang="en-US" altLang="zh-TW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415.8</a:t>
            </a:r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萬人，，各縣市老化前三名，嘉義縣</a:t>
            </a:r>
            <a:r>
              <a:rPr lang="en-US" altLang="zh-TW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21.9%</a:t>
            </a:r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，其次為台北市</a:t>
            </a:r>
            <a:r>
              <a:rPr lang="en-US" altLang="zh-TW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21.3%</a:t>
            </a:r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，以及南投縣</a:t>
            </a:r>
            <a:r>
              <a:rPr lang="en-US" altLang="zh-TW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20.3%</a:t>
            </a:r>
            <a:r>
              <a:rPr lang="zh-TW" altLang="en-US" sz="2400" b="0" i="0" dirty="0">
                <a:solidFill>
                  <a:srgbClr val="232A31"/>
                </a:solidFill>
                <a:effectLst/>
                <a:highlight>
                  <a:srgbClr val="FFFFFF"/>
                </a:highlight>
                <a:latin typeface="YahooSans VF"/>
              </a:rPr>
              <a:t>。</a:t>
            </a:r>
            <a:endParaRPr lang="en-US" altLang="zh-TW" sz="2400" dirty="0"/>
          </a:p>
          <a:p>
            <a:r>
              <a:rPr lang="zh-TW" altLang="en-US" sz="2400" dirty="0"/>
              <a:t>根據衛生福利部</a:t>
            </a:r>
            <a:r>
              <a:rPr lang="en-US" altLang="zh-TW" sz="2400" dirty="0"/>
              <a:t>,</a:t>
            </a:r>
            <a:r>
              <a:rPr lang="zh-TW" altLang="en-US" sz="2400" dirty="0"/>
              <a:t>預估</a:t>
            </a:r>
            <a:r>
              <a:rPr lang="en-US" altLang="zh-TW" sz="2400" dirty="0"/>
              <a:t>2025</a:t>
            </a:r>
            <a:r>
              <a:rPr lang="zh-TW" altLang="en-US" sz="2400" dirty="0"/>
              <a:t>年台灣每</a:t>
            </a:r>
            <a:r>
              <a:rPr lang="en-US" altLang="zh-TW" sz="2400" dirty="0"/>
              <a:t>5</a:t>
            </a:r>
            <a:r>
              <a:rPr lang="zh-TW" altLang="en-US" sz="2400" dirty="0"/>
              <a:t>個人中有一人是長者，銀髮族</a:t>
            </a:r>
            <a:r>
              <a:rPr lang="en-US" altLang="zh-TW" sz="2400" dirty="0"/>
              <a:t>go</a:t>
            </a:r>
            <a:r>
              <a:rPr lang="zh-TW" altLang="en-US" sz="2400" dirty="0"/>
              <a:t>起來活動  鳳金遊程</a:t>
            </a:r>
            <a:endParaRPr lang="en-US" altLang="zh-TW" sz="2400" dirty="0"/>
          </a:p>
          <a:p>
            <a:r>
              <a:rPr lang="zh-TW" altLang="en-US" sz="24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凰金遊程」，除了符合食、宿、行、遊、購五大構面指標，也兼具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慢：慢遊慢玩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養：講究養生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樂：同樂共遊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學：知性學習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四大特質</a:t>
            </a:r>
            <a:endParaRPr lang="en-US" altLang="zh-TW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樂齡旅遊工作坊及媒體踩線團，以「生態、文化、樂活」為主題，將樂齡族群的旅遊偏好納入行程安排，並規劃不同主題遊程包含：懷舊鐵道、鄉間生態及高山部落文化，邀請藝人及網紅共同行銷。</a:t>
            </a:r>
            <a:endParaRPr lang="en-US" altLang="zh-TW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無障礙旅遊是指為殘障人士、老年人等特殊群體消除旅遊中的各種障礙，包括物理障礙、信息障礙、溝通障礙等，使他們能夠自由、獨立地參與旅遊活動。</a:t>
            </a:r>
          </a:p>
        </p:txBody>
      </p:sp>
    </p:spTree>
    <p:extLst>
      <p:ext uri="{BB962C8B-B14F-4D97-AF65-F5344CB8AC3E}">
        <p14:creationId xmlns:p14="http://schemas.microsoft.com/office/powerpoint/2010/main" val="184578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457950" y="6127749"/>
            <a:ext cx="2057400" cy="365125"/>
          </a:xfrm>
        </p:spPr>
        <p:txBody>
          <a:bodyPr/>
          <a:lstStyle/>
          <a:p>
            <a:pPr>
              <a:defRPr/>
            </a:pPr>
            <a:fld id="{1FC6383F-529D-48E0-9D35-ABA916DD1754}" type="slidenum">
              <a:rPr lang="zh-TW" altLang="en-US" sz="24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BF9A1-A09D-8E27-B8C7-25BC8E166208}"/>
              </a:ext>
            </a:extLst>
          </p:cNvPr>
          <p:cNvSpPr txBox="1">
            <a:spLocks/>
          </p:cNvSpPr>
          <p:nvPr/>
        </p:nvSpPr>
        <p:spPr>
          <a:xfrm>
            <a:off x="216569" y="168442"/>
            <a:ext cx="8843210" cy="61361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目標人群</a:t>
            </a:r>
            <a:r>
              <a:rPr lang="en-US" altLang="zh-TW" dirty="0"/>
              <a:t>:</a:t>
            </a:r>
            <a:r>
              <a:rPr lang="zh-TW" altLang="en-US" dirty="0"/>
              <a:t>身障人士的子女   身障人士 的個人或家庭的</a:t>
            </a:r>
            <a:r>
              <a:rPr lang="en-US" altLang="zh-TW" dirty="0"/>
              <a:t>(1-3</a:t>
            </a:r>
            <a:r>
              <a:rPr lang="zh-TW" altLang="en-US" dirty="0"/>
              <a:t>日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              預算</a:t>
            </a:r>
            <a:r>
              <a:rPr lang="en-US" altLang="zh-TW" dirty="0"/>
              <a:t>3000-5000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痛點</a:t>
            </a:r>
            <a:r>
              <a:rPr lang="en-US" altLang="zh-TW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自己或子女平時工作忙沒有時間規畫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一般導遊的價格或地點不符合他們想要的行程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價值主張</a:t>
            </a:r>
            <a:r>
              <a:rPr lang="en-US" altLang="zh-TW" b="0" i="0" dirty="0">
                <a:effectLst/>
                <a:highlight>
                  <a:srgbClr val="FFFFFF"/>
                </a:highlight>
                <a:latin typeface="Monospaced Number"/>
              </a:rPr>
              <a:t>:</a:t>
            </a: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透過「無障礙行程規劃」提供最新的資源與最佳旅程規劃。</a:t>
            </a: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內容包含：即時的天氣預報、交通資訊、氣溫和降雨機率等。 </a:t>
            </a:r>
            <a:endParaRPr lang="en-US" altLang="zh-TW" b="0" i="0" dirty="0">
              <a:effectLst/>
              <a:highlight>
                <a:srgbClr val="FFFFFF"/>
              </a:highlight>
              <a:latin typeface="Monospaced Number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與政府所</a:t>
            </a:r>
            <a:r>
              <a:rPr lang="zh-TW" altLang="en-US" dirty="0">
                <a:highlight>
                  <a:srgbClr val="FFFFFF"/>
                </a:highlight>
                <a:latin typeface="Monospaced Number"/>
              </a:rPr>
              <a:t>推廣的設施</a:t>
            </a: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結合</a:t>
            </a:r>
            <a:r>
              <a:rPr lang="en-US" altLang="zh-TW" b="0" i="0" dirty="0">
                <a:effectLst/>
                <a:highlight>
                  <a:srgbClr val="FFFFFF"/>
                </a:highlight>
                <a:latin typeface="Monospaced Number"/>
              </a:rPr>
              <a:t>EX: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銀髮健身俱樂部</a:t>
            </a:r>
            <a:endParaRPr lang="zh-TW" altLang="en-US" b="0" i="0" dirty="0">
              <a:effectLst/>
              <a:highlight>
                <a:srgbClr val="FFFFFF"/>
              </a:highlight>
              <a:latin typeface="Monospaced Number"/>
            </a:endParaRPr>
          </a:p>
          <a:p>
            <a:pPr marL="0" indent="0">
              <a:buNone/>
            </a:pPr>
            <a:endParaRPr lang="zh-TW" altLang="en-US" b="0" i="0" dirty="0">
              <a:effectLst/>
              <a:highlight>
                <a:srgbClr val="FFFFFF"/>
              </a:highlight>
              <a:latin typeface="Monospaced Number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加值服務：</a:t>
            </a: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提供使用者有關旅行目的地的問題解答和安全提示，獲取必要的資訊和建議，確保旅行的順利進行。</a:t>
            </a:r>
          </a:p>
          <a:p>
            <a:pPr marL="0" indent="0">
              <a:buNone/>
            </a:pPr>
            <a:endParaRPr lang="zh-TW" altLang="en-US" b="0" i="0" dirty="0">
              <a:effectLst/>
              <a:highlight>
                <a:srgbClr val="FFFFFF"/>
              </a:highlight>
              <a:latin typeface="Monospaced Number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未來可能方向：</a:t>
            </a:r>
          </a:p>
          <a:p>
            <a:pPr marL="0" indent="0">
              <a:buNone/>
            </a:pP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搭伙推薦、社交</a:t>
            </a:r>
            <a:r>
              <a:rPr lang="en-US" altLang="zh-TW" b="0" i="0" dirty="0">
                <a:effectLst/>
                <a:highlight>
                  <a:srgbClr val="FFFFFF"/>
                </a:highlight>
                <a:latin typeface="Monospaced Number"/>
              </a:rPr>
              <a:t>FB</a:t>
            </a: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分享</a:t>
            </a:r>
            <a:r>
              <a:rPr lang="en-US" altLang="zh-TW" b="0" i="0" dirty="0">
                <a:effectLst/>
                <a:highlight>
                  <a:srgbClr val="FFFFFF"/>
                </a:highlight>
                <a:latin typeface="Monospaced Number"/>
              </a:rPr>
              <a:t>-&gt;</a:t>
            </a:r>
            <a:r>
              <a:rPr lang="zh-TW" altLang="en-US" b="0" i="0" dirty="0">
                <a:effectLst/>
                <a:highlight>
                  <a:srgbClr val="FFFFFF"/>
                </a:highlight>
                <a:latin typeface="Monospaced Number"/>
              </a:rPr>
              <a:t>圖片生成內容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33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6383F-529D-48E0-9D35-ABA916DD1754}" type="slidenum">
              <a:rPr lang="zh-TW" altLang="en-US" sz="24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240A29-529C-7991-9435-56E197AF401A}"/>
              </a:ext>
            </a:extLst>
          </p:cNvPr>
          <p:cNvSpPr txBox="1"/>
          <p:nvPr/>
        </p:nvSpPr>
        <p:spPr>
          <a:xfrm>
            <a:off x="144379" y="4774084"/>
            <a:ext cx="88071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透過</a:t>
            </a:r>
            <a:r>
              <a:rPr lang="en-US" altLang="zh-TW" sz="2400" dirty="0"/>
              <a:t>GPT3.5</a:t>
            </a:r>
            <a:r>
              <a:rPr lang="zh-TW" altLang="en-US" sz="2400" dirty="0"/>
              <a:t>出來的內容比較粗略</a:t>
            </a:r>
            <a:r>
              <a:rPr lang="en-US" altLang="zh-TW" sz="2400" dirty="0"/>
              <a:t>,</a:t>
            </a:r>
            <a:r>
              <a:rPr lang="zh-TW" altLang="en-US" sz="2400" dirty="0"/>
              <a:t>詳細的行程文字導覽</a:t>
            </a:r>
            <a:endParaRPr lang="en-US" altLang="zh-TW" sz="2400" dirty="0"/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EX:</a:t>
            </a:r>
            <a:r>
              <a:rPr lang="zh-TW" altLang="en-US" sz="2400" dirty="0"/>
              <a:t>台北車站</a:t>
            </a:r>
            <a:r>
              <a:rPr lang="en-US" altLang="zh-TW" sz="2400" dirty="0"/>
              <a:t>=&gt;</a:t>
            </a:r>
            <a:r>
              <a:rPr lang="zh-TW" altLang="en-US" sz="2400" dirty="0"/>
              <a:t>台北車站出口電梯</a:t>
            </a:r>
            <a:r>
              <a:rPr lang="en-US" altLang="zh-TW" sz="2400" dirty="0"/>
              <a:t>1(</a:t>
            </a:r>
            <a:r>
              <a:rPr lang="zh-TW" altLang="en-US" sz="2400" dirty="0"/>
              <a:t>有無障礙設施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=&gt;search</a:t>
            </a:r>
            <a:r>
              <a:rPr lang="zh-TW" altLang="en-US" sz="2400" dirty="0"/>
              <a:t> 精細化  即時訊息</a:t>
            </a:r>
            <a:r>
              <a:rPr lang="en-US" altLang="zh-TW" sz="2400" dirty="0"/>
              <a:t>(</a:t>
            </a:r>
            <a:r>
              <a:rPr lang="zh-TW" altLang="en-US" sz="2400" b="0" i="0" dirty="0">
                <a:effectLst/>
                <a:highlight>
                  <a:srgbClr val="FFFFFF"/>
                </a:highlight>
                <a:latin typeface="Monospaced Number"/>
              </a:rPr>
              <a:t>安全提示 天氣</a:t>
            </a:r>
            <a:r>
              <a:rPr lang="en-US" altLang="zh-TW" sz="2400" dirty="0"/>
              <a:t>)</a:t>
            </a:r>
          </a:p>
          <a:p>
            <a:endParaRPr lang="zh-TW" altLang="en-US" dirty="0"/>
          </a:p>
        </p:txBody>
      </p:sp>
      <p:pic>
        <p:nvPicPr>
          <p:cNvPr id="10" name="圖片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D9DD671-48CF-44F7-6BD3-16FD298D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54"/>
            <a:ext cx="9144000" cy="438190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B0CB295-D9F4-1737-2ABC-3DF081B4E420}"/>
              </a:ext>
            </a:extLst>
          </p:cNvPr>
          <p:cNvCxnSpPr/>
          <p:nvPr/>
        </p:nvCxnSpPr>
        <p:spPr>
          <a:xfrm>
            <a:off x="2105526" y="2971800"/>
            <a:ext cx="12753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7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6A86FE-6B4C-3EA9-B9CD-FC14809227C6}"/>
              </a:ext>
            </a:extLst>
          </p:cNvPr>
          <p:cNvSpPr/>
          <p:nvPr/>
        </p:nvSpPr>
        <p:spPr>
          <a:xfrm>
            <a:off x="1034716" y="866274"/>
            <a:ext cx="2358189" cy="1997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行程規劃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47A981-C113-B314-6467-AD389FBDC4DB}"/>
              </a:ext>
            </a:extLst>
          </p:cNvPr>
          <p:cNvSpPr/>
          <p:nvPr/>
        </p:nvSpPr>
        <p:spPr>
          <a:xfrm>
            <a:off x="3886200" y="866274"/>
            <a:ext cx="2093495" cy="1997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景點直達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DADE27-0A21-3FE0-085F-5A259D8EDB2D}"/>
              </a:ext>
            </a:extLst>
          </p:cNvPr>
          <p:cNvSpPr/>
          <p:nvPr/>
        </p:nvSpPr>
        <p:spPr>
          <a:xfrm>
            <a:off x="6460958" y="866274"/>
            <a:ext cx="2093495" cy="1997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地圖導航</a:t>
            </a:r>
          </a:p>
        </p:txBody>
      </p:sp>
    </p:spTree>
    <p:extLst>
      <p:ext uri="{BB962C8B-B14F-4D97-AF65-F5344CB8AC3E}">
        <p14:creationId xmlns:p14="http://schemas.microsoft.com/office/powerpoint/2010/main" val="14692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180DB9E9-74E2-4CDF-B74E-F95B37C88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8" y="0"/>
            <a:ext cx="530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天空, 螢幕擷取畫面, 雲 的圖片&#10;&#10;自動產生的描述">
            <a:extLst>
              <a:ext uri="{FF2B5EF4-FFF2-40B4-BE49-F238E27FC236}">
                <a16:creationId xmlns:a16="http://schemas.microsoft.com/office/drawing/2014/main" id="{9D2A89DC-67D3-7CDF-1F4B-BB83B976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5" y="0"/>
            <a:ext cx="672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630D5F4-683E-D054-639D-3AD423B5CBC8}"/>
              </a:ext>
            </a:extLst>
          </p:cNvPr>
          <p:cNvSpPr txBox="1"/>
          <p:nvPr/>
        </p:nvSpPr>
        <p:spPr>
          <a:xfrm>
            <a:off x="2502568" y="878305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遠程算距離  定位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7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6383F-529D-48E0-9D35-ABA916DD1754}" type="slidenum">
              <a:rPr lang="zh-TW" altLang="en-US" sz="24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 descr="一張含有 文字, 圖形, 標誌, 字型 的圖片&#10;&#10;自動產生的描述">
            <a:extLst>
              <a:ext uri="{FF2B5EF4-FFF2-40B4-BE49-F238E27FC236}">
                <a16:creationId xmlns:a16="http://schemas.microsoft.com/office/drawing/2014/main" id="{7679FB6D-F1D0-B786-4713-B169308F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3" y="1170387"/>
            <a:ext cx="2990850" cy="1524000"/>
          </a:xfrm>
          <a:prstGeom prst="rect">
            <a:avLst/>
          </a:prstGeom>
        </p:spPr>
      </p:pic>
      <p:pic>
        <p:nvPicPr>
          <p:cNvPr id="7" name="圖片 6" descr="一張含有 文字, 設計 的圖片&#10;&#10;自動產生的描述">
            <a:extLst>
              <a:ext uri="{FF2B5EF4-FFF2-40B4-BE49-F238E27FC236}">
                <a16:creationId xmlns:a16="http://schemas.microsoft.com/office/drawing/2014/main" id="{D81E2059-4AB7-3E38-8C7C-8B4B4CBDEB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FF9"/>
              </a:clrFrom>
              <a:clrTo>
                <a:srgbClr val="FEFF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t="10451" r="18272" b="11970"/>
          <a:stretch/>
        </p:blipFill>
        <p:spPr>
          <a:xfrm>
            <a:off x="1425075" y="2771839"/>
            <a:ext cx="1188618" cy="1477872"/>
          </a:xfrm>
          <a:prstGeom prst="rect">
            <a:avLst/>
          </a:prstGeom>
        </p:spPr>
      </p:pic>
      <p:pic>
        <p:nvPicPr>
          <p:cNvPr id="10" name="圖片 9" descr="一張含有 圖形, 標誌, 字型, 符號 的圖片&#10;&#10;自動產生的描述">
            <a:extLst>
              <a:ext uri="{FF2B5EF4-FFF2-40B4-BE49-F238E27FC236}">
                <a16:creationId xmlns:a16="http://schemas.microsoft.com/office/drawing/2014/main" id="{62A26ECD-F932-07E8-D2A5-25F29641B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62" y="4855306"/>
            <a:ext cx="2430379" cy="1238250"/>
          </a:xfrm>
          <a:prstGeom prst="rect">
            <a:avLst/>
          </a:prstGeom>
        </p:spPr>
      </p:pic>
      <p:pic>
        <p:nvPicPr>
          <p:cNvPr id="12" name="圖片 11" descr="一張含有 文字, 圖形, 平面設計, 螢幕擷取畫面 的圖片&#10;&#10;自動產生的描述">
            <a:extLst>
              <a:ext uri="{FF2B5EF4-FFF2-40B4-BE49-F238E27FC236}">
                <a16:creationId xmlns:a16="http://schemas.microsoft.com/office/drawing/2014/main" id="{3EFBDD9B-944E-A97C-9FBE-C96F5D665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41" y="2431147"/>
            <a:ext cx="2032000" cy="13081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F37D56-0369-23B7-538D-42999116A3F5}"/>
              </a:ext>
            </a:extLst>
          </p:cNvPr>
          <p:cNvSpPr txBox="1"/>
          <p:nvPr/>
        </p:nvSpPr>
        <p:spPr>
          <a:xfrm>
            <a:off x="2435138" y="2820452"/>
            <a:ext cx="111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SemiLight" panose="020B0609020000020004" pitchFamily="49" charset="0"/>
              </a:rPr>
              <a:t>INPUT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scadia Code SemiLight" panose="020B06090200000200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87C3DB1-7EA2-6489-E31D-E9B3A06109A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5410" y="3085197"/>
            <a:ext cx="250123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0FE7B12-F35E-8224-EC10-4BFD16423F46}"/>
              </a:ext>
            </a:extLst>
          </p:cNvPr>
          <p:cNvCxnSpPr>
            <a:cxnSpLocks/>
          </p:cNvCxnSpPr>
          <p:nvPr/>
        </p:nvCxnSpPr>
        <p:spPr>
          <a:xfrm flipV="1">
            <a:off x="5660741" y="3267636"/>
            <a:ext cx="0" cy="17562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35454FD-A11D-C513-9A42-412824918D93}"/>
              </a:ext>
            </a:extLst>
          </p:cNvPr>
          <p:cNvCxnSpPr>
            <a:cxnSpLocks/>
          </p:cNvCxnSpPr>
          <p:nvPr/>
        </p:nvCxnSpPr>
        <p:spPr>
          <a:xfrm flipH="1">
            <a:off x="4054641" y="2572753"/>
            <a:ext cx="20320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D8004-8C1C-921B-B60F-3C3B9055DE47}"/>
              </a:ext>
            </a:extLst>
          </p:cNvPr>
          <p:cNvSpPr txBox="1"/>
          <p:nvPr/>
        </p:nvSpPr>
        <p:spPr>
          <a:xfrm>
            <a:off x="6327020" y="3755346"/>
            <a:ext cx="158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SemiLight" panose="020B0609020000020004" pitchFamily="49" charset="0"/>
              </a:rPr>
              <a:t>TAIDE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584E307-0D94-DAD6-A708-3A4690BDCD26}"/>
              </a:ext>
            </a:extLst>
          </p:cNvPr>
          <p:cNvSpPr txBox="1"/>
          <p:nvPr/>
        </p:nvSpPr>
        <p:spPr>
          <a:xfrm>
            <a:off x="750890" y="5894686"/>
            <a:ext cx="104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SemiLight" panose="020B0609020000020004" pitchFamily="49" charset="0"/>
              </a:rPr>
              <a:t>DATA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scadia Code SemiLight" panose="020B06090200000200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5EEF1F-FAD5-F545-6EBE-658519FAC4A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795241" y="5474431"/>
            <a:ext cx="23495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B7275D3-AF4E-0639-CCE1-E091E0B225CF}"/>
              </a:ext>
            </a:extLst>
          </p:cNvPr>
          <p:cNvSpPr txBox="1"/>
          <p:nvPr/>
        </p:nvSpPr>
        <p:spPr>
          <a:xfrm>
            <a:off x="1425075" y="5500479"/>
            <a:ext cx="27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SemiLight" panose="020B0609020000020004" pitchFamily="49" charset="0"/>
              </a:rPr>
              <a:t>Embedding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60C8AC6-8CF0-1BC5-F85D-98529168E404}"/>
              </a:ext>
            </a:extLst>
          </p:cNvPr>
          <p:cNvSpPr txBox="1"/>
          <p:nvPr/>
        </p:nvSpPr>
        <p:spPr>
          <a:xfrm>
            <a:off x="4423306" y="2223208"/>
            <a:ext cx="156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SemiLight" panose="020B0609020000020004" pitchFamily="49" charset="0"/>
              </a:rPr>
              <a:t>返回結果</a:t>
            </a:r>
          </a:p>
        </p:txBody>
      </p:sp>
      <p:pic>
        <p:nvPicPr>
          <p:cNvPr id="1026" name="Picture 2" descr="File - Free icons">
            <a:extLst>
              <a:ext uri="{FF2B5EF4-FFF2-40B4-BE49-F238E27FC236}">
                <a16:creationId xmlns:a16="http://schemas.microsoft.com/office/drawing/2014/main" id="{5A7B8BB4-0C9E-7E4F-69CD-D8E41A71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6" y="4776512"/>
            <a:ext cx="1077910" cy="10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D4B68009-4C70-B404-987D-21F415860F60}"/>
              </a:ext>
            </a:extLst>
          </p:cNvPr>
          <p:cNvSpPr txBox="1"/>
          <p:nvPr/>
        </p:nvSpPr>
        <p:spPr>
          <a:xfrm>
            <a:off x="3257049" y="202793"/>
            <a:ext cx="262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技術選型圖</a:t>
            </a:r>
          </a:p>
        </p:txBody>
      </p:sp>
    </p:spTree>
    <p:extLst>
      <p:ext uri="{BB962C8B-B14F-4D97-AF65-F5344CB8AC3E}">
        <p14:creationId xmlns:p14="http://schemas.microsoft.com/office/powerpoint/2010/main" val="3271914296"/>
      </p:ext>
    </p:extLst>
  </p:cSld>
  <p:clrMapOvr>
    <a:masterClrMapping/>
  </p:clrMapOvr>
</p:sld>
</file>

<file path=ppt/theme/theme1.xml><?xml version="1.0" encoding="utf-8"?>
<a:theme xmlns:a="http://schemas.openxmlformats.org/drawingml/2006/main" name="3_Divid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ARI_Wesley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_PPT公版" id="{D6813B88-D63D-4A75-A06D-DFA5ED9FD3D4}" vid="{356B5901-1D67-4455-9257-414ECE7FC55B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AB548E402D4F14F9B6345401402605F" ma:contentTypeVersion="12" ma:contentTypeDescription="建立新的文件。" ma:contentTypeScope="" ma:versionID="6edb3e1556e9cee0c19f1512a1d2ef6f">
  <xsd:schema xmlns:xsd="http://www.w3.org/2001/XMLSchema" xmlns:xs="http://www.w3.org/2001/XMLSchema" xmlns:p="http://schemas.microsoft.com/office/2006/metadata/properties" xmlns:ns2="e8e4be35-a507-427c-931a-7c5181f44b73" xmlns:ns3="699655a0-b385-489c-bdd0-b00a00987bcf" targetNamespace="http://schemas.microsoft.com/office/2006/metadata/properties" ma:root="true" ma:fieldsID="049c9d6e62459e7d79ad2b826042a643" ns2:_="" ns3:_="">
    <xsd:import namespace="e8e4be35-a507-427c-931a-7c5181f44b73"/>
    <xsd:import namespace="699655a0-b385-489c-bdd0-b00a00987b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4be35-a507-427c-931a-7c5181f44b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ecabee93-cc04-4b29-9ac7-5286c815f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655a0-b385-489c-bdd0-b00a00987b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5f98b8b-8dd7-450a-b366-e2e8be7044b3}" ma:internalName="TaxCatchAll" ma:showField="CatchAllData" ma:web="699655a0-b385-489c-bdd0-b00a00987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9655a0-b385-489c-bdd0-b00a00987bcf">
      <UserInfo>
        <DisplayName>王金生</DisplayName>
        <AccountId>14</AccountId>
        <AccountType/>
      </UserInfo>
    </SharedWithUsers>
    <lcf76f155ced4ddcb4097134ff3c332f xmlns="e8e4be35-a507-427c-931a-7c5181f44b73">
      <Terms xmlns="http://schemas.microsoft.com/office/infopath/2007/PartnerControls"/>
    </lcf76f155ced4ddcb4097134ff3c332f>
    <TaxCatchAll xmlns="699655a0-b385-489c-bdd0-b00a00987b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A0C662-0C3B-4702-98DD-87F53274C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4be35-a507-427c-931a-7c5181f44b73"/>
    <ds:schemaRef ds:uri="699655a0-b385-489c-bdd0-b00a00987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2592B-15E7-48E4-8899-8291CE846A2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c732585f-f7f3-47ba-9636-517dd14d38f0"/>
    <ds:schemaRef ds:uri="http://schemas.openxmlformats.org/package/2006/metadata/core-properties"/>
    <ds:schemaRef ds:uri="ff51ca7c-274c-4d65-ba37-28a07117ff3d"/>
    <ds:schemaRef ds:uri="http://purl.org/dc/dcmitype/"/>
    <ds:schemaRef ds:uri="699655a0-b385-489c-bdd0-b00a00987bcf"/>
    <ds:schemaRef ds:uri="e8e4be35-a507-427c-931a-7c5181f44b73"/>
  </ds:schemaRefs>
</ds:datastoreItem>
</file>

<file path=customXml/itemProps3.xml><?xml version="1.0" encoding="utf-8"?>
<ds:datastoreItem xmlns:ds="http://schemas.openxmlformats.org/officeDocument/2006/customXml" ds:itemID="{966FA8DD-9D85-40FA-8788-83659B037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ARI_PPT公版(2018)</Template>
  <TotalTime>32673</TotalTime>
  <Words>481</Words>
  <Application>Microsoft Office PowerPoint</Application>
  <PresentationFormat>如螢幕大小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Monospaced Number</vt:lpstr>
      <vt:lpstr>YahooSans VF</vt:lpstr>
      <vt:lpstr>Microsoft JhengHei</vt:lpstr>
      <vt:lpstr>Microsoft JhengHei</vt:lpstr>
      <vt:lpstr>Arial</vt:lpstr>
      <vt:lpstr>Calibri</vt:lpstr>
      <vt:lpstr>Calibri Light</vt:lpstr>
      <vt:lpstr>Segoe UI</vt:lpstr>
      <vt:lpstr>Verdana</vt:lpstr>
      <vt:lpstr>3_Divider</vt:lpstr>
      <vt:lpstr>4_ARI_Wesley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109年度策略營-Day2</dc:title>
  <dc:creator>王浩綱</dc:creator>
  <cp:lastModifiedBy>direct059</cp:lastModifiedBy>
  <cp:revision>2011</cp:revision>
  <cp:lastPrinted>2023-06-21T07:52:47Z</cp:lastPrinted>
  <dcterms:created xsi:type="dcterms:W3CDTF">2019-09-04T09:48:31Z</dcterms:created>
  <dcterms:modified xsi:type="dcterms:W3CDTF">2024-05-29T08:45:19Z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0x0101005AB548E402D4F14F9B6345401402605F</vt:lpwstr>
  </property>
  <property fmtid="{D5CDD505-2E9C-101B-9397-08002B2CF9AE}" pid="3" name="Order">
    <vt:r8>21737500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