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19-May-22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C8B8A27-DF03-4546-BA93-21C967D57E5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281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79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23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902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19-May-22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93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19-May-22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73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19-May-22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147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19-May-22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228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19-May-22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631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19-May-22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06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898F52-2787-4BA2-BBBC-9395E9F86D50}" type="datetimeFigureOut">
              <a:rPr lang="en-US" smtClean="0"/>
              <a:t>19-May-22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51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898F52-2787-4BA2-BBBC-9395E9F86D50}" type="datetimeFigureOut">
              <a:rPr lang="en-US" smtClean="0"/>
              <a:pPr/>
              <a:t>19-May-22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C8B8A27-DF03-4546-BA93-21C967D57E5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49020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2849F-D793-6570-7033-37A7D92021BE}"/>
              </a:ext>
            </a:extLst>
          </p:cNvPr>
          <p:cNvSpPr>
            <a:spLocks noGrp="1"/>
          </p:cNvSpPr>
          <p:nvPr>
            <p:ph idx="1"/>
          </p:nvPr>
        </p:nvSpPr>
        <p:spPr/>
        <p:txBody>
          <a:bodyPr/>
          <a:lstStyle/>
          <a:p>
            <a:r>
              <a:rPr lang="en-US" dirty="0"/>
              <a:t>Constant voltage control is an important charging mechanism This is a required feature to extend the lifetime of the battery and preventing overcharging and even explosions or fire hazards (especially mandatory for Li-ion).</a:t>
            </a:r>
          </a:p>
          <a:p>
            <a:r>
              <a:rPr lang="en-US" dirty="0"/>
              <a:t>We took the approach of calculating error value of  the required voltage and then applying it to an integrating circuit (Possibly entire PID system) and feed that to PWM generating circuit to adjust the supply voltage.</a:t>
            </a:r>
          </a:p>
        </p:txBody>
      </p:sp>
    </p:spTree>
    <p:extLst>
      <p:ext uri="{BB962C8B-B14F-4D97-AF65-F5344CB8AC3E}">
        <p14:creationId xmlns:p14="http://schemas.microsoft.com/office/powerpoint/2010/main" val="325603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A7A45-EA35-BC6C-9F6E-D15E94B556FB}"/>
                  </a:ext>
                </a:extLst>
              </p:cNvPr>
              <p:cNvSpPr>
                <a:spLocks noGrp="1"/>
              </p:cNvSpPr>
              <p:nvPr>
                <p:ph idx="1"/>
              </p:nvPr>
            </p:nvSpPr>
            <p:spPr>
              <a:xfrm>
                <a:off x="1451579" y="329184"/>
                <a:ext cx="9603275" cy="6272784"/>
              </a:xfrm>
            </p:spPr>
            <p:txBody>
              <a:bodyPr/>
              <a:lstStyle/>
              <a:p>
                <a:r>
                  <a:rPr lang="en-US" dirty="0"/>
                  <a:t>Battery voltage is read through differential amplifier </a:t>
                </a:r>
                <a:br>
                  <a:rPr lang="en-US" dirty="0"/>
                </a:br>
                <a:br>
                  <a:rPr lang="en-US" dirty="0"/>
                </a:br>
                <a:br>
                  <a:rPr lang="en-US" dirty="0"/>
                </a:br>
                <a14:m>
                  <m:oMath xmlns:m="http://schemas.openxmlformats.org/officeDocument/2006/math">
                    <m:r>
                      <a:rPr lang="en-US" b="0" i="1" smtClean="0">
                        <a:latin typeface="Cambria Math" panose="02040503050406030204" pitchFamily="18" charset="0"/>
                      </a:rPr>
                      <m:t>𝑉𝑜𝑢𝑡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smtClean="0">
                            <a:latin typeface="Cambria Math" panose="02040503050406030204" pitchFamily="18" charset="0"/>
                          </a:rPr>
                          <m:t>1</m:t>
                        </m:r>
                      </m:num>
                      <m:den>
                        <m:r>
                          <a:rPr lang="en-US" b="0" i="1" smtClean="0">
                            <a:latin typeface="Cambria Math" panose="02040503050406030204" pitchFamily="18" charset="0"/>
                          </a:rPr>
                          <m:t>𝑅</m:t>
                        </m:r>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5</m:t>
                            </m:r>
                          </m:sub>
                        </m:sSub>
                      </m:e>
                    </m:d>
                    <m:r>
                      <a:rPr lang="en-US" b="0" i="0" smtClean="0">
                        <a:latin typeface="Cambria Math" panose="02040503050406030204" pitchFamily="18" charset="0"/>
                      </a:rPr>
                      <m:t>  </m:t>
                    </m:r>
                  </m:oMath>
                </a14:m>
                <a:r>
                  <a:rPr lang="en-US" dirty="0"/>
                  <a:t>=&gt;</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𝑉𝑜𝑢𝑡</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5</m:t>
                        </m:r>
                      </m:sub>
                    </m:sSub>
                    <m:r>
                      <a:rPr lang="en-US" b="0" i="1" smtClean="0">
                        <a:latin typeface="Cambria Math" panose="02040503050406030204" pitchFamily="18" charset="0"/>
                      </a:rPr>
                      <m:t>)</m:t>
                    </m:r>
                  </m:oMath>
                </a14:m>
                <a:br>
                  <a:rPr lang="en-US" dirty="0"/>
                </a:br>
                <a:br>
                  <a:rPr lang="en-US" dirty="0"/>
                </a:br>
                <a:r>
                  <a:rPr lang="en-US" dirty="0"/>
                  <a:t>Then output is compared with the 6.25V</a:t>
                </a:r>
                <a:br>
                  <a:rPr lang="en-US" dirty="0"/>
                </a:br>
                <a:endParaRPr lang="en-US" dirty="0"/>
              </a:p>
            </p:txBody>
          </p:sp>
        </mc:Choice>
        <mc:Fallback xmlns="">
          <p:sp>
            <p:nvSpPr>
              <p:cNvPr id="3" name="Content Placeholder 2">
                <a:extLst>
                  <a:ext uri="{FF2B5EF4-FFF2-40B4-BE49-F238E27FC236}">
                    <a16:creationId xmlns:a16="http://schemas.microsoft.com/office/drawing/2014/main" id="{460A7A45-EA35-BC6C-9F6E-D15E94B556FB}"/>
                  </a:ext>
                </a:extLst>
              </p:cNvPr>
              <p:cNvSpPr>
                <a:spLocks noGrp="1" noRot="1" noChangeAspect="1" noMove="1" noResize="1" noEditPoints="1" noAdjustHandles="1" noChangeArrowheads="1" noChangeShapeType="1" noTextEdit="1"/>
              </p:cNvSpPr>
              <p:nvPr>
                <p:ph idx="1"/>
              </p:nvPr>
            </p:nvSpPr>
            <p:spPr>
              <a:xfrm>
                <a:off x="1451579" y="329184"/>
                <a:ext cx="9603275" cy="6272784"/>
              </a:xfrm>
              <a:blipFill>
                <a:blip r:embed="rId2"/>
                <a:stretch>
                  <a:fillRect l="-57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A2501CA-BBCC-86F8-9C7B-3758D450B8D9}"/>
              </a:ext>
            </a:extLst>
          </p:cNvPr>
          <p:cNvPicPr>
            <a:picLocks noChangeAspect="1"/>
          </p:cNvPicPr>
          <p:nvPr/>
        </p:nvPicPr>
        <p:blipFill>
          <a:blip r:embed="rId3"/>
          <a:stretch>
            <a:fillRect/>
          </a:stretch>
        </p:blipFill>
        <p:spPr>
          <a:xfrm>
            <a:off x="5245478" y="3584448"/>
            <a:ext cx="5410329" cy="2348670"/>
          </a:xfrm>
          <a:prstGeom prst="rect">
            <a:avLst/>
          </a:prstGeom>
        </p:spPr>
      </p:pic>
    </p:spTree>
    <p:extLst>
      <p:ext uri="{BB962C8B-B14F-4D97-AF65-F5344CB8AC3E}">
        <p14:creationId xmlns:p14="http://schemas.microsoft.com/office/powerpoint/2010/main" val="235522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B92C74-F916-C502-16DE-0F4B56CE1499}"/>
                  </a:ext>
                </a:extLst>
              </p:cNvPr>
              <p:cNvSpPr>
                <a:spLocks noGrp="1"/>
              </p:cNvSpPr>
              <p:nvPr>
                <p:ph idx="1"/>
              </p:nvPr>
            </p:nvSpPr>
            <p:spPr>
              <a:xfrm>
                <a:off x="747491" y="393192"/>
                <a:ext cx="9603275" cy="5082297"/>
              </a:xfrm>
            </p:spPr>
            <p:txBody>
              <a:bodyPr/>
              <a:lstStyle/>
              <a:p>
                <a:r>
                  <a:rPr lang="en-US" dirty="0"/>
                  <a:t>Here 		</a:t>
                </a:r>
                <a14:m>
                  <m:oMath xmlns:m="http://schemas.openxmlformats.org/officeDocument/2006/math">
                    <m:r>
                      <a:rPr lang="en-US" b="0" i="1" smtClean="0">
                        <a:latin typeface="Cambria Math" panose="02040503050406030204" pitchFamily="18" charset="0"/>
                      </a:rPr>
                      <m:t>𝑉𝑜𝑢𝑡</m:t>
                    </m:r>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smtClean="0">
                            <a:latin typeface="Cambria Math" panose="02040503050406030204" pitchFamily="18" charset="0"/>
                          </a:rPr>
                          <m:t>7</m:t>
                        </m:r>
                      </m:num>
                      <m:den>
                        <m:r>
                          <a:rPr lang="en-US" b="0" i="1" smtClean="0">
                            <a:latin typeface="Cambria Math" panose="02040503050406030204" pitchFamily="18" charset="0"/>
                          </a:rPr>
                          <m:t>𝑅</m:t>
                        </m:r>
                        <m:r>
                          <a:rPr lang="en-US" b="0" i="1" smtClean="0">
                            <a:latin typeface="Cambria Math" panose="02040503050406030204" pitchFamily="18" charset="0"/>
                          </a:rPr>
                          <m:t>8</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r>
                              <a:rPr lang="en-US" b="0" i="1" smtClean="0">
                                <a:latin typeface="Cambria Math" panose="02040503050406030204" pitchFamily="18" charset="0"/>
                              </a:rPr>
                              <m:t>1</m:t>
                            </m:r>
                          </m:sub>
                        </m:sSub>
                        <m:r>
                          <a:rPr lang="en-US" b="0" i="1" smtClean="0">
                            <a:latin typeface="Cambria Math" panose="02040503050406030204" pitchFamily="18" charset="0"/>
                          </a:rPr>
                          <m:t>−6.25</m:t>
                        </m:r>
                      </m:e>
                    </m:d>
                  </m:oMath>
                </a14:m>
                <a:r>
                  <a:rPr lang="en-US" dirty="0"/>
                  <a:t>  =&gt;    </a:t>
                </a:r>
                <a14:m>
                  <m:oMath xmlns:m="http://schemas.openxmlformats.org/officeDocument/2006/math">
                    <m:r>
                      <a:rPr lang="en-US" i="1">
                        <a:latin typeface="Cambria Math" panose="02040503050406030204" pitchFamily="18" charset="0"/>
                      </a:rPr>
                      <m:t>𝑉𝑜𝑢𝑡</m:t>
                    </m:r>
                    <m:r>
                      <a:rPr lang="en-US" i="1">
                        <a:latin typeface="Cambria Math" panose="02040503050406030204" pitchFamily="18" charset="0"/>
                      </a:rPr>
                      <m:t>2=4</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m:t>
                            </m:r>
                            <m:r>
                              <a:rPr lang="en-US" i="1">
                                <a:latin typeface="Cambria Math" panose="02040503050406030204" pitchFamily="18" charset="0"/>
                              </a:rPr>
                              <m:t>1</m:t>
                            </m:r>
                          </m:sub>
                        </m:sSub>
                        <m:r>
                          <a:rPr lang="en-US" i="1">
                            <a:latin typeface="Cambria Math" panose="02040503050406030204" pitchFamily="18" charset="0"/>
                          </a:rPr>
                          <m:t>−6.25</m:t>
                        </m:r>
                      </m:e>
                    </m:d>
                  </m:oMath>
                </a14:m>
                <a:br>
                  <a:rPr lang="en-US" dirty="0"/>
                </a:br>
                <a:endParaRPr lang="en-US" dirty="0"/>
              </a:p>
              <a:p>
                <a:pPr marL="0" indent="0">
                  <a:buNone/>
                </a:pPr>
                <a:br>
                  <a:rPr lang="en-US" dirty="0"/>
                </a:br>
                <a:br>
                  <a:rPr lang="en-US" dirty="0"/>
                </a:br>
                <a:r>
                  <a:rPr lang="en-US" dirty="0"/>
                  <a:t>If  Vout2 is positive, then the supply voltage must be reduced.</a:t>
                </a:r>
                <a:br>
                  <a:rPr lang="en-US" dirty="0"/>
                </a:br>
                <a:r>
                  <a:rPr lang="en-US" dirty="0"/>
                  <a:t>Or if its negative supply voltage must be increased.</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7B92C74-F916-C502-16DE-0F4B56CE1499}"/>
                  </a:ext>
                </a:extLst>
              </p:cNvPr>
              <p:cNvSpPr>
                <a:spLocks noGrp="1" noRot="1" noChangeAspect="1" noMove="1" noResize="1" noEditPoints="1" noAdjustHandles="1" noChangeArrowheads="1" noChangeShapeType="1" noTextEdit="1"/>
              </p:cNvSpPr>
              <p:nvPr>
                <p:ph idx="1"/>
              </p:nvPr>
            </p:nvSpPr>
            <p:spPr>
              <a:xfrm>
                <a:off x="747491" y="393192"/>
                <a:ext cx="9603275" cy="5082297"/>
              </a:xfrm>
              <a:blipFill>
                <a:blip r:embed="rId2"/>
                <a:stretch>
                  <a:fillRect l="-698"/>
                </a:stretch>
              </a:blipFill>
            </p:spPr>
            <p:txBody>
              <a:bodyPr/>
              <a:lstStyle/>
              <a:p>
                <a:r>
                  <a:rPr lang="en-US">
                    <a:noFill/>
                  </a:rPr>
                  <a:t> </a:t>
                </a:r>
              </a:p>
            </p:txBody>
          </p:sp>
        </mc:Fallback>
      </mc:AlternateContent>
    </p:spTree>
    <p:extLst>
      <p:ext uri="{BB962C8B-B14F-4D97-AF65-F5344CB8AC3E}">
        <p14:creationId xmlns:p14="http://schemas.microsoft.com/office/powerpoint/2010/main" val="192008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F6FE66-0BBE-0B11-D4F2-B17D6473ED77}"/>
                  </a:ext>
                </a:extLst>
              </p:cNvPr>
              <p:cNvSpPr>
                <a:spLocks noGrp="1"/>
              </p:cNvSpPr>
              <p:nvPr>
                <p:ph idx="1"/>
              </p:nvPr>
            </p:nvSpPr>
            <p:spPr>
              <a:xfrm>
                <a:off x="1451579" y="274320"/>
                <a:ext cx="9603275" cy="5192025"/>
              </a:xfrm>
            </p:spPr>
            <p:txBody>
              <a:bodyPr/>
              <a:lstStyle/>
              <a:p>
                <a:r>
                  <a:rPr lang="en-US" dirty="0"/>
                  <a:t>Next slide</a:t>
                </a:r>
              </a:p>
              <a:p>
                <a:r>
                  <a:rPr lang="en-US" dirty="0"/>
                  <a:t>But the current voltage must be updated with the change in supply voltage (PWM generating circuit won't recognize the current voltage). This can be implemented with integrating circuit.</a:t>
                </a:r>
                <a:br>
                  <a:rPr lang="en-US" dirty="0"/>
                </a:b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𝑉𝑜𝑢𝑡</m:t>
                    </m:r>
                    <m:r>
                      <a:rPr lang="en-US" b="0" i="1" smtClean="0">
                        <a:latin typeface="Cambria Math" panose="02040503050406030204" pitchFamily="18" charset="0"/>
                      </a:rPr>
                      <m:t>3=</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r>
                          <a:rPr lang="en-US" b="0" i="1" smtClean="0">
                            <a:latin typeface="Cambria Math" panose="02040503050406030204" pitchFamily="18" charset="0"/>
                          </a:rPr>
                          <m:t>6∗</m:t>
                        </m:r>
                        <m:r>
                          <a:rPr lang="en-US" b="0" i="1" smtClean="0">
                            <a:latin typeface="Cambria Math" panose="02040503050406030204" pitchFamily="18" charset="0"/>
                          </a:rPr>
                          <m:t>𝐶</m:t>
                        </m:r>
                        <m:r>
                          <a:rPr lang="en-US" b="0" i="1" smtClean="0">
                            <a:latin typeface="Cambria Math" panose="02040503050406030204" pitchFamily="18" charset="0"/>
                          </a:rPr>
                          <m:t>1</m:t>
                        </m:r>
                      </m:den>
                    </m:f>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02</m:t>
                            </m:r>
                          </m:sub>
                        </m:sSub>
                        <m:r>
                          <a:rPr lang="en-US" b="0" i="1" smtClean="0">
                            <a:latin typeface="Cambria Math" panose="02040503050406030204" pitchFamily="18" charset="0"/>
                          </a:rPr>
                          <m:t> </m:t>
                        </m:r>
                        <m:r>
                          <a:rPr lang="en-US" b="0" i="1" smtClean="0">
                            <a:latin typeface="Cambria Math" panose="02040503050406030204" pitchFamily="18" charset="0"/>
                          </a:rPr>
                          <m:t>𝑑</m:t>
                        </m:r>
                      </m:e>
                    </m:nary>
                  </m:oMath>
                </a14:m>
                <a:r>
                  <a:rPr lang="en-US" dirty="0"/>
                  <a:t>t 	;accumulation of error values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3F6FE66-0BBE-0B11-D4F2-B17D6473ED77}"/>
                  </a:ext>
                </a:extLst>
              </p:cNvPr>
              <p:cNvSpPr>
                <a:spLocks noGrp="1" noRot="1" noChangeAspect="1" noMove="1" noResize="1" noEditPoints="1" noAdjustHandles="1" noChangeArrowheads="1" noChangeShapeType="1" noTextEdit="1"/>
              </p:cNvSpPr>
              <p:nvPr>
                <p:ph idx="1"/>
              </p:nvPr>
            </p:nvSpPr>
            <p:spPr>
              <a:xfrm>
                <a:off x="1451579" y="274320"/>
                <a:ext cx="9603275" cy="5192025"/>
              </a:xfrm>
              <a:blipFill>
                <a:blip r:embed="rId2"/>
                <a:stretch>
                  <a:fillRect l="-571"/>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53B6804-731E-A42C-D6B2-17DC89B64A7B}"/>
              </a:ext>
            </a:extLst>
          </p:cNvPr>
          <p:cNvPicPr>
            <a:picLocks noChangeAspect="1"/>
          </p:cNvPicPr>
          <p:nvPr/>
        </p:nvPicPr>
        <p:blipFill>
          <a:blip r:embed="rId3"/>
          <a:stretch>
            <a:fillRect/>
          </a:stretch>
        </p:blipFill>
        <p:spPr>
          <a:xfrm>
            <a:off x="2151456" y="2844988"/>
            <a:ext cx="8034718" cy="3249149"/>
          </a:xfrm>
          <a:prstGeom prst="rect">
            <a:avLst/>
          </a:prstGeom>
        </p:spPr>
      </p:pic>
    </p:spTree>
    <p:extLst>
      <p:ext uri="{BB962C8B-B14F-4D97-AF65-F5344CB8AC3E}">
        <p14:creationId xmlns:p14="http://schemas.microsoft.com/office/powerpoint/2010/main" val="82933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7BDA6-2BDB-364C-6C84-68B07ABFB18E}"/>
              </a:ext>
            </a:extLst>
          </p:cNvPr>
          <p:cNvSpPr>
            <a:spLocks noGrp="1"/>
          </p:cNvSpPr>
          <p:nvPr>
            <p:ph idx="1"/>
          </p:nvPr>
        </p:nvSpPr>
        <p:spPr>
          <a:xfrm>
            <a:off x="1451579" y="530352"/>
            <a:ext cx="9603275" cy="4935993"/>
          </a:xfrm>
        </p:spPr>
        <p:txBody>
          <a:bodyPr/>
          <a:lstStyle/>
          <a:p>
            <a:r>
              <a:rPr lang="en-US" dirty="0"/>
              <a:t>We are Considering to use a</a:t>
            </a:r>
            <a:r>
              <a:rPr lang="en-US" sz="2000" dirty="0"/>
              <a:t> PID system instead of just integrator, so that we</a:t>
            </a:r>
            <a:br>
              <a:rPr lang="en-US" sz="2000" dirty="0"/>
            </a:br>
            <a:r>
              <a:rPr lang="en-US" sz="2000" dirty="0"/>
              <a:t> we could reduce the oscillation ,overshooting and achieve result faster.</a:t>
            </a:r>
          </a:p>
          <a:p>
            <a:r>
              <a:rPr lang="en-US" dirty="0"/>
              <a:t>By using voltage dividers through surge resistors, we can use the basic </a:t>
            </a:r>
            <a:r>
              <a:rPr lang="en-US" dirty="0" err="1"/>
              <a:t>opamp</a:t>
            </a:r>
            <a:r>
              <a:rPr lang="en-US" dirty="0"/>
              <a:t> TL084</a:t>
            </a:r>
            <a:br>
              <a:rPr lang="en-US" dirty="0"/>
            </a:br>
            <a:r>
              <a:rPr lang="en-US" dirty="0"/>
              <a:t>due to its low noise, voltage drift and high +-20V supply voltages</a:t>
            </a:r>
            <a:endParaRPr lang="en-US" sz="2000" dirty="0"/>
          </a:p>
          <a:p>
            <a:pPr marL="0" indent="0">
              <a:buNone/>
            </a:pPr>
            <a:endParaRPr lang="en-US" dirty="0"/>
          </a:p>
        </p:txBody>
      </p:sp>
      <p:pic>
        <p:nvPicPr>
          <p:cNvPr id="5" name="Picture 4">
            <a:extLst>
              <a:ext uri="{FF2B5EF4-FFF2-40B4-BE49-F238E27FC236}">
                <a16:creationId xmlns:a16="http://schemas.microsoft.com/office/drawing/2014/main" id="{58BFD788-428C-C8F6-04C3-1F07A5EC1A23}"/>
              </a:ext>
            </a:extLst>
          </p:cNvPr>
          <p:cNvPicPr>
            <a:picLocks noChangeAspect="1"/>
          </p:cNvPicPr>
          <p:nvPr/>
        </p:nvPicPr>
        <p:blipFill>
          <a:blip r:embed="rId2"/>
          <a:stretch>
            <a:fillRect/>
          </a:stretch>
        </p:blipFill>
        <p:spPr>
          <a:xfrm>
            <a:off x="6400057" y="2724912"/>
            <a:ext cx="5041515" cy="3043668"/>
          </a:xfrm>
          <a:prstGeom prst="rect">
            <a:avLst/>
          </a:prstGeom>
        </p:spPr>
      </p:pic>
      <p:pic>
        <p:nvPicPr>
          <p:cNvPr id="1028" name="Picture 4" descr="Auto-tuning PID Control in a PLC | Eurotherm by Schneider Electric">
            <a:extLst>
              <a:ext uri="{FF2B5EF4-FFF2-40B4-BE49-F238E27FC236}">
                <a16:creationId xmlns:a16="http://schemas.microsoft.com/office/drawing/2014/main" id="{A20EBDF0-DA05-AC45-B150-0AF9F1862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876" y="3224643"/>
            <a:ext cx="3605816"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5259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FE3DA9A6787246A9EE5A580CBCAB81" ma:contentTypeVersion="4" ma:contentTypeDescription="Create a new document." ma:contentTypeScope="" ma:versionID="d6dcb8e3699c2e2465a568dbd6a3a561">
  <xsd:schema xmlns:xsd="http://www.w3.org/2001/XMLSchema" xmlns:xs="http://www.w3.org/2001/XMLSchema" xmlns:p="http://schemas.microsoft.com/office/2006/metadata/properties" xmlns:ns3="ea54174a-9137-46ad-a03b-64a426216582" targetNamespace="http://schemas.microsoft.com/office/2006/metadata/properties" ma:root="true" ma:fieldsID="3072fb59fec58fcc93c7d0ff6bba3cc2" ns3:_="">
    <xsd:import namespace="ea54174a-9137-46ad-a03b-64a42621658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54174a-9137-46ad-a03b-64a4262165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36CC67-B81D-4E2E-A860-A2D74AE891EE}">
  <ds:schemaRefs>
    <ds:schemaRef ds:uri="http://schemas.microsoft.com/sharepoint/v3/contenttype/forms"/>
  </ds:schemaRefs>
</ds:datastoreItem>
</file>

<file path=customXml/itemProps2.xml><?xml version="1.0" encoding="utf-8"?>
<ds:datastoreItem xmlns:ds="http://schemas.openxmlformats.org/officeDocument/2006/customXml" ds:itemID="{B27FA317-9416-4068-BD51-4D2E9FF1A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54174a-9137-46ad-a03b-64a4262165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48A13F-F181-4A42-8700-3173299D42C5}">
  <ds:schemaRefs>
    <ds:schemaRef ds:uri="http://purl.org/dc/terms/"/>
    <ds:schemaRef ds:uri="http://schemas.microsoft.com/office/2006/documentManagement/types"/>
    <ds:schemaRef ds:uri="http://purl.org/dc/dcmitype/"/>
    <ds:schemaRef ds:uri="ea54174a-9137-46ad-a03b-64a426216582"/>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Gallery</Template>
  <TotalTime>318</TotalTime>
  <Words>253</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Cambria Math</vt:lpstr>
      <vt:lpstr>Gill Sans MT</vt:lpstr>
      <vt:lpstr>Gallery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Constant  voltage control</dc:title>
  <dc:creator>pankajan ceribro</dc:creator>
  <cp:lastModifiedBy>pankajan ceribro</cp:lastModifiedBy>
  <cp:revision>9</cp:revision>
  <dcterms:created xsi:type="dcterms:W3CDTF">2022-05-08T19:58:32Z</dcterms:created>
  <dcterms:modified xsi:type="dcterms:W3CDTF">2022-05-19T06:16:44Z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0x010100ACFE3DA9A6787246A9EE5A580CBCAB81</vt:lpwstr>
  </property>
</Properties>
</file>