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59D72-C1C0-4EFE-8610-AAEDFE6EC71E}" v="74" dt="2022-05-11T07:19:57.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4D28-65D5-18E5-42B2-C34CFADE7E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A429D-32AA-1EF9-CAD0-D720276F7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71AC2C-4215-096B-8A22-25B05E137F22}"/>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5" name="Footer Placeholder 4">
            <a:extLst>
              <a:ext uri="{FF2B5EF4-FFF2-40B4-BE49-F238E27FC236}">
                <a16:creationId xmlns:a16="http://schemas.microsoft.com/office/drawing/2014/main" id="{00903055-A428-2139-AC6F-29C4C93B5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9F1BC-42C8-B608-9CE9-A048C6202558}"/>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143865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56EF-F3B3-89D5-EE69-B8B1B37A8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7AB568-670F-6257-F17B-1A658A9A4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8DF78-3B37-0100-473A-06BDCE7CB84F}"/>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5" name="Footer Placeholder 4">
            <a:extLst>
              <a:ext uri="{FF2B5EF4-FFF2-40B4-BE49-F238E27FC236}">
                <a16:creationId xmlns:a16="http://schemas.microsoft.com/office/drawing/2014/main" id="{7FE04D63-903E-90C1-1F1B-3E2C0BCD5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4F3F2-9176-EB73-4072-047AFE96D1DD}"/>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89648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EAAF9-0220-ED0F-FDEC-9E462646F7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6A2FE6-E537-C2D7-E584-4986CC27EA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D0532-F27F-4C71-989C-A2331508D08E}"/>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5" name="Footer Placeholder 4">
            <a:extLst>
              <a:ext uri="{FF2B5EF4-FFF2-40B4-BE49-F238E27FC236}">
                <a16:creationId xmlns:a16="http://schemas.microsoft.com/office/drawing/2014/main" id="{9BE7019E-71F4-9688-EBFA-AAE80E55A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F3946-75C2-DAE5-FD37-EE777A52B05A}"/>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75275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CEC0-C270-B7F6-6642-9CD6392C3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BB9F3-0494-39FA-DDDA-0A3F2BA1D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91655-CDBD-50C2-FB40-F27D8B95AE78}"/>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5" name="Footer Placeholder 4">
            <a:extLst>
              <a:ext uri="{FF2B5EF4-FFF2-40B4-BE49-F238E27FC236}">
                <a16:creationId xmlns:a16="http://schemas.microsoft.com/office/drawing/2014/main" id="{89B0D22F-EEF8-3A06-0550-02CD13A6C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FE4E8-05CD-3984-24DE-28E267D56B3E}"/>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140825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DC6C-A35B-41CF-2B02-E8421258A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B90198-8E6C-91F1-E618-271891502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5F3C23-A6DA-7787-A664-9DFE766DC627}"/>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5" name="Footer Placeholder 4">
            <a:extLst>
              <a:ext uri="{FF2B5EF4-FFF2-40B4-BE49-F238E27FC236}">
                <a16:creationId xmlns:a16="http://schemas.microsoft.com/office/drawing/2014/main" id="{BD8C31C8-7C14-90FA-0741-80B9EE41C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1527D-3D86-249E-DE9E-6D0C0B94D839}"/>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225040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CD85-33F5-3707-CDF6-F586461AC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3530D-8845-807F-652B-401C85A30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013A13-202E-8B62-F92B-AEC24A510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6D8699-F5AD-F491-E484-CA5C0CB85CD7}"/>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6" name="Footer Placeholder 5">
            <a:extLst>
              <a:ext uri="{FF2B5EF4-FFF2-40B4-BE49-F238E27FC236}">
                <a16:creationId xmlns:a16="http://schemas.microsoft.com/office/drawing/2014/main" id="{627CB535-EA4C-63DE-4183-3868CFB8F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56CBE-A391-174B-6934-BC6D00655C23}"/>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216195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E574-2895-4D68-48C3-C8CFA805AB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D2694D-089F-C17A-FA28-F19EA1A90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5FF492-0053-6453-51F7-27AF2B9338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A8EE0-08BB-385D-8575-AD28F22BC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871AC6-1C61-F8B2-27DF-3BE540BB1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7D362-2356-0009-752F-1884B2CA7BB3}"/>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8" name="Footer Placeholder 7">
            <a:extLst>
              <a:ext uri="{FF2B5EF4-FFF2-40B4-BE49-F238E27FC236}">
                <a16:creationId xmlns:a16="http://schemas.microsoft.com/office/drawing/2014/main" id="{285FC948-D6C5-7F7B-1F2B-4B8539EB9B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E2E6A-C3BF-4A8C-FE22-C39C3D63667D}"/>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15617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A952-D92A-00E5-047D-C73716F53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E899F-2CEE-6733-23E4-CED1928090C4}"/>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4" name="Footer Placeholder 3">
            <a:extLst>
              <a:ext uri="{FF2B5EF4-FFF2-40B4-BE49-F238E27FC236}">
                <a16:creationId xmlns:a16="http://schemas.microsoft.com/office/drawing/2014/main" id="{A4DB20F5-76CE-6128-B591-C800ED7B02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D4F674-7898-D612-7353-6F90772043D5}"/>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268024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90136-234F-C0C5-6058-BC525BAB65E6}"/>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3" name="Footer Placeholder 2">
            <a:extLst>
              <a:ext uri="{FF2B5EF4-FFF2-40B4-BE49-F238E27FC236}">
                <a16:creationId xmlns:a16="http://schemas.microsoft.com/office/drawing/2014/main" id="{3B91B513-06F3-4C1F-0910-D953FB46A5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90C48-32FE-9C3A-EC25-CB2F00F187A7}"/>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309589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3ABB-A71F-5515-F6C7-C68D2E12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B6B4DB-E325-0BF4-119D-2E51E8B037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F11C0C-8396-CF8E-363B-B1DA6693A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52AFF-EB54-76E6-1C94-E7598E2108B6}"/>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6" name="Footer Placeholder 5">
            <a:extLst>
              <a:ext uri="{FF2B5EF4-FFF2-40B4-BE49-F238E27FC236}">
                <a16:creationId xmlns:a16="http://schemas.microsoft.com/office/drawing/2014/main" id="{F0251322-4D33-5DDC-1E9B-52AC80100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6A293-FFCD-5767-7035-247BCB9A534B}"/>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4137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E864-C7DF-AF60-46A3-015737710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8E84A-865B-DE49-555B-1D274D70B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7D5A3-F137-B14A-FC81-42F454305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97DF0-F390-DD4E-055C-A9F8C04D2729}"/>
              </a:ext>
            </a:extLst>
          </p:cNvPr>
          <p:cNvSpPr>
            <a:spLocks noGrp="1"/>
          </p:cNvSpPr>
          <p:nvPr>
            <p:ph type="dt" sz="half" idx="10"/>
          </p:nvPr>
        </p:nvSpPr>
        <p:spPr/>
        <p:txBody>
          <a:bodyPr/>
          <a:lstStyle/>
          <a:p>
            <a:fld id="{14CB0781-C0B9-4C8E-8C8A-13C285B61A6C}" type="datetimeFigureOut">
              <a:rPr lang="en-US" smtClean="0"/>
              <a:t>11-May-22</a:t>
            </a:fld>
            <a:endParaRPr lang="en-US"/>
          </a:p>
        </p:txBody>
      </p:sp>
      <p:sp>
        <p:nvSpPr>
          <p:cNvPr id="6" name="Footer Placeholder 5">
            <a:extLst>
              <a:ext uri="{FF2B5EF4-FFF2-40B4-BE49-F238E27FC236}">
                <a16:creationId xmlns:a16="http://schemas.microsoft.com/office/drawing/2014/main" id="{A11871E0-9583-80CC-D8FF-EA14922DC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756F3-07AC-8379-5BA2-3A34333EBFF7}"/>
              </a:ext>
            </a:extLst>
          </p:cNvPr>
          <p:cNvSpPr>
            <a:spLocks noGrp="1"/>
          </p:cNvSpPr>
          <p:nvPr>
            <p:ph type="sldNum" sz="quarter" idx="12"/>
          </p:nvPr>
        </p:nvSpPr>
        <p:spPr/>
        <p:txBody>
          <a:bodyPr/>
          <a:lstStyle/>
          <a:p>
            <a:fld id="{2A5599CE-5F5C-454D-AEAA-A271FC82B8F5}" type="slidenum">
              <a:rPr lang="en-US" smtClean="0"/>
              <a:t>‹#›</a:t>
            </a:fld>
            <a:endParaRPr lang="en-US"/>
          </a:p>
        </p:txBody>
      </p:sp>
    </p:spTree>
    <p:extLst>
      <p:ext uri="{BB962C8B-B14F-4D97-AF65-F5344CB8AC3E}">
        <p14:creationId xmlns:p14="http://schemas.microsoft.com/office/powerpoint/2010/main" val="266297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D0162-8E97-6E33-D48F-B27E4C5C0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D43537-F603-0204-792F-D17DEC28A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CB635-6387-A739-44BE-D63A210B7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B0781-C0B9-4C8E-8C8A-13C285B61A6C}" type="datetimeFigureOut">
              <a:rPr lang="en-US" smtClean="0"/>
              <a:t>11-May-22</a:t>
            </a:fld>
            <a:endParaRPr lang="en-US"/>
          </a:p>
        </p:txBody>
      </p:sp>
      <p:sp>
        <p:nvSpPr>
          <p:cNvPr id="5" name="Footer Placeholder 4">
            <a:extLst>
              <a:ext uri="{FF2B5EF4-FFF2-40B4-BE49-F238E27FC236}">
                <a16:creationId xmlns:a16="http://schemas.microsoft.com/office/drawing/2014/main" id="{AE769819-1456-C1BE-8379-B4ECE76C7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9A2F9F-9D7F-E7F7-17FC-18435009C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599CE-5F5C-454D-AEAA-A271FC82B8F5}" type="slidenum">
              <a:rPr lang="en-US" smtClean="0"/>
              <a:t>‹#›</a:t>
            </a:fld>
            <a:endParaRPr lang="en-US"/>
          </a:p>
        </p:txBody>
      </p:sp>
    </p:spTree>
    <p:extLst>
      <p:ext uri="{BB962C8B-B14F-4D97-AF65-F5344CB8AC3E}">
        <p14:creationId xmlns:p14="http://schemas.microsoft.com/office/powerpoint/2010/main" val="165265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C234-CC04-9436-4B51-6EE15CEC7943}"/>
              </a:ext>
            </a:extLst>
          </p:cNvPr>
          <p:cNvSpPr>
            <a:spLocks noGrp="1"/>
          </p:cNvSpPr>
          <p:nvPr>
            <p:ph type="title"/>
          </p:nvPr>
        </p:nvSpPr>
        <p:spPr>
          <a:xfrm>
            <a:off x="838200" y="365125"/>
            <a:ext cx="10515600" cy="594995"/>
          </a:xfrm>
        </p:spPr>
        <p:txBody>
          <a:bodyPr>
            <a:normAutofit fontScale="90000"/>
          </a:bodyPr>
          <a:lstStyle/>
          <a:p>
            <a:r>
              <a:rPr lang="en-US" dirty="0"/>
              <a:t>Constant  voltage control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5539EE-4F8E-F3EF-C760-4BE5DB1E244C}"/>
                  </a:ext>
                </a:extLst>
              </p:cNvPr>
              <p:cNvSpPr>
                <a:spLocks noGrp="1"/>
              </p:cNvSpPr>
              <p:nvPr>
                <p:ph idx="1"/>
              </p:nvPr>
            </p:nvSpPr>
            <p:spPr>
              <a:xfrm>
                <a:off x="838200" y="960120"/>
                <a:ext cx="10515600" cy="5216843"/>
              </a:xfrm>
            </p:spPr>
            <p:txBody>
              <a:bodyPr>
                <a:normAutofit/>
              </a:bodyPr>
              <a:lstStyle/>
              <a:p>
                <a:r>
                  <a:rPr lang="en-US" sz="2000" dirty="0"/>
                  <a:t>We took the approach of calculating error value of the supply to required voltage and then applying it to an integrating circuit (Possibly entire PID system) and feed that to PWM generating circuit to adjust the supply voltage.</a:t>
                </a:r>
              </a:p>
              <a:p>
                <a:r>
                  <a:rPr lang="en-US" sz="2000" dirty="0"/>
                  <a:t>Voltage of the battery is voltage divided then read through differential amplifier connecting the inputs to terminals of the battery.</a:t>
                </a:r>
                <a:br>
                  <a:rPr lang="en-US" sz="2000" dirty="0"/>
                </a:br>
                <a:br>
                  <a:rPr lang="en-US" sz="2000" dirty="0"/>
                </a:br>
                <a14:m>
                  <m:oMath xmlns:m="http://schemas.openxmlformats.org/officeDocument/2006/math">
                    <m:r>
                      <a:rPr lang="en-US" sz="2000" b="0" i="1" smtClean="0">
                        <a:latin typeface="Cambria Math" panose="02040503050406030204" pitchFamily="18" charset="0"/>
                      </a:rPr>
                      <m:t>𝑉𝑜𝑢𝑡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𝑅</m:t>
                        </m:r>
                        <m:r>
                          <a:rPr lang="en-US" sz="2000" b="0" i="1" smtClean="0">
                            <a:latin typeface="Cambria Math" panose="02040503050406030204" pitchFamily="18" charset="0"/>
                          </a:rPr>
                          <m:t>1</m:t>
                        </m:r>
                      </m:num>
                      <m:den>
                        <m:r>
                          <a:rPr lang="en-US" sz="2000" b="0" i="1" smtClean="0">
                            <a:latin typeface="Cambria Math" panose="02040503050406030204" pitchFamily="18" charset="0"/>
                          </a:rPr>
                          <m:t>𝑅</m:t>
                        </m:r>
                        <m:r>
                          <a:rPr lang="en-US" sz="2000" b="0" i="1" smtClean="0">
                            <a:latin typeface="Cambria Math" panose="02040503050406030204" pitchFamily="18" charset="0"/>
                          </a:rPr>
                          <m:t>4</m:t>
                        </m:r>
                      </m:den>
                    </m:f>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5</m:t>
                            </m:r>
                          </m:sub>
                        </m:sSub>
                      </m:e>
                    </m:d>
                    <m:r>
                      <a:rPr lang="en-US" sz="2000" b="0" i="0" smtClean="0">
                        <a:latin typeface="Cambria Math" panose="02040503050406030204" pitchFamily="18" charset="0"/>
                      </a:rPr>
                      <m:t>  </m:t>
                    </m:r>
                  </m:oMath>
                </a14:m>
                <a:r>
                  <a:rPr lang="en-US" sz="2000" dirty="0"/>
                  <a:t>=&gt;</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𝑉𝑜𝑢𝑡</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4</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5</m:t>
                        </m:r>
                      </m:sub>
                    </m:sSub>
                    <m:r>
                      <a:rPr lang="en-US" sz="2000" b="0" i="1" smtClean="0">
                        <a:latin typeface="Cambria Math" panose="02040503050406030204" pitchFamily="18" charset="0"/>
                      </a:rPr>
                      <m:t>)</m:t>
                    </m:r>
                  </m:oMath>
                </a14:m>
                <a:endParaRPr lang="en-US" sz="2000" dirty="0"/>
              </a:p>
              <a:p>
                <a:r>
                  <a:rPr lang="en-US" sz="2000" dirty="0"/>
                  <a:t>Then the output is again sent to a</a:t>
                </a:r>
                <a:br>
                  <a:rPr lang="en-US" sz="2000" dirty="0"/>
                </a:br>
                <a:r>
                  <a:rPr lang="en-US" sz="2000" dirty="0"/>
                  <a:t>differential amplifier for error calculation</a:t>
                </a:r>
                <a:br>
                  <a:rPr lang="en-US" sz="2000" dirty="0"/>
                </a:br>
                <a:br>
                  <a:rPr lang="en-US" sz="2000" dirty="0"/>
                </a:br>
                <a14:m>
                  <m:oMath xmlns:m="http://schemas.openxmlformats.org/officeDocument/2006/math">
                    <m:r>
                      <a:rPr lang="en-US" sz="2000" b="0" i="1" smtClean="0">
                        <a:latin typeface="Cambria Math" panose="02040503050406030204" pitchFamily="18" charset="0"/>
                      </a:rPr>
                      <m:t>𝑉𝑜𝑢𝑡</m:t>
                    </m:r>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𝑅</m:t>
                        </m:r>
                        <m:r>
                          <a:rPr lang="en-US" sz="2000" b="0" i="1" smtClean="0">
                            <a:latin typeface="Cambria Math" panose="02040503050406030204" pitchFamily="18" charset="0"/>
                          </a:rPr>
                          <m:t>7</m:t>
                        </m:r>
                      </m:num>
                      <m:den>
                        <m:r>
                          <a:rPr lang="en-US" sz="2000" b="0" i="1" smtClean="0">
                            <a:latin typeface="Cambria Math" panose="02040503050406030204" pitchFamily="18" charset="0"/>
                          </a:rPr>
                          <m:t>𝑅</m:t>
                        </m:r>
                        <m:r>
                          <a:rPr lang="en-US" sz="2000" b="0" i="1" smtClean="0">
                            <a:latin typeface="Cambria Math" panose="02040503050406030204" pitchFamily="18" charset="0"/>
                          </a:rPr>
                          <m:t>8</m:t>
                        </m:r>
                      </m:den>
                    </m:f>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r>
                              <a:rPr lang="en-US" sz="2000" b="0" i="1" smtClean="0">
                                <a:latin typeface="Cambria Math" panose="02040503050406030204" pitchFamily="18" charset="0"/>
                              </a:rPr>
                              <m:t>1</m:t>
                            </m:r>
                          </m:sub>
                        </m:sSub>
                        <m:r>
                          <a:rPr lang="en-US" sz="2000" b="0" i="1" smtClean="0">
                            <a:latin typeface="Cambria Math" panose="02040503050406030204" pitchFamily="18" charset="0"/>
                          </a:rPr>
                          <m:t>−6.25</m:t>
                        </m:r>
                      </m:e>
                    </m:d>
                  </m:oMath>
                </a14:m>
                <a:r>
                  <a:rPr lang="en-US" sz="2000" dirty="0"/>
                  <a:t>  </a:t>
                </a:r>
                <a:br>
                  <a:rPr lang="en-US" sz="2000" dirty="0"/>
                </a:br>
                <a:r>
                  <a:rPr lang="en-US" sz="2000" dirty="0"/>
                  <a:t>=&gt;    </a:t>
                </a:r>
                <a14:m>
                  <m:oMath xmlns:m="http://schemas.openxmlformats.org/officeDocument/2006/math">
                    <m:r>
                      <a:rPr lang="en-US" sz="2000" i="1">
                        <a:latin typeface="Cambria Math" panose="02040503050406030204" pitchFamily="18" charset="0"/>
                      </a:rPr>
                      <m:t>𝑉𝑜𝑢𝑡</m:t>
                    </m:r>
                    <m:r>
                      <a:rPr lang="en-US" sz="2000" i="1">
                        <a:latin typeface="Cambria Math" panose="02040503050406030204" pitchFamily="18" charset="0"/>
                      </a:rPr>
                      <m:t>2=4</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m:t>
                            </m:r>
                            <m:r>
                              <a:rPr lang="en-US" sz="2000" i="1">
                                <a:latin typeface="Cambria Math" panose="02040503050406030204" pitchFamily="18" charset="0"/>
                              </a:rPr>
                              <m:t>1</m:t>
                            </m:r>
                          </m:sub>
                        </m:sSub>
                        <m:r>
                          <a:rPr lang="en-US" sz="2000" i="1">
                            <a:latin typeface="Cambria Math" panose="02040503050406030204" pitchFamily="18" charset="0"/>
                          </a:rPr>
                          <m:t>−6.25</m:t>
                        </m:r>
                      </m:e>
                    </m:d>
                  </m:oMath>
                </a14:m>
                <a:br>
                  <a:rPr lang="en-US" sz="2000" dirty="0"/>
                </a:br>
                <a:br>
                  <a:rPr lang="en-US" sz="2000" dirty="0"/>
                </a:br>
                <a:r>
                  <a:rPr lang="en-US" sz="2000" dirty="0"/>
                  <a:t>if</a:t>
                </a:r>
                <a:br>
                  <a:rPr lang="en-US" sz="2000" dirty="0"/>
                </a:br>
                <a:r>
                  <a:rPr lang="en-US" sz="2000" dirty="0" err="1"/>
                  <a:t>Vout</a:t>
                </a:r>
                <a:r>
                  <a:rPr lang="en-US" sz="2000" dirty="0"/>
                  <a:t>&lt;0: </a:t>
                </a:r>
                <a:r>
                  <a:rPr lang="en-US" sz="2000" dirty="0" err="1"/>
                  <a:t>Vsupply</a:t>
                </a:r>
                <a:r>
                  <a:rPr lang="en-US" sz="2000" dirty="0"/>
                  <a:t> increases</a:t>
                </a:r>
                <a:br>
                  <a:rPr lang="en-US" sz="2000" dirty="0"/>
                </a:br>
                <a:r>
                  <a:rPr lang="en-US" sz="2000" dirty="0" err="1"/>
                  <a:t>Vout</a:t>
                </a:r>
                <a:r>
                  <a:rPr lang="en-US" sz="2000" dirty="0"/>
                  <a:t>&gt;0: </a:t>
                </a:r>
                <a:r>
                  <a:rPr lang="en-US" sz="2000" dirty="0" err="1"/>
                  <a:t>Vsupply</a:t>
                </a:r>
                <a:r>
                  <a:rPr lang="en-US" sz="2000" dirty="0"/>
                  <a:t> decreases </a:t>
                </a:r>
              </a:p>
            </p:txBody>
          </p:sp>
        </mc:Choice>
        <mc:Fallback>
          <p:sp>
            <p:nvSpPr>
              <p:cNvPr id="3" name="Content Placeholder 2">
                <a:extLst>
                  <a:ext uri="{FF2B5EF4-FFF2-40B4-BE49-F238E27FC236}">
                    <a16:creationId xmlns:a16="http://schemas.microsoft.com/office/drawing/2014/main" id="{7C5539EE-4F8E-F3EF-C760-4BE5DB1E244C}"/>
                  </a:ext>
                </a:extLst>
              </p:cNvPr>
              <p:cNvSpPr>
                <a:spLocks noGrp="1" noRot="1" noChangeAspect="1" noMove="1" noResize="1" noEditPoints="1" noAdjustHandles="1" noChangeArrowheads="1" noChangeShapeType="1" noTextEdit="1"/>
              </p:cNvSpPr>
              <p:nvPr>
                <p:ph idx="1"/>
              </p:nvPr>
            </p:nvSpPr>
            <p:spPr>
              <a:xfrm>
                <a:off x="838200" y="960120"/>
                <a:ext cx="10515600" cy="5216843"/>
              </a:xfrm>
              <a:blipFill>
                <a:blip r:embed="rId2"/>
                <a:stretch>
                  <a:fillRect l="-522" t="-128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8E82AEB-E062-AD07-DAA0-0B207DD01C0A}"/>
              </a:ext>
            </a:extLst>
          </p:cNvPr>
          <p:cNvPicPr>
            <a:picLocks noChangeAspect="1"/>
          </p:cNvPicPr>
          <p:nvPr/>
        </p:nvPicPr>
        <p:blipFill rotWithShape="1">
          <a:blip r:embed="rId3"/>
          <a:srcRect t="9705"/>
          <a:stretch/>
        </p:blipFill>
        <p:spPr>
          <a:xfrm>
            <a:off x="5598812" y="3429000"/>
            <a:ext cx="6229750" cy="2990088"/>
          </a:xfrm>
          <a:prstGeom prst="rect">
            <a:avLst/>
          </a:prstGeom>
        </p:spPr>
      </p:pic>
    </p:spTree>
    <p:extLst>
      <p:ext uri="{BB962C8B-B14F-4D97-AF65-F5344CB8AC3E}">
        <p14:creationId xmlns:p14="http://schemas.microsoft.com/office/powerpoint/2010/main" val="318312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6227D7-EB8D-7904-7222-D28D99174454}"/>
                  </a:ext>
                </a:extLst>
              </p:cNvPr>
              <p:cNvSpPr>
                <a:spLocks noGrp="1"/>
              </p:cNvSpPr>
              <p:nvPr>
                <p:ph idx="1"/>
              </p:nvPr>
            </p:nvSpPr>
            <p:spPr>
              <a:xfrm>
                <a:off x="838200" y="347472"/>
                <a:ext cx="10515600" cy="5829491"/>
              </a:xfrm>
            </p:spPr>
            <p:txBody>
              <a:bodyPr>
                <a:normAutofit/>
              </a:bodyPr>
              <a:lstStyle/>
              <a:p>
                <a:r>
                  <a:rPr lang="en-US" sz="2000" dirty="0"/>
                  <a:t>Lastly the error value will be sent to an integrator circuit. To update the current value to the circuit. </a:t>
                </a:r>
                <a:br>
                  <a:rPr lang="en-US" sz="2000" dirty="0"/>
                </a:br>
                <a:br>
                  <a:rPr lang="en-US" sz="2000" dirty="0"/>
                </a:br>
                <a14:m>
                  <m:oMath xmlns:m="http://schemas.openxmlformats.org/officeDocument/2006/math">
                    <m:r>
                      <a:rPr lang="en-US" sz="2000" b="0" i="1" smtClean="0">
                        <a:latin typeface="Cambria Math" panose="02040503050406030204" pitchFamily="18" charset="0"/>
                      </a:rPr>
                      <m:t>𝑉𝑜𝑢𝑡</m:t>
                    </m:r>
                    <m:r>
                      <a:rPr lang="en-US" sz="2000" b="0" i="1" smtClean="0">
                        <a:latin typeface="Cambria Math" panose="02040503050406030204" pitchFamily="18" charset="0"/>
                      </a:rPr>
                      <m:t>3=</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𝑅</m:t>
                        </m:r>
                        <m:r>
                          <a:rPr lang="en-US" sz="2000" b="0" i="1" smtClean="0">
                            <a:latin typeface="Cambria Math" panose="02040503050406030204" pitchFamily="18" charset="0"/>
                          </a:rPr>
                          <m:t>6∗</m:t>
                        </m:r>
                        <m:r>
                          <a:rPr lang="en-US" sz="2000" b="0" i="1" smtClean="0">
                            <a:latin typeface="Cambria Math" panose="02040503050406030204" pitchFamily="18" charset="0"/>
                          </a:rPr>
                          <m:t>𝐶</m:t>
                        </m:r>
                        <m:r>
                          <a:rPr lang="en-US" sz="2000" b="0" i="1" smtClean="0">
                            <a:latin typeface="Cambria Math" panose="02040503050406030204" pitchFamily="18" charset="0"/>
                          </a:rPr>
                          <m:t>1</m:t>
                        </m:r>
                      </m:den>
                    </m:f>
                    <m:nary>
                      <m:naryPr>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b="0" i="1" smtClean="0">
                            <a:latin typeface="Cambria Math" panose="02040503050406030204" pitchFamily="18" charset="0"/>
                          </a:rPr>
                          <m:t>𝑡</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02</m:t>
                            </m:r>
                          </m:sub>
                        </m:sSub>
                        <m:r>
                          <a:rPr lang="en-US" sz="2000" b="0" i="1" smtClean="0">
                            <a:latin typeface="Cambria Math" panose="02040503050406030204" pitchFamily="18" charset="0"/>
                          </a:rPr>
                          <m:t> </m:t>
                        </m:r>
                        <m:r>
                          <a:rPr lang="en-US" sz="2000" b="0" i="1" smtClean="0">
                            <a:latin typeface="Cambria Math" panose="02040503050406030204" pitchFamily="18" charset="0"/>
                          </a:rPr>
                          <m:t>𝑑</m:t>
                        </m:r>
                      </m:e>
                    </m:nary>
                  </m:oMath>
                </a14:m>
                <a:r>
                  <a:rPr lang="en-US" sz="2000" dirty="0"/>
                  <a:t>t 	;accumulation of error values</a:t>
                </a:r>
              </a:p>
              <a:p>
                <a:endParaRPr lang="en-US" sz="2000" dirty="0"/>
              </a:p>
              <a:p>
                <a:r>
                  <a:rPr lang="en-US" sz="2000" dirty="0"/>
                  <a:t>Consideration of PID instead of just integrator. By using this system,</a:t>
                </a:r>
                <a:br>
                  <a:rPr lang="en-US" sz="2000" dirty="0"/>
                </a:br>
                <a:r>
                  <a:rPr lang="en-US" sz="2000" dirty="0"/>
                  <a:t> we could reduce the oscillation overshooting and achieve result faster.</a:t>
                </a:r>
              </a:p>
              <a:p>
                <a:pPr marL="0" indent="0">
                  <a:buNone/>
                </a:pPr>
                <a:endParaRPr lang="en-US" sz="2000" dirty="0"/>
              </a:p>
              <a:p>
                <a:endParaRPr lang="en-US" sz="2000" dirty="0"/>
              </a:p>
              <a:p>
                <a:endParaRPr lang="en-US" sz="2000" dirty="0"/>
              </a:p>
            </p:txBody>
          </p:sp>
        </mc:Choice>
        <mc:Fallback>
          <p:sp>
            <p:nvSpPr>
              <p:cNvPr id="3" name="Content Placeholder 2">
                <a:extLst>
                  <a:ext uri="{FF2B5EF4-FFF2-40B4-BE49-F238E27FC236}">
                    <a16:creationId xmlns:a16="http://schemas.microsoft.com/office/drawing/2014/main" id="{656227D7-EB8D-7904-7222-D28D99174454}"/>
                  </a:ext>
                </a:extLst>
              </p:cNvPr>
              <p:cNvSpPr>
                <a:spLocks noGrp="1" noRot="1" noChangeAspect="1" noMove="1" noResize="1" noEditPoints="1" noAdjustHandles="1" noChangeArrowheads="1" noChangeShapeType="1" noTextEdit="1"/>
              </p:cNvSpPr>
              <p:nvPr>
                <p:ph idx="1"/>
              </p:nvPr>
            </p:nvSpPr>
            <p:spPr>
              <a:xfrm>
                <a:off x="838200" y="347472"/>
                <a:ext cx="10515600" cy="5829491"/>
              </a:xfrm>
              <a:blipFill>
                <a:blip r:embed="rId2"/>
                <a:stretch>
                  <a:fillRect l="-522" t="-104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89AAA6D-0E5A-3FF6-1432-8B865B7E1520}"/>
              </a:ext>
            </a:extLst>
          </p:cNvPr>
          <p:cNvPicPr>
            <a:picLocks noChangeAspect="1"/>
          </p:cNvPicPr>
          <p:nvPr/>
        </p:nvPicPr>
        <p:blipFill rotWithShape="1">
          <a:blip r:embed="rId3"/>
          <a:srcRect l="71855" t="12782" b="23891"/>
          <a:stretch/>
        </p:blipFill>
        <p:spPr>
          <a:xfrm>
            <a:off x="9163812" y="681037"/>
            <a:ext cx="2371725" cy="2157985"/>
          </a:xfrm>
          <a:prstGeom prst="rect">
            <a:avLst/>
          </a:prstGeom>
        </p:spPr>
      </p:pic>
      <p:pic>
        <p:nvPicPr>
          <p:cNvPr id="5" name="Picture 4" descr="Auto-tuning PID Control in a PLC | Eurotherm by Schneider Electric">
            <a:extLst>
              <a:ext uri="{FF2B5EF4-FFF2-40B4-BE49-F238E27FC236}">
                <a16:creationId xmlns:a16="http://schemas.microsoft.com/office/drawing/2014/main" id="{402E50E6-ADD4-4BD2-3F1D-C22511973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32" y="3442851"/>
            <a:ext cx="3192484" cy="28419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BA434BE-4BBC-A788-281B-B98ECEBF0523}"/>
              </a:ext>
            </a:extLst>
          </p:cNvPr>
          <p:cNvPicPr>
            <a:picLocks noChangeAspect="1"/>
          </p:cNvPicPr>
          <p:nvPr/>
        </p:nvPicPr>
        <p:blipFill>
          <a:blip r:embed="rId5"/>
          <a:stretch>
            <a:fillRect/>
          </a:stretch>
        </p:blipFill>
        <p:spPr>
          <a:xfrm>
            <a:off x="6245352" y="2954889"/>
            <a:ext cx="4888835" cy="3656526"/>
          </a:xfrm>
          <a:prstGeom prst="rect">
            <a:avLst/>
          </a:prstGeom>
        </p:spPr>
      </p:pic>
    </p:spTree>
    <p:extLst>
      <p:ext uri="{BB962C8B-B14F-4D97-AF65-F5344CB8AC3E}">
        <p14:creationId xmlns:p14="http://schemas.microsoft.com/office/powerpoint/2010/main" val="510806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FE3DA9A6787246A9EE5A580CBCAB81" ma:contentTypeVersion="4" ma:contentTypeDescription="Create a new document." ma:contentTypeScope="" ma:versionID="d6dcb8e3699c2e2465a568dbd6a3a561">
  <xsd:schema xmlns:xsd="http://www.w3.org/2001/XMLSchema" xmlns:xs="http://www.w3.org/2001/XMLSchema" xmlns:p="http://schemas.microsoft.com/office/2006/metadata/properties" xmlns:ns3="ea54174a-9137-46ad-a03b-64a426216582" targetNamespace="http://schemas.microsoft.com/office/2006/metadata/properties" ma:root="true" ma:fieldsID="3072fb59fec58fcc93c7d0ff6bba3cc2" ns3:_="">
    <xsd:import namespace="ea54174a-9137-46ad-a03b-64a42621658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54174a-9137-46ad-a03b-64a4262165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CB00C8-44A9-44E5-849E-DC555F2457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54174a-9137-46ad-a03b-64a4262165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878D8F-A781-4F5B-951E-31AB391AD4DB}">
  <ds:schemaRefs>
    <ds:schemaRef ds:uri="http://schemas.microsoft.com/sharepoint/v3/contenttype/forms"/>
  </ds:schemaRefs>
</ds:datastoreItem>
</file>

<file path=customXml/itemProps3.xml><?xml version="1.0" encoding="utf-8"?>
<ds:datastoreItem xmlns:ds="http://schemas.openxmlformats.org/officeDocument/2006/customXml" ds:itemID="{45092691-8C7A-465E-A4A0-1EC391601365}">
  <ds:schemaRefs>
    <ds:schemaRef ds:uri="http://schemas.microsoft.com/office/2006/documentManagement/types"/>
    <ds:schemaRef ds:uri="http://purl.org/dc/terms/"/>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ea54174a-9137-46ad-a03b-64a42621658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TotalTime>
  <Words>184</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Office Theme</vt:lpstr>
      <vt:lpstr>Constant  voltage control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Constant  voltage control</dc:title>
  <dc:creator>pankajan ceribro</dc:creator>
  <cp:lastModifiedBy>pankajan ceribro</cp:lastModifiedBy>
  <cp:revision>2</cp:revision>
  <dcterms:created xsi:type="dcterms:W3CDTF">2022-05-11T06:53:55Z</dcterms:created>
  <dcterms:modified xsi:type="dcterms:W3CDTF">2022-05-11T07:21:27Z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0x010100ACFE3DA9A6787246A9EE5A580CBCAB81</vt:lpwstr>
  </property>
</Properties>
</file>