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8" descr="do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29000"/>
            <a:ext cx="7775575" cy="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正方形/長方形 9"/>
          <p:cNvSpPr/>
          <p:nvPr/>
        </p:nvSpPr>
        <p:spPr>
          <a:xfrm>
            <a:off x="4763" y="38100"/>
            <a:ext cx="9145587" cy="879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 dirty="0"/>
          </a:p>
        </p:txBody>
      </p:sp>
      <p:sp>
        <p:nvSpPr>
          <p:cNvPr id="6" name="テキスト ボックス 7"/>
          <p:cNvSpPr txBox="1"/>
          <p:nvPr/>
        </p:nvSpPr>
        <p:spPr>
          <a:xfrm>
            <a:off x="7881938" y="46038"/>
            <a:ext cx="126047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DNP Confidential</a:t>
            </a:r>
            <a:endParaRPr lang="ja-JP" altLang="en-US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56164"/>
            <a:ext cx="7772400" cy="1470025"/>
          </a:xfrm>
        </p:spPr>
        <p:txBody>
          <a:bodyPr anchor="b"/>
          <a:lstStyle>
            <a:lvl1pPr>
              <a:defRPr>
                <a:latin typeface="Arial Black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047957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7680325" y="3438525"/>
            <a:ext cx="777875" cy="15081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400BC7E-67E7-47FB-B31E-4D71A46A0318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fld id="{B60CFD07-D518-4E54-B444-54C1B3AAD85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09BD-CFE7-40C3-A5F8-A9DE550B1537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895600" cy="2000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B727E-76CB-4EE1-BABE-B57A813AC13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45C96-13EF-4604-8BE7-DAF3D1E16A5D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895600" cy="2000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F9E2A-BB4E-450A-91D1-DD3C8812574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B3B08-8911-4DF8-964C-811E994B3BEC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984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E0959-5BD9-45CE-B77A-5A075FC1696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6" descr="do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3421063"/>
            <a:ext cx="7775575" cy="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3157" y="2059327"/>
            <a:ext cx="7772400" cy="1362075"/>
          </a:xfrm>
        </p:spPr>
        <p:txBody>
          <a:bodyPr anchor="b"/>
          <a:lstStyle>
            <a:lvl1pPr algn="r">
              <a:defRPr sz="2400" b="1" cap="none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03157" y="3559446"/>
            <a:ext cx="7772400" cy="15001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794B-4FB1-499B-BAF2-56D99B0F0675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98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307E6-24DA-4F1D-AA2E-AB96FEA284A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65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651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83692-C238-4235-986B-1BF2E3B6A4D4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98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E217F-9626-45D6-A4AA-6C163CBFA00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29A9F-A6BF-4055-AC9F-9C9839D78882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98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6A0F2-81E3-4CF7-BC6D-DAD6C144BA2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BABAC-B79E-4DC7-97C6-C160FA2F5861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895600" cy="2000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A47-3326-465C-92D9-FEA7B65A714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AC8B6-7135-4138-8C8C-B3CC15E4B8A1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895600" cy="2000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5C3BF-D268-42C9-9E5E-244CFA148B9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986A0-0CA7-4BED-8EE5-F37FB3C068CE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895600" cy="2000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278B6-3F66-415B-A8D2-F3DFCB3614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8509000" y="701675"/>
            <a:ext cx="646113" cy="146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25202-78B1-4FD8-94DC-E5E857755887}" type="datetimeFigureOut">
              <a:rPr lang="ja-JP" altLang="en-US"/>
              <a:pPr>
                <a:defRPr/>
              </a:pPr>
              <a:t>2015/12/11</a:t>
            </a:fld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257925"/>
            <a:ext cx="2895600" cy="2000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99641-8521-4B76-956D-2069A5623D5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2" descr="dot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0813" y="847725"/>
            <a:ext cx="884237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図 11" descr="dot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0813" y="6546850"/>
            <a:ext cx="8842375" cy="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50813" y="274638"/>
            <a:ext cx="83502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50813" y="939800"/>
            <a:ext cx="8842375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834438" y="6353175"/>
            <a:ext cx="307975" cy="190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>
              <a:defRPr/>
            </a:pPr>
            <a:fld id="{B11F7672-FF16-4453-B6AC-A2BC6ED097E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9144000" cy="365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5724128" y="6597352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/>
                <a:cs typeface="Arial"/>
              </a:rPr>
              <a:t>© 2015 Dai Nippon Printing Co., Ltd. All Rights Reserved.</a:t>
            </a:r>
            <a:endParaRPr kumimoji="1" lang="ja-JP" altLang="en-US" sz="1000" dirty="0" smtClean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800" b="1" kern="1200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2800" b="1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BACC6"/>
        </a:buClr>
        <a:buFont typeface="Wingdings" pitchFamily="2" charset="2"/>
        <a:buChar char="n"/>
        <a:defRPr kumimoji="1" sz="2400" kern="1200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4BACC6"/>
        </a:buClr>
        <a:buFont typeface="Arial" charset="0"/>
        <a:buChar char="•"/>
        <a:defRPr kumimoji="1" sz="2000" kern="1200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4BACC6"/>
        </a:buClr>
        <a:buFont typeface="Arial" charset="0"/>
        <a:buChar char="•"/>
        <a:defRPr kumimoji="1" kern="1200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4BACC6"/>
        </a:buClr>
        <a:buFont typeface="Arial" charset="0"/>
        <a:buChar char="•"/>
        <a:defRPr kumimoji="1" sz="1600" kern="1200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4BACC6"/>
        </a:buClr>
        <a:buFont typeface="Arial" charset="0"/>
        <a:buChar char="•"/>
        <a:defRPr kumimoji="1" sz="1400" kern="1200">
          <a:solidFill>
            <a:srgbClr val="595959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2400" dirty="0" smtClean="0">
                <a:solidFill>
                  <a:schemeClr val="tx1"/>
                </a:solidFill>
              </a:rPr>
              <a:t>機能概要図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700338" y="981075"/>
            <a:ext cx="3384550" cy="2873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ServerCode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7451725" y="981075"/>
            <a:ext cx="1511300" cy="2873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App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79388" y="981075"/>
            <a:ext cx="1511300" cy="2873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CMS</a:t>
            </a:r>
          </a:p>
        </p:txBody>
      </p:sp>
      <p:sp>
        <p:nvSpPr>
          <p:cNvPr id="26633" name="Rectangle 11"/>
          <p:cNvSpPr>
            <a:spLocks noChangeArrowheads="1"/>
          </p:cNvSpPr>
          <p:nvPr/>
        </p:nvSpPr>
        <p:spPr bwMode="auto">
          <a:xfrm>
            <a:off x="179388" y="1630363"/>
            <a:ext cx="1512887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900" dirty="0" smtClean="0"/>
              <a:t>BLE/</a:t>
            </a:r>
            <a:r>
              <a:rPr lang="ja-JP" altLang="en-US" sz="900" dirty="0" smtClean="0"/>
              <a:t>ジオフェンス</a:t>
            </a:r>
            <a:r>
              <a:rPr lang="en-US" altLang="ja-JP" sz="900" dirty="0" smtClean="0"/>
              <a:t>/Wi-Fi/QR/</a:t>
            </a:r>
            <a:r>
              <a:rPr lang="ja-JP" altLang="en-US" sz="900" dirty="0" smtClean="0"/>
              <a:t>時刻トリガー</a:t>
            </a:r>
            <a:r>
              <a:rPr lang="ja-JP" altLang="en-US" sz="900" dirty="0"/>
              <a:t>・コンテンツ登録</a:t>
            </a:r>
            <a:endParaRPr lang="en-US" altLang="ja-JP" sz="900" dirty="0"/>
          </a:p>
        </p:txBody>
      </p:sp>
      <p:sp>
        <p:nvSpPr>
          <p:cNvPr id="26646" name="Rectangle 26"/>
          <p:cNvSpPr>
            <a:spLocks noChangeArrowheads="1"/>
          </p:cNvSpPr>
          <p:nvPr/>
        </p:nvSpPr>
        <p:spPr bwMode="auto">
          <a:xfrm>
            <a:off x="107950" y="5518150"/>
            <a:ext cx="1512888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900"/>
              <a:t>Push</a:t>
            </a:r>
            <a:r>
              <a:rPr lang="ja-JP" altLang="en-US" sz="900"/>
              <a:t>通知登録</a:t>
            </a:r>
            <a:endParaRPr lang="en-US" altLang="ja-JP" sz="900"/>
          </a:p>
        </p:txBody>
      </p:sp>
      <p:grpSp>
        <p:nvGrpSpPr>
          <p:cNvPr id="26647" name="Group 29"/>
          <p:cNvGrpSpPr>
            <a:grpSpLocks/>
          </p:cNvGrpSpPr>
          <p:nvPr/>
        </p:nvGrpSpPr>
        <p:grpSpPr bwMode="auto">
          <a:xfrm>
            <a:off x="179388" y="1341438"/>
            <a:ext cx="1516062" cy="244475"/>
            <a:chOff x="249" y="2371"/>
            <a:chExt cx="955" cy="154"/>
          </a:xfrm>
        </p:grpSpPr>
        <p:sp>
          <p:nvSpPr>
            <p:cNvPr id="26648" name="AutoShape 27"/>
            <p:cNvSpPr>
              <a:spLocks noChangeArrowheads="1"/>
            </p:cNvSpPr>
            <p:nvPr/>
          </p:nvSpPr>
          <p:spPr bwMode="auto">
            <a:xfrm>
              <a:off x="249" y="2387"/>
              <a:ext cx="136" cy="136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6649" name="Text Box 28"/>
            <p:cNvSpPr txBox="1">
              <a:spLocks noChangeArrowheads="1"/>
            </p:cNvSpPr>
            <p:nvPr/>
          </p:nvSpPr>
          <p:spPr bwMode="auto">
            <a:xfrm>
              <a:off x="373" y="2371"/>
              <a:ext cx="83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/>
                <a:t>CMS</a:t>
              </a:r>
              <a:r>
                <a:rPr lang="ja-JP" altLang="en-US"/>
                <a:t>グループユーザ</a:t>
              </a:r>
            </a:p>
          </p:txBody>
        </p:sp>
      </p:grpSp>
      <p:grpSp>
        <p:nvGrpSpPr>
          <p:cNvPr id="26650" name="Group 30"/>
          <p:cNvGrpSpPr>
            <a:grpSpLocks/>
          </p:cNvGrpSpPr>
          <p:nvPr/>
        </p:nvGrpSpPr>
        <p:grpSpPr bwMode="auto">
          <a:xfrm>
            <a:off x="7451725" y="1333500"/>
            <a:ext cx="1006475" cy="249238"/>
            <a:chOff x="249" y="2366"/>
            <a:chExt cx="634" cy="157"/>
          </a:xfrm>
        </p:grpSpPr>
        <p:sp>
          <p:nvSpPr>
            <p:cNvPr id="26651" name="AutoShape 31"/>
            <p:cNvSpPr>
              <a:spLocks noChangeArrowheads="1"/>
            </p:cNvSpPr>
            <p:nvPr/>
          </p:nvSpPr>
          <p:spPr bwMode="auto">
            <a:xfrm>
              <a:off x="249" y="2387"/>
              <a:ext cx="136" cy="136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6652" name="Text Box 32"/>
            <p:cNvSpPr txBox="1">
              <a:spLocks noChangeArrowheads="1"/>
            </p:cNvSpPr>
            <p:nvPr/>
          </p:nvSpPr>
          <p:spPr bwMode="auto">
            <a:xfrm>
              <a:off x="373" y="2366"/>
              <a:ext cx="510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/>
                <a:t>任意ユーザ</a:t>
              </a:r>
            </a:p>
          </p:txBody>
        </p:sp>
      </p:grpSp>
      <p:sp>
        <p:nvSpPr>
          <p:cNvPr id="26653" name="Rectangle 36"/>
          <p:cNvSpPr>
            <a:spLocks noChangeArrowheads="1"/>
          </p:cNvSpPr>
          <p:nvPr/>
        </p:nvSpPr>
        <p:spPr bwMode="auto">
          <a:xfrm>
            <a:off x="7451724" y="1628775"/>
            <a:ext cx="1584771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ja-JP" altLang="en-US" dirty="0"/>
              <a:t>最新トリガを取得して</a:t>
            </a:r>
            <a:r>
              <a:rPr lang="ja-JP" altLang="en-US" dirty="0" smtClean="0"/>
              <a:t>更新</a:t>
            </a:r>
            <a:endParaRPr lang="ja-JP" altLang="en-US" dirty="0"/>
          </a:p>
        </p:txBody>
      </p:sp>
      <p:sp>
        <p:nvSpPr>
          <p:cNvPr id="26659" name="Rectangle 42"/>
          <p:cNvSpPr>
            <a:spLocks noChangeArrowheads="1"/>
          </p:cNvSpPr>
          <p:nvPr/>
        </p:nvSpPr>
        <p:spPr bwMode="auto">
          <a:xfrm>
            <a:off x="7451725" y="2276475"/>
            <a:ext cx="1512888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ja-JP" altLang="en-US" dirty="0"/>
              <a:t>トリガ検知して、コンテンツへ</a:t>
            </a:r>
            <a:r>
              <a:rPr lang="ja-JP" altLang="en-US" dirty="0" smtClean="0"/>
              <a:t>アクセス、ログ</a:t>
            </a:r>
            <a:r>
              <a:rPr lang="ja-JP" altLang="en-US" dirty="0"/>
              <a:t>追加</a:t>
            </a:r>
          </a:p>
        </p:txBody>
      </p:sp>
      <p:sp>
        <p:nvSpPr>
          <p:cNvPr id="26672" name="角丸四角形吹き出し 37"/>
          <p:cNvSpPr>
            <a:spLocks noChangeArrowheads="1"/>
          </p:cNvSpPr>
          <p:nvPr/>
        </p:nvSpPr>
        <p:spPr bwMode="auto">
          <a:xfrm>
            <a:off x="7524750" y="4567237"/>
            <a:ext cx="1403350" cy="719137"/>
          </a:xfrm>
          <a:prstGeom prst="wedgeRoundRectCallout">
            <a:avLst>
              <a:gd name="adj1" fmla="val -152138"/>
              <a:gd name="adj2" fmla="val -28132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 lIns="108000" anchor="ctr"/>
          <a:lstStyle/>
          <a:p>
            <a:r>
              <a:rPr lang="ja-JP" altLang="en-US" sz="900" b="1" dirty="0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任意のタイミングでエンドポイント指定して、ログを追加</a:t>
            </a:r>
            <a:r>
              <a:rPr lang="ja-JP" altLang="en-US" sz="900" b="1" dirty="0" smtClean="0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する。</a:t>
            </a:r>
            <a:endParaRPr lang="en-US" altLang="ja-JP" sz="900" b="1" dirty="0" smtClean="0">
              <a:solidFill>
                <a:srgbClr val="7F7F7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900" b="1" dirty="0" smtClean="0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トリガー検知</a:t>
            </a:r>
            <a:r>
              <a:rPr lang="en-US" altLang="ja-JP" sz="900" b="1" dirty="0" smtClean="0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</a:t>
            </a:r>
            <a:r>
              <a:rPr lang="ja-JP" altLang="en-US" sz="900" b="1" dirty="0" smtClean="0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プッシュ受信</a:t>
            </a:r>
            <a:endParaRPr lang="en-US" altLang="ja-JP" sz="900" b="1" dirty="0">
              <a:solidFill>
                <a:srgbClr val="7F7F7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678" name="AutoShape 8"/>
          <p:cNvSpPr>
            <a:spLocks noChangeArrowheads="1"/>
          </p:cNvSpPr>
          <p:nvPr/>
        </p:nvSpPr>
        <p:spPr bwMode="auto">
          <a:xfrm>
            <a:off x="2700338" y="1412875"/>
            <a:ext cx="503237" cy="647700"/>
          </a:xfrm>
          <a:prstGeom prst="can">
            <a:avLst>
              <a:gd name="adj" fmla="val 3217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master</a:t>
            </a:r>
          </a:p>
        </p:txBody>
      </p:sp>
      <p:sp>
        <p:nvSpPr>
          <p:cNvPr id="26679" name="AutoShape 9"/>
          <p:cNvSpPr>
            <a:spLocks noChangeArrowheads="1"/>
          </p:cNvSpPr>
          <p:nvPr/>
        </p:nvSpPr>
        <p:spPr bwMode="auto">
          <a:xfrm>
            <a:off x="2700338" y="2133600"/>
            <a:ext cx="503237" cy="647700"/>
          </a:xfrm>
          <a:prstGeom prst="can">
            <a:avLst>
              <a:gd name="adj" fmla="val 3217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trigger</a:t>
            </a:r>
          </a:p>
        </p:txBody>
      </p:sp>
      <p:sp>
        <p:nvSpPr>
          <p:cNvPr id="26680" name="AutoShape 10"/>
          <p:cNvSpPr>
            <a:spLocks noChangeArrowheads="1"/>
          </p:cNvSpPr>
          <p:nvPr/>
        </p:nvSpPr>
        <p:spPr bwMode="auto">
          <a:xfrm>
            <a:off x="2700338" y="5445125"/>
            <a:ext cx="503237" cy="647700"/>
          </a:xfrm>
          <a:prstGeom prst="can">
            <a:avLst>
              <a:gd name="adj" fmla="val 3217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push</a:t>
            </a:r>
          </a:p>
          <a:p>
            <a:pPr algn="ctr"/>
            <a:r>
              <a:rPr lang="ja-JP" altLang="en-US" sz="1200"/>
              <a:t>用任意</a:t>
            </a:r>
          </a:p>
          <a:p>
            <a:pPr algn="ctr"/>
            <a:r>
              <a:rPr lang="ja-JP" altLang="en-US" sz="1200"/>
              <a:t>バケツ</a:t>
            </a:r>
          </a:p>
        </p:txBody>
      </p:sp>
      <p:sp>
        <p:nvSpPr>
          <p:cNvPr id="26684" name="AutoShape 8"/>
          <p:cNvSpPr>
            <a:spLocks noChangeArrowheads="1"/>
          </p:cNvSpPr>
          <p:nvPr/>
        </p:nvSpPr>
        <p:spPr bwMode="auto">
          <a:xfrm>
            <a:off x="2692400" y="3408363"/>
            <a:ext cx="503238" cy="647700"/>
          </a:xfrm>
          <a:prstGeom prst="can">
            <a:avLst>
              <a:gd name="adj" fmla="val 3217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Content</a:t>
            </a:r>
          </a:p>
          <a:p>
            <a:pPr algn="ctr"/>
            <a:r>
              <a:rPr lang="en-US" altLang="ja-JP"/>
              <a:t>Access</a:t>
            </a:r>
          </a:p>
          <a:p>
            <a:pPr algn="ctr"/>
            <a:r>
              <a:rPr lang="en-US" altLang="ja-JP"/>
              <a:t>log</a:t>
            </a:r>
          </a:p>
        </p:txBody>
      </p:sp>
      <p:sp>
        <p:nvSpPr>
          <p:cNvPr id="26685" name="AutoShape 9"/>
          <p:cNvSpPr>
            <a:spLocks noChangeArrowheads="1"/>
          </p:cNvSpPr>
          <p:nvPr/>
        </p:nvSpPr>
        <p:spPr bwMode="auto">
          <a:xfrm>
            <a:off x="2700338" y="4752975"/>
            <a:ext cx="503237" cy="647700"/>
          </a:xfrm>
          <a:prstGeom prst="can">
            <a:avLst>
              <a:gd name="adj" fmla="val 3217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log</a:t>
            </a:r>
          </a:p>
        </p:txBody>
      </p:sp>
      <p:sp>
        <p:nvSpPr>
          <p:cNvPr id="26686" name="AutoShape 12"/>
          <p:cNvSpPr>
            <a:spLocks noChangeArrowheads="1"/>
          </p:cNvSpPr>
          <p:nvPr/>
        </p:nvSpPr>
        <p:spPr bwMode="auto">
          <a:xfrm>
            <a:off x="2755900" y="2852738"/>
            <a:ext cx="390525" cy="504825"/>
          </a:xfrm>
          <a:prstGeom prst="can">
            <a:avLst>
              <a:gd name="adj" fmla="val 32317"/>
            </a:avLst>
          </a:prstGeom>
          <a:solidFill>
            <a:schemeClr val="bg1"/>
          </a:solidFill>
          <a:ln w="22225">
            <a:solidFill>
              <a:srgbClr val="96969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200" dirty="0"/>
              <a:t>task</a:t>
            </a:r>
          </a:p>
          <a:p>
            <a:pPr algn="ctr"/>
            <a:endParaRPr lang="en-US" altLang="ja-JP" sz="1200" dirty="0"/>
          </a:p>
        </p:txBody>
      </p:sp>
      <p:sp>
        <p:nvSpPr>
          <p:cNvPr id="26687" name="Rectangle 16"/>
          <p:cNvSpPr>
            <a:spLocks noChangeArrowheads="1"/>
          </p:cNvSpPr>
          <p:nvPr/>
        </p:nvSpPr>
        <p:spPr bwMode="auto">
          <a:xfrm>
            <a:off x="4572000" y="1341438"/>
            <a:ext cx="1512888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900" b="1"/>
              <a:t>copyTrigger</a:t>
            </a:r>
            <a:r>
              <a:rPr lang="ja-JP" altLang="en-US" sz="900"/>
              <a:t>：トリガ情報のみ、</a:t>
            </a:r>
            <a:r>
              <a:rPr lang="en-US" altLang="ja-JP" sz="900"/>
              <a:t>trigger</a:t>
            </a:r>
            <a:r>
              <a:rPr lang="ja-JP" altLang="en-US" sz="900"/>
              <a:t>バケツにコピー</a:t>
            </a:r>
          </a:p>
        </p:txBody>
      </p:sp>
      <p:sp>
        <p:nvSpPr>
          <p:cNvPr id="26688" name="Rectangle 18"/>
          <p:cNvSpPr>
            <a:spLocks noChangeArrowheads="1"/>
          </p:cNvSpPr>
          <p:nvPr/>
        </p:nvSpPr>
        <p:spPr bwMode="auto">
          <a:xfrm>
            <a:off x="4572000" y="2565400"/>
            <a:ext cx="1512888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900" b="1"/>
              <a:t>updateACL</a:t>
            </a:r>
            <a:r>
              <a:rPr lang="ja-JP" altLang="en-US" sz="900"/>
              <a:t>：アプリからの</a:t>
            </a:r>
            <a:r>
              <a:rPr lang="en-US" altLang="ja-JP" sz="900"/>
              <a:t>trigger</a:t>
            </a:r>
            <a:r>
              <a:rPr lang="ja-JP" altLang="en-US" sz="900"/>
              <a:t>へのアクセス制御する</a:t>
            </a:r>
          </a:p>
        </p:txBody>
      </p:sp>
      <p:sp>
        <p:nvSpPr>
          <p:cNvPr id="26689" name="Rectangle 19"/>
          <p:cNvSpPr>
            <a:spLocks noChangeArrowheads="1"/>
          </p:cNvSpPr>
          <p:nvPr/>
        </p:nvSpPr>
        <p:spPr bwMode="auto">
          <a:xfrm>
            <a:off x="4571999" y="3746173"/>
            <a:ext cx="1655763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900" b="1" dirty="0" err="1"/>
              <a:t>getAccessCount</a:t>
            </a:r>
            <a:r>
              <a:rPr lang="en-US" altLang="ja-JP" sz="900" b="1" dirty="0"/>
              <a:t> </a:t>
            </a:r>
            <a:r>
              <a:rPr lang="en-US" altLang="ja-JP" sz="900" dirty="0"/>
              <a:t>:</a:t>
            </a:r>
            <a:r>
              <a:rPr lang="ja-JP" altLang="en-US" sz="900" dirty="0"/>
              <a:t>コンテンツへのアクセス</a:t>
            </a:r>
            <a:r>
              <a:rPr lang="ja-JP" altLang="en-US" sz="900" dirty="0" smtClean="0"/>
              <a:t>回数取得</a:t>
            </a:r>
            <a:r>
              <a:rPr lang="en-US" altLang="ja-JP" sz="900" b="1" dirty="0" err="1" smtClean="0"/>
              <a:t>createAccessLog</a:t>
            </a:r>
            <a:r>
              <a:rPr lang="en-US" altLang="ja-JP" sz="900" b="1" dirty="0" smtClean="0"/>
              <a:t> </a:t>
            </a:r>
            <a:r>
              <a:rPr lang="en-US" altLang="ja-JP" sz="900" dirty="0" smtClean="0"/>
              <a:t>:</a:t>
            </a:r>
            <a:r>
              <a:rPr lang="ja-JP" altLang="en-US" sz="900" dirty="0" smtClean="0"/>
              <a:t>コンテン回数</a:t>
            </a:r>
            <a:r>
              <a:rPr lang="ja-JP" altLang="en-US" sz="900" dirty="0"/>
              <a:t>制御の為のログ追加</a:t>
            </a:r>
            <a:endParaRPr lang="en-US" altLang="ja-JP" sz="900" dirty="0"/>
          </a:p>
        </p:txBody>
      </p:sp>
      <p:sp>
        <p:nvSpPr>
          <p:cNvPr id="26690" name="Rectangle 37"/>
          <p:cNvSpPr>
            <a:spLocks noChangeArrowheads="1"/>
          </p:cNvSpPr>
          <p:nvPr/>
        </p:nvSpPr>
        <p:spPr bwMode="auto">
          <a:xfrm>
            <a:off x="4572000" y="4572540"/>
            <a:ext cx="151288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900" b="1"/>
              <a:t>registerLog</a:t>
            </a:r>
            <a:r>
              <a:rPr lang="en-US" altLang="ja-JP" sz="900"/>
              <a:t>:</a:t>
            </a:r>
            <a:r>
              <a:rPr lang="ja-JP" altLang="en-US" sz="900"/>
              <a:t>ログ追加</a:t>
            </a:r>
            <a:endParaRPr lang="en-US" altLang="ja-JP" sz="900"/>
          </a:p>
        </p:txBody>
      </p:sp>
      <p:sp>
        <p:nvSpPr>
          <p:cNvPr id="26691" name="Rectangle 38"/>
          <p:cNvSpPr>
            <a:spLocks noChangeArrowheads="1"/>
          </p:cNvSpPr>
          <p:nvPr/>
        </p:nvSpPr>
        <p:spPr bwMode="auto">
          <a:xfrm>
            <a:off x="4572000" y="5080882"/>
            <a:ext cx="151288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900" b="1"/>
              <a:t>getLogCount</a:t>
            </a:r>
            <a:r>
              <a:rPr lang="en-US" altLang="ja-JP" sz="900"/>
              <a:t>:</a:t>
            </a:r>
            <a:r>
              <a:rPr lang="ja-JP" altLang="en-US" sz="900"/>
              <a:t>ログ集計</a:t>
            </a:r>
            <a:endParaRPr lang="en-US" altLang="ja-JP" sz="900"/>
          </a:p>
        </p:txBody>
      </p:sp>
      <p:sp>
        <p:nvSpPr>
          <p:cNvPr id="26692" name="Rectangle 39"/>
          <p:cNvSpPr>
            <a:spLocks noChangeArrowheads="1"/>
          </p:cNvSpPr>
          <p:nvPr/>
        </p:nvSpPr>
        <p:spPr bwMode="auto">
          <a:xfrm>
            <a:off x="4572000" y="1989138"/>
            <a:ext cx="1512888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900" b="1"/>
              <a:t>setPublish</a:t>
            </a:r>
            <a:r>
              <a:rPr lang="en-US" altLang="ja-JP" sz="900"/>
              <a:t>:</a:t>
            </a:r>
            <a:r>
              <a:rPr lang="ja-JP" altLang="en-US" sz="900"/>
              <a:t>未来の開始・終了日時で</a:t>
            </a:r>
            <a:r>
              <a:rPr lang="en-US" altLang="ja-JP" sz="900"/>
              <a:t>task</a:t>
            </a:r>
            <a:r>
              <a:rPr lang="ja-JP" altLang="en-US" sz="900"/>
              <a:t>に登録して、</a:t>
            </a:r>
            <a:r>
              <a:rPr lang="en-US" altLang="ja-JP" sz="900"/>
              <a:t>updateACL</a:t>
            </a:r>
            <a:r>
              <a:rPr lang="ja-JP" altLang="en-US" sz="900"/>
              <a:t>を実行させる</a:t>
            </a:r>
          </a:p>
        </p:txBody>
      </p:sp>
      <p:cxnSp>
        <p:nvCxnSpPr>
          <p:cNvPr id="26693" name="AutoShape 20"/>
          <p:cNvCxnSpPr>
            <a:cxnSpLocks noChangeShapeType="1"/>
            <a:stCxn id="26633" idx="3"/>
            <a:endCxn id="26678" idx="2"/>
          </p:cNvCxnSpPr>
          <p:nvPr/>
        </p:nvCxnSpPr>
        <p:spPr bwMode="auto">
          <a:xfrm flipV="1">
            <a:off x="1692275" y="1736725"/>
            <a:ext cx="1008063" cy="14605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694" name="AutoShape 20"/>
          <p:cNvCxnSpPr>
            <a:cxnSpLocks noChangeShapeType="1"/>
            <a:stCxn id="26687" idx="1"/>
            <a:endCxn id="26679" idx="4"/>
          </p:cNvCxnSpPr>
          <p:nvPr/>
        </p:nvCxnSpPr>
        <p:spPr bwMode="auto">
          <a:xfrm flipH="1">
            <a:off x="3203575" y="1593850"/>
            <a:ext cx="1368425" cy="86360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695" name="AutoShape 20"/>
          <p:cNvCxnSpPr>
            <a:cxnSpLocks noChangeShapeType="1"/>
            <a:stCxn id="26678" idx="4"/>
            <a:endCxn id="26687" idx="1"/>
          </p:cNvCxnSpPr>
          <p:nvPr/>
        </p:nvCxnSpPr>
        <p:spPr bwMode="auto">
          <a:xfrm flipV="1">
            <a:off x="3203575" y="1593850"/>
            <a:ext cx="1368425" cy="14287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696" name="AutoShape 20"/>
          <p:cNvCxnSpPr>
            <a:cxnSpLocks noChangeShapeType="1"/>
            <a:stCxn id="26687" idx="2"/>
            <a:endCxn id="26692" idx="0"/>
          </p:cNvCxnSpPr>
          <p:nvPr/>
        </p:nvCxnSpPr>
        <p:spPr bwMode="auto">
          <a:xfrm rot="5400000">
            <a:off x="5257006" y="1916907"/>
            <a:ext cx="144463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697" name="AutoShape 20"/>
          <p:cNvCxnSpPr>
            <a:cxnSpLocks noChangeShapeType="1"/>
            <a:stCxn id="26692" idx="1"/>
            <a:endCxn id="26686" idx="4"/>
          </p:cNvCxnSpPr>
          <p:nvPr/>
        </p:nvCxnSpPr>
        <p:spPr bwMode="auto">
          <a:xfrm flipH="1">
            <a:off x="3157538" y="2241550"/>
            <a:ext cx="1414462" cy="86360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698" name="AutoShape 20"/>
          <p:cNvCxnSpPr>
            <a:cxnSpLocks noChangeShapeType="1"/>
            <a:stCxn id="26688" idx="1"/>
            <a:endCxn id="26679" idx="4"/>
          </p:cNvCxnSpPr>
          <p:nvPr/>
        </p:nvCxnSpPr>
        <p:spPr bwMode="auto">
          <a:xfrm flipH="1" flipV="1">
            <a:off x="3203575" y="2457450"/>
            <a:ext cx="1368425" cy="360363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699" name="AutoShape 20"/>
          <p:cNvCxnSpPr>
            <a:cxnSpLocks noChangeShapeType="1"/>
            <a:stCxn id="26686" idx="4"/>
            <a:endCxn id="26688" idx="1"/>
          </p:cNvCxnSpPr>
          <p:nvPr/>
        </p:nvCxnSpPr>
        <p:spPr bwMode="auto">
          <a:xfrm flipV="1">
            <a:off x="3157538" y="2817813"/>
            <a:ext cx="1414462" cy="287337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700" name="AutoShape 20"/>
          <p:cNvCxnSpPr>
            <a:cxnSpLocks noChangeShapeType="1"/>
            <a:stCxn id="26659" idx="1"/>
            <a:endCxn id="26689" idx="3"/>
          </p:cNvCxnSpPr>
          <p:nvPr/>
        </p:nvCxnSpPr>
        <p:spPr bwMode="auto">
          <a:xfrm flipH="1">
            <a:off x="6227762" y="2528094"/>
            <a:ext cx="1223963" cy="1522879"/>
          </a:xfrm>
          <a:prstGeom prst="straightConnector1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26701" name="AutoShape 20"/>
          <p:cNvCxnSpPr>
            <a:cxnSpLocks noChangeShapeType="1"/>
            <a:stCxn id="26689" idx="1"/>
            <a:endCxn id="26684" idx="4"/>
          </p:cNvCxnSpPr>
          <p:nvPr/>
        </p:nvCxnSpPr>
        <p:spPr bwMode="auto">
          <a:xfrm flipH="1" flipV="1">
            <a:off x="3195638" y="3732213"/>
            <a:ext cx="1376361" cy="31876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702" name="AutoShape 20"/>
          <p:cNvCxnSpPr>
            <a:cxnSpLocks noChangeShapeType="1"/>
            <a:stCxn id="26646" idx="3"/>
            <a:endCxn id="26680" idx="2"/>
          </p:cNvCxnSpPr>
          <p:nvPr/>
        </p:nvCxnSpPr>
        <p:spPr bwMode="auto">
          <a:xfrm flipV="1">
            <a:off x="1620838" y="5768975"/>
            <a:ext cx="1079500" cy="1588"/>
          </a:xfrm>
          <a:prstGeom prst="straightConnector1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</p:spPr>
      </p:cxnSp>
      <p:cxnSp>
        <p:nvCxnSpPr>
          <p:cNvPr id="26703" name="AutoShape 20"/>
          <p:cNvCxnSpPr>
            <a:cxnSpLocks noChangeShapeType="1"/>
            <a:stCxn id="26680" idx="4"/>
            <a:endCxn id="26704" idx="1"/>
          </p:cNvCxnSpPr>
          <p:nvPr/>
        </p:nvCxnSpPr>
        <p:spPr bwMode="auto">
          <a:xfrm>
            <a:off x="3203575" y="5768975"/>
            <a:ext cx="1368425" cy="1588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sp>
        <p:nvSpPr>
          <p:cNvPr id="26704" name="Rectangle 17"/>
          <p:cNvSpPr>
            <a:spLocks noChangeArrowheads="1"/>
          </p:cNvSpPr>
          <p:nvPr/>
        </p:nvSpPr>
        <p:spPr bwMode="auto">
          <a:xfrm>
            <a:off x="4572000" y="5518150"/>
            <a:ext cx="1512888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900" b="1"/>
              <a:t>scheduleRegist</a:t>
            </a:r>
            <a:r>
              <a:rPr lang="ja-JP" altLang="en-US" sz="900"/>
              <a:t>：未来のプッシュ配信を</a:t>
            </a:r>
            <a:r>
              <a:rPr lang="en-US" altLang="ja-JP" sz="900"/>
              <a:t>task</a:t>
            </a:r>
            <a:r>
              <a:rPr lang="ja-JP" altLang="en-US" sz="900"/>
              <a:t>に登録</a:t>
            </a:r>
          </a:p>
        </p:txBody>
      </p:sp>
      <p:cxnSp>
        <p:nvCxnSpPr>
          <p:cNvPr id="26705" name="AutoShape 20"/>
          <p:cNvCxnSpPr>
            <a:cxnSpLocks noChangeShapeType="1"/>
            <a:stCxn id="26704" idx="1"/>
            <a:endCxn id="26706" idx="4"/>
          </p:cNvCxnSpPr>
          <p:nvPr/>
        </p:nvCxnSpPr>
        <p:spPr bwMode="auto">
          <a:xfrm flipH="1">
            <a:off x="3157538" y="5770563"/>
            <a:ext cx="1414462" cy="719137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sp>
        <p:nvSpPr>
          <p:cNvPr id="26706" name="AutoShape 12"/>
          <p:cNvSpPr>
            <a:spLocks noChangeArrowheads="1"/>
          </p:cNvSpPr>
          <p:nvPr/>
        </p:nvSpPr>
        <p:spPr bwMode="auto">
          <a:xfrm>
            <a:off x="2755900" y="6237288"/>
            <a:ext cx="390525" cy="504825"/>
          </a:xfrm>
          <a:prstGeom prst="can">
            <a:avLst>
              <a:gd name="adj" fmla="val 32317"/>
            </a:avLst>
          </a:prstGeom>
          <a:solidFill>
            <a:schemeClr val="bg1"/>
          </a:solidFill>
          <a:ln w="222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 dirty="0"/>
              <a:t>task</a:t>
            </a:r>
          </a:p>
          <a:p>
            <a:pPr algn="ctr"/>
            <a:endParaRPr lang="en-US" altLang="ja-JP" sz="1200" dirty="0"/>
          </a:p>
        </p:txBody>
      </p:sp>
      <p:cxnSp>
        <p:nvCxnSpPr>
          <p:cNvPr id="26707" name="AutoShape 20"/>
          <p:cNvCxnSpPr>
            <a:cxnSpLocks noChangeShapeType="1"/>
            <a:stCxn id="26706" idx="4"/>
            <a:endCxn id="72" idx="2"/>
          </p:cNvCxnSpPr>
          <p:nvPr/>
        </p:nvCxnSpPr>
        <p:spPr bwMode="auto">
          <a:xfrm flipV="1">
            <a:off x="3146425" y="6332537"/>
            <a:ext cx="5051041" cy="157164"/>
          </a:xfrm>
          <a:prstGeom prst="bentConnector2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26709" name="AutoShape 20"/>
          <p:cNvCxnSpPr>
            <a:cxnSpLocks noChangeShapeType="1"/>
            <a:stCxn id="26659" idx="1"/>
            <a:endCxn id="26690" idx="3"/>
          </p:cNvCxnSpPr>
          <p:nvPr/>
        </p:nvCxnSpPr>
        <p:spPr bwMode="auto">
          <a:xfrm flipH="1">
            <a:off x="6084888" y="2528094"/>
            <a:ext cx="1366837" cy="2188909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710" name="AutoShape 20"/>
          <p:cNvCxnSpPr>
            <a:cxnSpLocks noChangeShapeType="1"/>
            <a:stCxn id="26690" idx="1"/>
            <a:endCxn id="26685" idx="4"/>
          </p:cNvCxnSpPr>
          <p:nvPr/>
        </p:nvCxnSpPr>
        <p:spPr bwMode="auto">
          <a:xfrm flipH="1">
            <a:off x="3203575" y="4717003"/>
            <a:ext cx="1368425" cy="359822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711" name="AutoShape 20"/>
          <p:cNvCxnSpPr>
            <a:cxnSpLocks noChangeShapeType="1"/>
            <a:stCxn id="26691" idx="1"/>
            <a:endCxn id="26685" idx="4"/>
          </p:cNvCxnSpPr>
          <p:nvPr/>
        </p:nvCxnSpPr>
        <p:spPr bwMode="auto">
          <a:xfrm flipH="1" flipV="1">
            <a:off x="3203575" y="5076825"/>
            <a:ext cx="1368425" cy="14852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713" name="AutoShape 20"/>
          <p:cNvCxnSpPr>
            <a:cxnSpLocks noChangeShapeType="1"/>
            <a:stCxn id="72" idx="0"/>
            <a:endCxn id="26690" idx="3"/>
          </p:cNvCxnSpPr>
          <p:nvPr/>
        </p:nvCxnSpPr>
        <p:spPr bwMode="auto">
          <a:xfrm flipH="1" flipV="1">
            <a:off x="6084888" y="4717003"/>
            <a:ext cx="2112578" cy="1282159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26714" name="AutoShape 20"/>
          <p:cNvCxnSpPr>
            <a:cxnSpLocks noChangeShapeType="1"/>
            <a:stCxn id="26715" idx="0"/>
            <a:endCxn id="26691" idx="3"/>
          </p:cNvCxnSpPr>
          <p:nvPr/>
        </p:nvCxnSpPr>
        <p:spPr bwMode="auto">
          <a:xfrm flipH="1" flipV="1">
            <a:off x="6084888" y="5225345"/>
            <a:ext cx="537270" cy="508705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</p:spPr>
      </p:cxn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6156325" y="5734050"/>
            <a:ext cx="9316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dirty="0"/>
              <a:t>集計機能を</a:t>
            </a:r>
          </a:p>
          <a:p>
            <a:r>
              <a:rPr lang="ja-JP" altLang="en-US" dirty="0"/>
              <a:t>利用</a:t>
            </a:r>
            <a:r>
              <a:rPr lang="ja-JP" altLang="en-US" dirty="0" smtClean="0"/>
              <a:t>する場合</a:t>
            </a:r>
            <a:endParaRPr lang="ja-JP" altLang="en-US" dirty="0"/>
          </a:p>
        </p:txBody>
      </p:sp>
      <p:sp>
        <p:nvSpPr>
          <p:cNvPr id="26718" name="Text Box 94"/>
          <p:cNvSpPr txBox="1">
            <a:spLocks noChangeArrowheads="1"/>
          </p:cNvSpPr>
          <p:nvPr/>
        </p:nvSpPr>
        <p:spPr bwMode="auto">
          <a:xfrm>
            <a:off x="3348038" y="1439863"/>
            <a:ext cx="8239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800"/>
              <a:t>サーバーフック</a:t>
            </a:r>
          </a:p>
        </p:txBody>
      </p:sp>
      <p:sp>
        <p:nvSpPr>
          <p:cNvPr id="26719" name="Text Box 95"/>
          <p:cNvSpPr txBox="1">
            <a:spLocks noChangeArrowheads="1"/>
          </p:cNvSpPr>
          <p:nvPr/>
        </p:nvSpPr>
        <p:spPr bwMode="auto">
          <a:xfrm>
            <a:off x="3419475" y="5589588"/>
            <a:ext cx="8239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800"/>
              <a:t>サーバーフック</a:t>
            </a:r>
          </a:p>
        </p:txBody>
      </p:sp>
      <p:sp>
        <p:nvSpPr>
          <p:cNvPr id="26723" name="角丸四角形吹き出し 37"/>
          <p:cNvSpPr>
            <a:spLocks noChangeArrowheads="1"/>
          </p:cNvSpPr>
          <p:nvPr/>
        </p:nvSpPr>
        <p:spPr bwMode="auto">
          <a:xfrm>
            <a:off x="107950" y="5949950"/>
            <a:ext cx="1512888" cy="576263"/>
          </a:xfrm>
          <a:prstGeom prst="wedgeRoundRectCallout">
            <a:avLst>
              <a:gd name="adj1" fmla="val 14009"/>
              <a:gd name="adj2" fmla="val -75894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7F7F7F"/>
            </a:solidFill>
            <a:miter lim="800000"/>
            <a:headEnd/>
            <a:tailEnd/>
          </a:ln>
        </p:spPr>
        <p:txBody>
          <a:bodyPr lIns="108000" anchor="ctr"/>
          <a:lstStyle/>
          <a:p>
            <a:r>
              <a:rPr lang="ja-JP" altLang="en-US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トピックは</a:t>
            </a:r>
            <a:r>
              <a:rPr lang="en-US" altLang="ja-JP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CMS</a:t>
            </a:r>
            <a:r>
              <a:rPr lang="ja-JP" altLang="en-US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r>
              <a:rPr lang="en-US" altLang="ja-JP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Push</a:t>
            </a:r>
            <a:r>
              <a:rPr lang="ja-JP" altLang="en-US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登録毎に指定する。</a:t>
            </a:r>
          </a:p>
        </p:txBody>
      </p:sp>
      <p:sp>
        <p:nvSpPr>
          <p:cNvPr id="26724" name="角丸四角形吹き出し 37"/>
          <p:cNvSpPr>
            <a:spLocks noChangeArrowheads="1"/>
          </p:cNvSpPr>
          <p:nvPr/>
        </p:nvSpPr>
        <p:spPr bwMode="auto">
          <a:xfrm>
            <a:off x="4572000" y="6093098"/>
            <a:ext cx="1512888" cy="576262"/>
          </a:xfrm>
          <a:prstGeom prst="wedgeRoundRectCallout">
            <a:avLst>
              <a:gd name="adj1" fmla="val 14009"/>
              <a:gd name="adj2" fmla="val -75894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7F7F7F"/>
            </a:solidFill>
            <a:miter lim="800000"/>
            <a:headEnd/>
            <a:tailEnd/>
          </a:ln>
        </p:spPr>
        <p:txBody>
          <a:bodyPr lIns="108000" anchor="ctr"/>
          <a:lstStyle/>
          <a:p>
            <a:r>
              <a:rPr lang="en-US" altLang="ja-JP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CMS</a:t>
            </a:r>
            <a:r>
              <a:rPr lang="ja-JP" altLang="en-US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で指定されたトピックに対して配信予約する</a:t>
            </a:r>
            <a:endParaRPr lang="en-US" altLang="ja-JP" sz="900" b="1">
              <a:solidFill>
                <a:srgbClr val="7F7F7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725" name="角丸四角形吹き出し 37"/>
          <p:cNvSpPr>
            <a:spLocks noChangeArrowheads="1"/>
          </p:cNvSpPr>
          <p:nvPr/>
        </p:nvSpPr>
        <p:spPr bwMode="auto">
          <a:xfrm>
            <a:off x="6156325" y="1989138"/>
            <a:ext cx="1223963" cy="576262"/>
          </a:xfrm>
          <a:prstGeom prst="wedgeRoundRectCallout">
            <a:avLst>
              <a:gd name="adj1" fmla="val 5514"/>
              <a:gd name="adj2" fmla="val 140634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7F7F7F"/>
            </a:solidFill>
            <a:miter lim="800000"/>
            <a:headEnd/>
            <a:tailEnd/>
          </a:ln>
        </p:spPr>
        <p:txBody>
          <a:bodyPr lIns="108000" anchor="ctr"/>
          <a:lstStyle/>
          <a:p>
            <a:r>
              <a:rPr lang="ja-JP" altLang="en-US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サーバーコード経由でコンテンツにアクセスする</a:t>
            </a:r>
          </a:p>
        </p:txBody>
      </p:sp>
      <p:sp>
        <p:nvSpPr>
          <p:cNvPr id="26727" name="角丸四角形吹き出し 37"/>
          <p:cNvSpPr>
            <a:spLocks noChangeArrowheads="1"/>
          </p:cNvSpPr>
          <p:nvPr/>
        </p:nvSpPr>
        <p:spPr bwMode="auto">
          <a:xfrm>
            <a:off x="179388" y="2276475"/>
            <a:ext cx="1439862" cy="576263"/>
          </a:xfrm>
          <a:prstGeom prst="wedgeRoundRectCallout">
            <a:avLst>
              <a:gd name="adj1" fmla="val 21773"/>
              <a:gd name="adj2" fmla="val -81992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7F7F7F"/>
            </a:solidFill>
            <a:miter lim="800000"/>
            <a:headEnd/>
            <a:tailEnd/>
          </a:ln>
        </p:spPr>
        <p:txBody>
          <a:bodyPr lIns="108000" anchor="ctr"/>
          <a:lstStyle/>
          <a:p>
            <a:r>
              <a:rPr lang="ja-JP" altLang="en-US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コンテンツへのアクセス回数は</a:t>
            </a:r>
            <a:r>
              <a:rPr lang="en-US" altLang="ja-JP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CMS</a:t>
            </a:r>
            <a:r>
              <a:rPr lang="ja-JP" altLang="en-US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でトリガ＆コンテンツ登録毎に指定する</a:t>
            </a:r>
          </a:p>
        </p:txBody>
      </p:sp>
      <p:sp>
        <p:nvSpPr>
          <p:cNvPr id="26731" name="角丸四角形吹き出し 37"/>
          <p:cNvSpPr>
            <a:spLocks noChangeArrowheads="1"/>
          </p:cNvSpPr>
          <p:nvPr/>
        </p:nvSpPr>
        <p:spPr bwMode="auto">
          <a:xfrm>
            <a:off x="4643438" y="3123001"/>
            <a:ext cx="1439862" cy="576262"/>
          </a:xfrm>
          <a:prstGeom prst="wedgeRoundRectCallout">
            <a:avLst>
              <a:gd name="adj1" fmla="val -13065"/>
              <a:gd name="adj2" fmla="val 73968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7F7F7F"/>
            </a:solidFill>
            <a:miter lim="800000"/>
            <a:headEnd/>
            <a:tailEnd/>
          </a:ln>
        </p:spPr>
        <p:txBody>
          <a:bodyPr lIns="108000" anchor="ctr"/>
          <a:lstStyle/>
          <a:p>
            <a:r>
              <a:rPr lang="en-US" altLang="ja-JP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CMS</a:t>
            </a:r>
            <a:r>
              <a:rPr lang="ja-JP" altLang="en-US" sz="900" b="1">
                <a:solidFill>
                  <a:srgbClr val="7F7F7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指定されたアクセス回数上限値を見て制御する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7405080" y="5999162"/>
            <a:ext cx="1584771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ja-JP" altLang="en-US" dirty="0" smtClean="0"/>
              <a:t>プッシュ通知</a:t>
            </a:r>
            <a:r>
              <a:rPr lang="ja-JP" altLang="en-US" dirty="0"/>
              <a:t>受信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axdnp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95000"/>
              <a:lumOff val="5000"/>
            </a:schemeClr>
          </a:solidFill>
        </a:ln>
        <a:effectLst/>
      </a:spPr>
      <a:bodyPr lIns="108000" rtlCol="0" anchor="ctr"/>
      <a:lstStyle>
        <a:defPPr algn="ctr">
          <a:defRPr kumimoji="1" sz="1000"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000" dirty="0" smtClean="0"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riaxdnp2013_r1</Template>
  <TotalTime>738</TotalTime>
  <Words>208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Arial</vt:lpstr>
      <vt:lpstr>Arial Black</vt:lpstr>
      <vt:lpstr>Calibri</vt:lpstr>
      <vt:lpstr>Wingdings</vt:lpstr>
      <vt:lpstr>riaxdnp2013</vt:lpstr>
      <vt:lpstr>機能概要図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森川裕美(d989576)</dc:creator>
  <cp:lastModifiedBy>森健広(d805573)</cp:lastModifiedBy>
  <cp:revision>127</cp:revision>
  <dcterms:created xsi:type="dcterms:W3CDTF">2015-03-06T07:29:31Z</dcterms:created>
  <dcterms:modified xsi:type="dcterms:W3CDTF">2015-12-11T07:15:13Z</dcterms:modified>
</cp:coreProperties>
</file>