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0"/>
  </p:notesMasterIdLst>
  <p:sldIdLst>
    <p:sldId id="256" r:id="rId2"/>
    <p:sldId id="292" r:id="rId3"/>
    <p:sldId id="258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4" r:id="rId12"/>
    <p:sldId id="303" r:id="rId13"/>
    <p:sldId id="270" r:id="rId14"/>
    <p:sldId id="274" r:id="rId15"/>
    <p:sldId id="305" r:id="rId16"/>
    <p:sldId id="276" r:id="rId17"/>
    <p:sldId id="277" r:id="rId18"/>
    <p:sldId id="278" r:id="rId19"/>
    <p:sldId id="280" r:id="rId20"/>
    <p:sldId id="281" r:id="rId21"/>
    <p:sldId id="284" r:id="rId22"/>
    <p:sldId id="286" r:id="rId23"/>
    <p:sldId id="287" r:id="rId24"/>
    <p:sldId id="288" r:id="rId25"/>
    <p:sldId id="290" r:id="rId26"/>
    <p:sldId id="291" r:id="rId27"/>
    <p:sldId id="299" r:id="rId28"/>
    <p:sldId id="300" r:id="rId29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82710" autoAdjust="0"/>
  </p:normalViewPr>
  <p:slideViewPr>
    <p:cSldViewPr snapToGrid="0" snapToObjects="1">
      <p:cViewPr varScale="1">
        <p:scale>
          <a:sx n="61" d="100"/>
          <a:sy n="61" d="100"/>
        </p:scale>
        <p:origin x="13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1493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一般有两种</a:t>
            </a:r>
            <a:endParaRPr lang="en-US" altLang="zh-CN" smtClean="0"/>
          </a:p>
          <a:p>
            <a:r>
              <a:rPr lang="en-US" altLang="zh-CN" smtClean="0"/>
              <a:t>	    </a:t>
            </a:r>
            <a:r>
              <a:rPr lang="zh-CN" altLang="en-US" smtClean="0"/>
              <a:t>基本格式：</a:t>
            </a:r>
          </a:p>
          <a:p>
            <a:r>
              <a:rPr lang="zh-CN" altLang="en-US" smtClean="0"/>
              <a:t>        	数据类型 变量名 </a:t>
            </a:r>
            <a:r>
              <a:rPr lang="en-US" altLang="zh-CN" smtClean="0"/>
              <a:t>= </a:t>
            </a:r>
            <a:r>
              <a:rPr lang="zh-CN" altLang="en-US" smtClean="0"/>
              <a:t>初始化值</a:t>
            </a:r>
            <a:r>
              <a:rPr lang="en-US" altLang="zh-CN" smtClean="0"/>
              <a:t>;</a:t>
            </a:r>
          </a:p>
          <a:p>
            <a:endParaRPr lang="en-US" altLang="zh-CN" smtClean="0"/>
          </a:p>
          <a:p>
            <a:r>
              <a:rPr lang="zh-CN" altLang="en-US" smtClean="0"/>
              <a:t>    变形格式：</a:t>
            </a:r>
          </a:p>
          <a:p>
            <a:r>
              <a:rPr lang="zh-CN" altLang="en-US" smtClean="0"/>
              <a:t>        	数据类型 变量名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        	</a:t>
            </a:r>
            <a:r>
              <a:rPr lang="zh-CN" altLang="en-US" smtClean="0"/>
              <a:t>变量名 </a:t>
            </a:r>
            <a:r>
              <a:rPr lang="en-US" altLang="zh-CN" smtClean="0"/>
              <a:t>= </a:t>
            </a:r>
            <a:r>
              <a:rPr lang="zh-CN" altLang="en-US" smtClean="0"/>
              <a:t>初始化值</a:t>
            </a:r>
            <a:r>
              <a:rPr lang="en-US" altLang="zh-CN" smtClean="0"/>
              <a:t>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3334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顺序结构，选择结构，循环结构。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先计算比较表达式的值，看其返回值是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如果是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，就执行语句体；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如果是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，就不执行语句体；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a:</a:t>
            </a:r>
            <a:r>
              <a:rPr lang="zh-CN" altLang="en-US" dirty="0" smtClean="0"/>
              <a:t>比较表达式无论简单还是复杂，结果必须是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dirty="0" err="1" smtClean="0"/>
              <a:t>b:if</a:t>
            </a:r>
            <a:r>
              <a:rPr lang="zh-CN" altLang="en-US" dirty="0" smtClean="0"/>
              <a:t>语句控制的语句体如果是一条语句，大括号可以省略；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* </a:t>
            </a:r>
            <a:r>
              <a:rPr lang="zh-CN" altLang="en-US" dirty="0" smtClean="0"/>
              <a:t>如果是多条语句，就不能省略。建议永远不要省略。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dirty="0" smtClean="0"/>
              <a:t>c:</a:t>
            </a:r>
            <a:r>
              <a:rPr lang="zh-CN" altLang="en-US" dirty="0" smtClean="0"/>
              <a:t>一般来说：有左大括号就没有分号，有分号就没有左大括号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下面的程序运行结果是什么：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    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= 8;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	    if 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=10)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    	{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		        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);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    	}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 A</a:t>
            </a:r>
            <a:r>
              <a:rPr lang="zh-CN" altLang="en-US" sz="1400" dirty="0" smtClean="0"/>
              <a:t>：编译报错  </a:t>
            </a:r>
            <a:r>
              <a:rPr lang="en-US" altLang="zh-CN" sz="1400" dirty="0" smtClean="0"/>
              <a:t>	B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8  	 C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10 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altLang="zh-CN" sz="1400" dirty="0" smtClean="0"/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2. </a:t>
            </a:r>
            <a:r>
              <a:rPr lang="zh-CN" altLang="en-US" sz="1400" dirty="0" smtClean="0"/>
              <a:t>下面的程序运行结果是什么：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    		</a:t>
            </a:r>
            <a:r>
              <a:rPr lang="zh-CN" altLang="en-US" sz="1400" dirty="0" smtClean="0"/>
              <a:t>boolean flag = false;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    		</a:t>
            </a:r>
            <a:r>
              <a:rPr lang="zh-CN" altLang="en-US" sz="1400" dirty="0" smtClean="0"/>
              <a:t>if(flag=true)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		    </a:t>
            </a:r>
            <a:r>
              <a:rPr lang="zh-CN" altLang="en-US" sz="1400" dirty="0" smtClean="0"/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   </a:t>
            </a:r>
            <a:r>
              <a:rPr lang="en-US" altLang="zh-CN" sz="1400" dirty="0" smtClean="0"/>
              <a:t>		        	</a:t>
            </a:r>
            <a:r>
              <a:rPr lang="zh-CN" altLang="en-US" sz="1400" dirty="0" smtClean="0"/>
              <a:t>System.out.println(“我是”</a:t>
            </a:r>
            <a:r>
              <a:rPr lang="en-US" altLang="zh-CN" sz="1400" dirty="0" smtClean="0"/>
              <a:t>+flag</a:t>
            </a:r>
            <a:r>
              <a:rPr lang="zh-CN" altLang="en-US" sz="1400" dirty="0" smtClean="0"/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		    </a:t>
            </a:r>
            <a:r>
              <a:rPr lang="zh-CN" altLang="en-US" sz="1400" dirty="0" smtClean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		</a:t>
            </a:r>
            <a:r>
              <a:rPr lang="zh-CN" altLang="en-US" sz="1400" dirty="0" smtClean="0"/>
              <a:t>A：编译报错      B：“我是</a:t>
            </a:r>
            <a:r>
              <a:rPr lang="en-US" altLang="zh-CN" sz="1400" dirty="0" smtClean="0"/>
              <a:t>true</a:t>
            </a:r>
            <a:r>
              <a:rPr lang="zh-CN" altLang="en-US" sz="1400" dirty="0" smtClean="0"/>
              <a:t>”        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：“我是</a:t>
            </a:r>
            <a:r>
              <a:rPr lang="en-US" altLang="zh-CN" sz="1400" dirty="0" smtClean="0"/>
              <a:t>false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4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3. </a:t>
            </a:r>
            <a:r>
              <a:rPr lang="zh-CN" altLang="en-US" sz="1400" dirty="0" smtClean="0"/>
              <a:t>下面的程序运行结果是什么：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	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x = 16;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  	if (x &gt;= 18) 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   		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您可以浏览本网站</a:t>
            </a:r>
            <a:r>
              <a:rPr lang="en-US" altLang="zh-CN" sz="1400" dirty="0" smtClean="0"/>
              <a:t>”);//</a:t>
            </a:r>
            <a:r>
              <a:rPr lang="zh-CN" altLang="en-US" sz="1400" dirty="0" smtClean="0"/>
              <a:t>①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400" baseline="0" dirty="0" smtClean="0"/>
              <a:t>   </a:t>
            </a:r>
            <a:r>
              <a:rPr lang="en-US" altLang="zh-CN" sz="1400" dirty="0" err="1" smtClean="0"/>
              <a:t>System.out.println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完了</a:t>
            </a:r>
            <a:r>
              <a:rPr lang="en-US" altLang="zh-CN" sz="1400" dirty="0" smtClean="0"/>
              <a:t>”);//</a:t>
            </a:r>
            <a:r>
              <a:rPr lang="zh-CN" altLang="en-US" sz="1400" dirty="0" smtClean="0"/>
              <a:t>②</a:t>
            </a:r>
            <a:endParaRPr lang="en-US" altLang="zh-CN" sz="1400" dirty="0" smtClean="0"/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	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A</a:t>
            </a:r>
            <a:r>
              <a:rPr lang="zh-CN" altLang="en-US" sz="1400" dirty="0" smtClean="0"/>
              <a:t>： ① </a:t>
            </a:r>
            <a:r>
              <a:rPr lang="en-US" altLang="zh-CN" sz="1400" dirty="0" smtClean="0"/>
              <a:t>	B</a:t>
            </a:r>
            <a:r>
              <a:rPr lang="zh-CN" altLang="en-US" sz="1400" dirty="0" smtClean="0"/>
              <a:t>： ①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②</a:t>
            </a:r>
            <a:r>
              <a:rPr lang="en-US" altLang="zh-CN" sz="1400" dirty="0" smtClean="0"/>
              <a:t> 	 C</a:t>
            </a:r>
            <a:r>
              <a:rPr lang="zh-CN" altLang="en-US" sz="1400" dirty="0" smtClean="0"/>
              <a:t>： ② </a:t>
            </a:r>
            <a:r>
              <a:rPr lang="en-US" altLang="zh-CN" sz="1400" dirty="0" smtClean="0"/>
              <a:t>	D</a:t>
            </a:r>
            <a:r>
              <a:rPr lang="zh-CN" altLang="en-US" sz="1400" dirty="0" smtClean="0"/>
              <a:t>：什么都不输出</a:t>
            </a:r>
            <a:endParaRPr lang="en-US" altLang="zh-CN" sz="14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smtClean="0"/>
              <a:t>首先计算比较表达式的值，看其返回值是</a:t>
            </a:r>
            <a:r>
              <a:rPr lang="en-US" altLang="zh-CN" smtClean="0"/>
              <a:t>true</a:t>
            </a:r>
            <a:r>
              <a:rPr lang="zh-CN" altLang="en-US" smtClean="0"/>
              <a:t>还是</a:t>
            </a:r>
            <a:r>
              <a:rPr lang="en-US" altLang="zh-CN" smtClean="0"/>
              <a:t>false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true</a:t>
            </a:r>
            <a:r>
              <a:rPr lang="zh-CN" altLang="en-US" smtClean="0"/>
              <a:t>，就执行语句体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如果是</a:t>
            </a:r>
            <a:r>
              <a:rPr lang="en-US" altLang="zh-CN" smtClean="0"/>
              <a:t>false</a:t>
            </a:r>
            <a:r>
              <a:rPr lang="zh-CN" altLang="en-US" smtClean="0"/>
              <a:t>，就执行语句体</a:t>
            </a:r>
            <a:r>
              <a:rPr lang="en-US" altLang="zh-CN" smtClean="0"/>
              <a:t>2</a:t>
            </a:r>
            <a:r>
              <a:rPr lang="zh-CN" altLang="en-US" smtClean="0"/>
              <a:t>；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zh-CN" altLang="en-US" dirty="0" smtClean="0"/>
              <a:t>三元运算符实现的，都可以采用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语句实现。反之不一定成立。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什么时候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语句实现不能用三元改进呢</a:t>
            </a:r>
            <a:r>
              <a:rPr lang="en-US" altLang="zh-CN" dirty="0" smtClean="0"/>
              <a:t>?</a:t>
            </a:r>
            <a:br>
              <a:rPr lang="en-US" altLang="zh-CN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语句控制的操作是一个输出语句的时候就不能。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dirty="0" smtClean="0"/>
              <a:t>为什么呢</a:t>
            </a:r>
            <a:r>
              <a:rPr lang="en-US" altLang="zh-CN" dirty="0" smtClean="0"/>
              <a:t>?</a:t>
            </a:r>
            <a:r>
              <a:rPr lang="zh-CN" altLang="en-US" dirty="0" smtClean="0"/>
              <a:t>因为三元运算符是一个运算符，运算符操作完毕就应该有一个结果，而不是一个输出。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   90-100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优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80-89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良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70-79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中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60-69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及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0-59 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>首先计算比较表达式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看其返回值是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如果是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，就执行语句体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语句结束。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如果是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，接着计算比较表达式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看其返回值是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如果是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，就执行语句体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语句结束。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如果是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，接着计算比较表达式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看其返回值是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如果都是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，就执行语句体</a:t>
            </a:r>
            <a:r>
              <a:rPr lang="en-US" altLang="zh-CN" dirty="0" err="1" smtClean="0"/>
              <a:t>n+1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96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98909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语句的格式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switch(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表达式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case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语句体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break;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case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语句体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break;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default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语句体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n+1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break;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执行流程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先计算表达式的值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dirty="0" smtClean="0"/>
              <a:t>然后和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后面的匹配，如果有就执行对应的语句，否则执行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控制的语句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5484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8897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A:</a:t>
            </a:r>
            <a:r>
              <a:rPr lang="zh-CN" altLang="en-US" dirty="0" smtClean="0"/>
              <a:t>看程序写结果：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x = 2;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y = 3;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switch(x){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default: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break;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3: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4: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("y="+y);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B:</a:t>
            </a:r>
            <a:r>
              <a:rPr lang="zh-CN" altLang="en-US" dirty="0" smtClean="0"/>
              <a:t>看程序写结果：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x = 2;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y = 3;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switch(x){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default: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3: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4: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("y="+y);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a : case</a:t>
            </a:r>
            <a:r>
              <a:rPr lang="zh-CN" altLang="en-US" dirty="0" smtClean="0"/>
              <a:t>后面只能是常量，不能是变量，而且，多个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后面的值不能出现相同的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b : default</a:t>
            </a:r>
            <a:r>
              <a:rPr lang="zh-CN" altLang="en-US" dirty="0" smtClean="0"/>
              <a:t>可以省略吗</a:t>
            </a:r>
            <a:r>
              <a:rPr lang="en-US" altLang="zh-CN" dirty="0" smtClean="0"/>
              <a:t>?</a:t>
            </a:r>
            <a:br>
              <a:rPr lang="en-US" altLang="zh-CN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dirty="0" smtClean="0"/>
              <a:t>可以省略，但是不建议，因为它的作用是对不正确的情况给出提示。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dirty="0" smtClean="0"/>
              <a:t>特殊情况：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* 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就可以把值固定。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* 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c : break</a:t>
            </a:r>
            <a:r>
              <a:rPr lang="zh-CN" altLang="en-US" dirty="0" smtClean="0"/>
              <a:t>可以省略吗</a:t>
            </a:r>
            <a:r>
              <a:rPr lang="en-US" altLang="zh-CN" dirty="0" smtClean="0"/>
              <a:t>?</a:t>
            </a:r>
            <a:br>
              <a:rPr lang="en-US" altLang="zh-CN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dirty="0" smtClean="0"/>
              <a:t>最后一个可以省略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其他最好不要省略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dirty="0" smtClean="0"/>
              <a:t>会出现一个现象：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穿透。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dirty="0" smtClean="0"/>
              <a:t>最终我们建议不要省略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d : default</a:t>
            </a:r>
            <a:r>
              <a:rPr lang="zh-CN" altLang="en-US" dirty="0" smtClean="0"/>
              <a:t>一定要在最后吗</a:t>
            </a:r>
            <a:r>
              <a:rPr lang="en-US" altLang="zh-CN" dirty="0" smtClean="0"/>
              <a:t>?</a:t>
            </a:r>
            <a:br>
              <a:rPr lang="en-US" altLang="zh-CN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zh-CN" altLang="en-US" dirty="0" smtClean="0"/>
              <a:t>不是，可以在任意位置。但是建议在最后。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e : switch</a:t>
            </a:r>
            <a:r>
              <a:rPr lang="zh-CN" altLang="en-US" dirty="0" smtClean="0"/>
              <a:t>语句的结束条件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en-US" altLang="zh-CN" dirty="0" smtClean="0"/>
              <a:t>a: 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就结束了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* </a:t>
            </a:r>
            <a:r>
              <a:rPr lang="en-US" altLang="zh-CN" smtClean="0"/>
              <a:t>b: </a:t>
            </a:r>
            <a:r>
              <a:rPr lang="zh-CN" altLang="en-US" smtClean="0"/>
              <a:t>执行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的右大括号就结束了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0977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5603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应用</a:t>
            </a:r>
            <a:r>
              <a:rPr lang="zh-CN" altLang="en-US" smtClean="0"/>
              <a:t>场景不同：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    </a:t>
            </a:r>
            <a:r>
              <a:rPr lang="en-US" altLang="zh-CN" smtClean="0"/>
              <a:t>switch</a:t>
            </a:r>
            <a:r>
              <a:rPr lang="zh-CN" altLang="en-US" smtClean="0"/>
              <a:t>建议判断固定值的时候用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    </a:t>
            </a:r>
            <a:r>
              <a:rPr lang="en-US" altLang="zh-CN" smtClean="0"/>
              <a:t>if</a:t>
            </a:r>
            <a:r>
              <a:rPr lang="zh-CN" altLang="en-US" smtClean="0"/>
              <a:t>建议判断区间或范围的时候用</a:t>
            </a:r>
            <a:br>
              <a:rPr lang="zh-CN" altLang="en-US" smtClean="0"/>
            </a:b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30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：最终结果一样。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    b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&amp;&amp;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具有短路效果。左边是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，右边不执行。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     	&amp;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是无论左边是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还是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true,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右边都会执行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：最终结果一样。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    b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||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具有短路效果。左边是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true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，右边不执行。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  	        |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是无论左边是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还是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true,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右边都会执行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格式：</a:t>
            </a:r>
            <a:endParaRPr lang="en-US" altLang="zh-CN" smtClean="0"/>
          </a:p>
          <a:p>
            <a:r>
              <a:rPr lang="en-US" altLang="zh-CN" smtClean="0"/>
              <a:t>		</a:t>
            </a:r>
            <a:r>
              <a:rPr lang="en-US" altLang="zh-CN" baseline="0" smtClean="0"/>
              <a:t>          </a:t>
            </a:r>
            <a:r>
              <a:rPr lang="zh-CN" altLang="en-US" smtClean="0"/>
              <a:t>条件表达式</a:t>
            </a:r>
            <a:r>
              <a:rPr lang="en-US" altLang="zh-CN" smtClean="0"/>
              <a:t>?</a:t>
            </a:r>
            <a:r>
              <a:rPr lang="zh-CN" altLang="en-US" smtClean="0"/>
              <a:t>表达式</a:t>
            </a:r>
            <a:r>
              <a:rPr lang="en-US" altLang="zh-CN" smtClean="0"/>
              <a:t>1:</a:t>
            </a:r>
            <a:r>
              <a:rPr lang="zh-CN" altLang="en-US" smtClean="0"/>
              <a:t>表达式</a:t>
            </a:r>
            <a:r>
              <a:rPr lang="en-US" altLang="zh-CN" smtClean="0"/>
              <a:t>2</a:t>
            </a:r>
          </a:p>
          <a:p>
            <a:r>
              <a:rPr lang="zh-CN" altLang="en-US" smtClean="0"/>
              <a:t>执行顺序：</a:t>
            </a:r>
            <a:endParaRPr lang="en-US" altLang="zh-CN" smtClean="0"/>
          </a:p>
          <a:p>
            <a:r>
              <a:rPr lang="en-US" altLang="zh-CN" smtClean="0"/>
              <a:t>          	</a:t>
            </a:r>
            <a:r>
              <a:rPr lang="zh-CN" altLang="en-US" smtClean="0"/>
              <a:t>根据条件表达式返回的是</a:t>
            </a:r>
            <a:r>
              <a:rPr lang="en-US" altLang="zh-CN" smtClean="0"/>
              <a:t>true</a:t>
            </a:r>
            <a:r>
              <a:rPr lang="zh-CN" altLang="en-US" smtClean="0"/>
              <a:t>还是</a:t>
            </a:r>
            <a:r>
              <a:rPr lang="en-US" altLang="zh-CN" smtClean="0"/>
              <a:t>false</a:t>
            </a:r>
            <a:r>
              <a:rPr lang="zh-CN" altLang="en-US" smtClean="0"/>
              <a:t>，决定结果是什么。</a:t>
            </a:r>
          </a:p>
          <a:p>
            <a:r>
              <a:rPr lang="en-US" altLang="zh-CN" smtClean="0"/>
              <a:t>	          </a:t>
            </a:r>
            <a:r>
              <a:rPr lang="zh-CN" altLang="en-US" smtClean="0"/>
              <a:t>如果是</a:t>
            </a:r>
            <a:r>
              <a:rPr lang="en-US" altLang="zh-CN" smtClean="0"/>
              <a:t>true,</a:t>
            </a:r>
            <a:r>
              <a:rPr lang="zh-CN" altLang="en-US" smtClean="0"/>
              <a:t>就把表达式</a:t>
            </a:r>
            <a:r>
              <a:rPr lang="en-US" altLang="zh-CN" smtClean="0"/>
              <a:t>1</a:t>
            </a:r>
            <a:r>
              <a:rPr lang="zh-CN" altLang="en-US" smtClean="0"/>
              <a:t>作为结果。</a:t>
            </a:r>
          </a:p>
          <a:p>
            <a:r>
              <a:rPr lang="en-US" altLang="zh-CN" smtClean="0"/>
              <a:t>          	</a:t>
            </a:r>
            <a:r>
              <a:rPr lang="zh-CN" altLang="en-US" smtClean="0"/>
              <a:t>如果是</a:t>
            </a:r>
            <a:r>
              <a:rPr lang="en-US" altLang="zh-CN" smtClean="0"/>
              <a:t>false,</a:t>
            </a:r>
            <a:r>
              <a:rPr lang="zh-CN" altLang="en-US" smtClean="0"/>
              <a:t>就把表达式</a:t>
            </a:r>
            <a:r>
              <a:rPr lang="en-US" altLang="zh-CN" smtClean="0"/>
              <a:t>2</a:t>
            </a:r>
            <a:r>
              <a:rPr lang="zh-CN" altLang="en-US" smtClean="0"/>
              <a:t>作为结果。</a:t>
            </a:r>
          </a:p>
          <a:p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123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4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：导包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格式：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	 import java.util.Scanner; 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位置：在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上面。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b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：创建键盘录入对象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格式：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Scanner sc = new Scanner(System.in);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c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：通过对象获取数据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	    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格式：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 x = sc.nextInt();</a:t>
            </a:r>
            <a:endParaRPr lang="zh-CN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7_Java&#35821;&#35328;&#22522;&#30784;(&#19977;&#20803;&#36816;&#31639;&#31526;&#30340;&#32451;&#20064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8_Java&#35821;&#35328;&#22522;&#30784;(&#38190;&#30424;&#24405;&#20837;&#30340;&#22522;&#26412;&#26684;&#24335;&#35762;&#35299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9_Java&#35821;&#35328;&#22522;&#30784;(&#38190;&#30424;&#24405;&#20837;&#30340;&#32451;&#20064;1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0_Java&#35821;&#35328;&#22522;&#30784;(&#38190;&#30424;&#24405;&#20837;&#30340;&#32451;&#20064;2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1_Java&#35821;&#35328;&#22522;&#30784;(&#39034;&#24207;&#32467;&#26500;&#35821;&#21477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2_Java&#35821;&#35328;&#22522;&#30784;(&#36873;&#25321;&#32467;&#26500;if&#35821;&#21477;&#26684;&#24335;1&#21450;&#20854;&#20351;&#29992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3_Java&#35821;&#35328;&#22522;&#30784;(&#36873;&#25321;&#32467;&#26500;if&#35821;&#21477;&#27880;&#24847;&#20107;&#39033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4_Java&#35821;&#35328;&#22522;&#30784;(&#36873;&#25321;&#32467;&#26500;if&#35821;&#21477;&#26684;&#24335;2&#21450;&#20854;&#20351;&#2999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5_Java&#35821;&#35328;&#22522;&#30784;(if&#35821;&#21477;&#30340;&#26684;&#24335;2&#21644;&#19977;&#20803;&#30340;&#30456;&#20114;&#36716;&#25442;&#38382;&#39064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6_Java&#35821;&#35328;&#22522;&#30784;(&#36873;&#25321;&#32467;&#26500;if&#35821;&#21477;&#26684;&#24335;3&#21450;&#20854;&#20351;&#29992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7_Java&#35821;&#35328;&#22522;&#30784;(&#36873;&#25321;&#32467;&#26500;if&#35821;&#21477;&#26684;&#24335;3&#32451;&#20064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8_Java&#35821;&#35328;&#22522;&#30784;(&#36873;&#25321;&#32467;&#26500;if&#35821;&#21477;&#30340;&#23884;&#22871;&#20351;&#29992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19_Java&#35821;&#35328;&#22522;&#30784;(&#36873;&#25321;&#32467;&#26500;switch&#35821;&#21477;&#30340;&#26684;&#24335;&#21450;&#20854;&#35299;&#37322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20_Java&#35821;&#35328;&#22522;&#30784;(&#36873;&#25321;&#32467;&#26500;switch&#35821;&#21477;&#30340;&#32451;&#20064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21_Java&#35821;&#35328;&#22522;&#30784;(&#36873;&#25321;&#32467;&#26500;switch&#35821;&#21477;&#30340;&#27880;&#24847;&#20107;&#39033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22_Java&#35821;&#35328;&#22522;&#30784;(&#36873;&#25321;&#32467;&#26500;switch&#35821;&#21477;&#32451;&#20064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23_Java&#35821;&#35328;&#22522;&#30784;(&#36873;&#25321;&#32467;&#26500;if&#35821;&#21477;&#21644;switch&#35821;&#21477;&#30340;&#21306;&#21035;)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1_Java&#35821;&#35328;&#22522;&#30784;(&#36923;&#36753;&#36816;&#31639;&#31526;&#30340;&#22522;&#26412;&#29992;&#27861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2_Java&#35821;&#35328;&#22522;&#30784;(&#36923;&#36753;&#36816;&#31639;&#31526;&amp;&amp;&#21644;&amp;&#30340;&#21306;&#21035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03_video/03.03_Java&#35821;&#35328;&#22522;&#30784;(&#20301;&#36816;&#31639;&#31526;&#30340;&#22522;&#26412;&#29992;&#27861;1)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4_Java&#35821;&#35328;&#22522;&#30784;(&#20301;&#24322;&#25110;&#36816;&#31639;&#31526;&#30340;&#29305;&#28857;&#21450;&#38754;&#35797;&#39064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5_Java&#35821;&#35328;&#22522;&#30784;(&#20301;&#36816;&#31639;&#31526;&#30340;&#22522;&#26412;&#29992;&#27861;2&#21450;&#38754;&#35797;&#39064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3_video/03.06_Java&#35821;&#35328;&#22522;&#30784;(&#19977;&#20803;&#36816;&#31639;&#31526;&#30340;&#22522;&#26412;&#29992;&#27861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基础之核心基础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三元运算符的练习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794" y="1910790"/>
            <a:ext cx="8262681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三元运算符的练习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键盘录入数据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 dirty="0" smtClean="0"/>
              <a:t>键盘</a:t>
            </a:r>
            <a:r>
              <a:rPr lang="zh-CN" altLang="en-US" dirty="0"/>
              <a:t>录入的基本格式</a:t>
            </a:r>
            <a:r>
              <a:rPr lang="zh-CN" altLang="en-US" dirty="0" smtClean="0"/>
              <a:t>讲解</a:t>
            </a:r>
            <a:endParaRPr lang="en-US" altLang="zh-CN" dirty="0" smtClean="0"/>
          </a:p>
          <a:p>
            <a:r>
              <a:rPr lang="zh-CN" altLang="en-US" dirty="0" smtClean="0"/>
              <a:t>键盘录入的练习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键盘</a:t>
            </a:r>
            <a:r>
              <a:rPr lang="zh-CN" altLang="en-US" dirty="0" smtClean="0"/>
              <a:t>录入的练习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04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键盘录入的基本格式讲解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键盘录入的基本格式讲解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 smtClean="0"/>
              <a:t>Scanner</a:t>
            </a:r>
            <a:r>
              <a:rPr lang="zh-CN" altLang="en-US" sz="1900" dirty="0" smtClean="0"/>
              <a:t>的使用步骤是什么？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键盘录入的练习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636" y="1910789"/>
            <a:ext cx="8231839" cy="447075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键盘录入的练习</a:t>
            </a:r>
            <a:r>
              <a:rPr lang="en-US" altLang="zh-CN" sz="1900" dirty="0">
                <a:hlinkClick r:id="rId3" action="ppaction://hlinkfile"/>
              </a:rPr>
              <a:t>1).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练习刚才的练习题，完成后做如下两个练习题：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、键盘</a:t>
            </a:r>
            <a:r>
              <a:rPr lang="zh-CN" altLang="en-US" sz="1800" dirty="0"/>
              <a:t>录入两个数据，比较这两个数据是否</a:t>
            </a:r>
            <a:r>
              <a:rPr lang="zh-CN" altLang="en-US" sz="1800" dirty="0" smtClean="0"/>
              <a:t>相等。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、键盘</a:t>
            </a:r>
            <a:r>
              <a:rPr lang="zh-CN" altLang="en-US" sz="1800" dirty="0"/>
              <a:t>录入三个数据，获取这三个数据中的最大</a:t>
            </a:r>
            <a:r>
              <a:rPr lang="zh-CN" altLang="en-US" sz="1800" dirty="0" smtClean="0"/>
              <a:t>值。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键盘录入的练习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键盘录入的练习</a:t>
            </a:r>
            <a:r>
              <a:rPr lang="en-US" altLang="zh-CN" sz="1900" dirty="0">
                <a:hlinkClick r:id="rId3" action="ppaction://hlinkfile"/>
              </a:rPr>
              <a:t>2).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流程控制语句之选择结构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 dirty="0" smtClean="0"/>
              <a:t>流程控制语句的分类</a:t>
            </a:r>
            <a:endParaRPr lang="en-US" altLang="zh-CN" dirty="0" smtClean="0"/>
          </a:p>
          <a:p>
            <a:r>
              <a:rPr lang="zh-CN" altLang="en-US" dirty="0" smtClean="0"/>
              <a:t>选择结构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语句及其对应的三种格式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语句的注意事项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语句的第二种格式和三元运算符的相互转换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语句的嵌套使用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witch</a:t>
            </a:r>
            <a:r>
              <a:rPr lang="zh-CN" altLang="en-US" dirty="0" smtClean="0"/>
              <a:t>语句的格式及练习题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语句的注意事项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语句的区别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78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顺序结构语句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11_Java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顺序结构语句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流程控制语句分为哪几类？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语句格式</a:t>
            </a:r>
            <a:r>
              <a:rPr lang="en-US" altLang="zh-CN"/>
              <a:t>1</a:t>
            </a:r>
            <a:r>
              <a:rPr lang="zh-CN" altLang="en-US"/>
              <a:t>及其使用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语句格式</a:t>
            </a:r>
            <a:r>
              <a:rPr lang="en-US" altLang="zh-CN" sz="1900" dirty="0">
                <a:hlinkClick r:id="rId3" action="ppaction://hlinkfile"/>
              </a:rPr>
              <a:t>1</a:t>
            </a:r>
            <a:r>
              <a:rPr lang="zh-CN" altLang="en-US" sz="1900" dirty="0">
                <a:hlinkClick r:id="rId3" action="ppaction://hlinkfile"/>
              </a:rPr>
              <a:t>及其使用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语句格式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的执行流程。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语句使用过程中需要注意哪些问题 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见备注的三个练习题，不运行直接说出结果。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语句格式</a:t>
            </a:r>
            <a:r>
              <a:rPr lang="en-US" altLang="zh-CN"/>
              <a:t>2</a:t>
            </a:r>
            <a:r>
              <a:rPr lang="zh-CN" altLang="en-US"/>
              <a:t>及其使用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632" y="1910790"/>
            <a:ext cx="8311843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语句格式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及其使用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</a:t>
            </a:r>
            <a:r>
              <a:rPr lang="zh-CN" altLang="en-US" sz="1900" dirty="0" smtClean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语句格式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的执行流程。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中的运算符</a:t>
            </a:r>
            <a:endParaRPr lang="en-US" altLang="zh-CN" dirty="0" smtClean="0"/>
          </a:p>
          <a:p>
            <a:r>
              <a:rPr lang="zh-CN" altLang="en-US" dirty="0" smtClean="0"/>
              <a:t>键盘录入数据</a:t>
            </a:r>
            <a:endParaRPr lang="en-US" altLang="zh-CN" dirty="0" smtClean="0"/>
          </a:p>
          <a:p>
            <a:r>
              <a:rPr lang="zh-CN" altLang="en-US" dirty="0"/>
              <a:t>流程</a:t>
            </a:r>
            <a:r>
              <a:rPr lang="zh-CN" altLang="en-US" dirty="0" smtClean="0"/>
              <a:t>控制语句之选择结构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语句的格式</a:t>
            </a:r>
            <a:r>
              <a:rPr lang="en-US" altLang="zh-CN" dirty="0"/>
              <a:t>2</a:t>
            </a:r>
            <a:r>
              <a:rPr lang="zh-CN" altLang="en-US" dirty="0"/>
              <a:t>和三元的相互转换问题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(if</a:t>
            </a:r>
            <a:r>
              <a:rPr lang="zh-CN" altLang="en-US" sz="1900" dirty="0">
                <a:hlinkClick r:id="rId3" action="ppaction://hlinkfile"/>
              </a:rPr>
              <a:t>语句的格式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和三元的相互转换问题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/>
              <a:t>知识</a:t>
            </a:r>
            <a:r>
              <a:rPr lang="zh-CN" altLang="en-US" sz="2400" dirty="0" smtClean="0"/>
              <a:t>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语句和三元运算符的区别？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语句格式</a:t>
            </a:r>
            <a:r>
              <a:rPr lang="en-US" altLang="zh-CN"/>
              <a:t>3</a:t>
            </a:r>
            <a:r>
              <a:rPr lang="zh-CN" altLang="en-US"/>
              <a:t>及其使用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886" y="1910790"/>
            <a:ext cx="8212589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语句格式</a:t>
            </a:r>
            <a:r>
              <a:rPr lang="en-US" altLang="zh-CN" sz="1900" dirty="0">
                <a:hlinkClick r:id="rId3" action="ppaction://hlinkfile"/>
              </a:rPr>
              <a:t>3</a:t>
            </a:r>
            <a:r>
              <a:rPr lang="zh-CN" altLang="en-US" sz="1900" dirty="0">
                <a:hlinkClick r:id="rId3" action="ppaction://hlinkfile"/>
              </a:rPr>
              <a:t>及其使用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if</a:t>
            </a:r>
            <a:r>
              <a:rPr lang="zh-CN" altLang="en-US" sz="1800" dirty="0" smtClean="0"/>
              <a:t>语句格式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的执行流程。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 练习题：</a:t>
            </a:r>
            <a:r>
              <a:rPr lang="zh-CN" altLang="en-US" sz="1800" dirty="0"/>
              <a:t>键盘录入一个成绩，</a:t>
            </a:r>
            <a:r>
              <a:rPr lang="zh-CN" altLang="en-US" sz="1800" dirty="0" smtClean="0"/>
              <a:t>判断（判断标准见备注）并</a:t>
            </a:r>
            <a:r>
              <a:rPr lang="zh-CN" altLang="en-US" sz="1800" dirty="0"/>
              <a:t>输出成绩的</a:t>
            </a:r>
            <a:r>
              <a:rPr lang="zh-CN" altLang="en-US" sz="1800" dirty="0" smtClean="0"/>
              <a:t>等级。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语句格式</a:t>
            </a:r>
            <a:r>
              <a:rPr lang="en-US" altLang="zh-CN"/>
              <a:t>3</a:t>
            </a:r>
            <a:r>
              <a:rPr lang="zh-CN" altLang="en-US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语句格式</a:t>
            </a:r>
            <a:r>
              <a:rPr lang="en-US" altLang="zh-CN" sz="1900" dirty="0">
                <a:hlinkClick r:id="rId3" action="ppaction://hlinkfile"/>
              </a:rPr>
              <a:t>3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 smtClean="0"/>
              <a:t>思考题：用</a:t>
            </a:r>
            <a:r>
              <a:rPr lang="en-US" altLang="zh-CN" sz="1900" dirty="0" smtClean="0"/>
              <a:t>if</a:t>
            </a:r>
            <a:r>
              <a:rPr lang="zh-CN" altLang="en-US" sz="1900" dirty="0" smtClean="0"/>
              <a:t>语句如何实现</a:t>
            </a:r>
            <a:r>
              <a:rPr lang="zh-CN" altLang="en-US" dirty="0" smtClean="0"/>
              <a:t>获取</a:t>
            </a:r>
            <a:r>
              <a:rPr lang="zh-CN" altLang="en-US" dirty="0"/>
              <a:t>三个数据中的最大</a:t>
            </a:r>
            <a:r>
              <a:rPr lang="zh-CN" altLang="en-US" dirty="0" smtClean="0"/>
              <a:t>值？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语句的嵌套使用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语句的嵌套使用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r>
              <a:rPr lang="zh-CN" altLang="en-US" sz="1900" dirty="0" smtClean="0">
                <a:hlinkClick r:id="rId3" action="ppaction://hlinkfile"/>
              </a:rPr>
              <a:t> 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8536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  <a:r>
              <a:rPr lang="en-US" altLang="zh-CN" dirty="0"/>
              <a:t>switch</a:t>
            </a:r>
            <a:r>
              <a:rPr lang="zh-CN" altLang="en-US" dirty="0"/>
              <a:t>语句的格式及其解释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525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语句的格式及其解释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switch-case</a:t>
            </a:r>
            <a:r>
              <a:rPr lang="zh-CN" altLang="en-US" sz="1800" dirty="0" smtClean="0"/>
              <a:t>语句的格式及执行流程。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给定</a:t>
            </a:r>
            <a:r>
              <a:rPr lang="zh-CN" altLang="en-US" sz="1800" dirty="0"/>
              <a:t>一个</a:t>
            </a:r>
            <a:r>
              <a:rPr lang="zh-CN" altLang="en-US" sz="1800" dirty="0" smtClean="0"/>
              <a:t>值（</a:t>
            </a:r>
            <a:r>
              <a:rPr lang="zh-CN" altLang="en-US" sz="1800" dirty="0"/>
              <a:t>整数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,</a:t>
            </a:r>
            <a:r>
              <a:rPr lang="zh-CN" altLang="en-US" sz="1800" dirty="0"/>
              <a:t>输出对应星期</a:t>
            </a:r>
            <a:r>
              <a:rPr lang="zh-CN" altLang="en-US" sz="1800" dirty="0" smtClean="0"/>
              <a:t>几。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48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switch</a:t>
            </a:r>
            <a:r>
              <a:rPr lang="zh-CN" altLang="en-US"/>
              <a:t>语句的练习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98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switch</a:t>
            </a:r>
            <a:r>
              <a:rPr lang="zh-CN" altLang="en-US"/>
              <a:t>语句的注意事项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使用</a:t>
            </a:r>
            <a:r>
              <a:rPr lang="en-US" altLang="zh-CN" sz="1800" dirty="0"/>
              <a:t>switch</a:t>
            </a:r>
            <a:r>
              <a:rPr lang="zh-CN" altLang="en-US" sz="1800" dirty="0"/>
              <a:t>语句的注意事项有哪些？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看备注中的两个题，不运行，直接说出结果。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895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switch</a:t>
            </a:r>
            <a:r>
              <a:rPr lang="zh-CN" altLang="en-US"/>
              <a:t>语句练习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46051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078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选择结构</a:t>
            </a:r>
            <a:r>
              <a:rPr lang="en-US" altLang="zh-CN"/>
              <a:t>if</a:t>
            </a:r>
            <a:r>
              <a:rPr lang="zh-CN" altLang="en-US"/>
              <a:t>语句和</a:t>
            </a:r>
            <a:r>
              <a:rPr lang="en-US" altLang="zh-CN"/>
              <a:t>switch</a:t>
            </a:r>
            <a:r>
              <a:rPr lang="zh-CN" altLang="en-US"/>
              <a:t>语句的区别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选择结构</a:t>
            </a:r>
            <a:r>
              <a:rPr lang="en-US" altLang="zh-CN" sz="1900" dirty="0">
                <a:hlinkClick r:id="rId3" action="ppaction://hlinkfile"/>
              </a:rPr>
              <a:t>if</a:t>
            </a:r>
            <a:r>
              <a:rPr lang="zh-CN" altLang="en-US" sz="1900" dirty="0">
                <a:hlinkClick r:id="rId3" action="ppaction://hlinkfile"/>
              </a:rPr>
              <a:t>语句和</a:t>
            </a:r>
            <a:r>
              <a:rPr lang="en-US" altLang="zh-CN" sz="1900" dirty="0">
                <a:hlinkClick r:id="rId3" action="ppaction://hlinkfile"/>
              </a:rPr>
              <a:t>switch</a:t>
            </a:r>
            <a:r>
              <a:rPr lang="zh-CN" altLang="en-US" sz="1900" dirty="0">
                <a:hlinkClick r:id="rId3" action="ppaction://hlinkfile"/>
              </a:rPr>
              <a:t>语句的区别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 smtClean="0"/>
              <a:t>If</a:t>
            </a:r>
            <a:r>
              <a:rPr lang="zh-CN" altLang="en-US" sz="1900" dirty="0" smtClean="0"/>
              <a:t>语句和</a:t>
            </a:r>
            <a:r>
              <a:rPr lang="en-US" altLang="zh-CN" sz="1900" dirty="0" smtClean="0"/>
              <a:t>switch</a:t>
            </a:r>
            <a:r>
              <a:rPr lang="zh-CN" altLang="en-US" sz="1900" dirty="0" smtClean="0"/>
              <a:t>语句的区别有哪些？</a:t>
            </a:r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b="1" dirty="0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中的运算符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三元运算符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/>
              <a:t>逻辑运算符的基本用法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250" y="1910790"/>
            <a:ext cx="8209225" cy="439235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 smtClean="0">
                <a:hlinkClick r:id="rId3" action="ppaction://hlinkfile"/>
              </a:rPr>
              <a:t>01_Java</a:t>
            </a:r>
            <a:r>
              <a:rPr lang="zh-CN" altLang="en-US" sz="1900" dirty="0" smtClean="0">
                <a:hlinkClick r:id="rId3" action="ppaction://hlinkfile"/>
              </a:rPr>
              <a:t>语言基础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 smtClean="0">
                <a:hlinkClick r:id="rId3" action="ppaction://hlinkfile"/>
              </a:rPr>
              <a:t>逻辑运算符的基本用法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各个逻辑运算符的运算规则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  <a:r>
              <a:rPr lang="en-US" altLang="zh-CN" dirty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&amp;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/>
              <a:t>0</a:t>
            </a:r>
            <a:r>
              <a:rPr lang="en-US" altLang="zh-CN" sz="1900" dirty="0" smtClean="0"/>
              <a:t>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逻辑运算符</a:t>
            </a:r>
            <a:r>
              <a:rPr lang="en-US" altLang="zh-CN" sz="1900" dirty="0">
                <a:hlinkClick r:id="rId3" action="ppaction://hlinkfile"/>
              </a:rPr>
              <a:t>&amp;&amp;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&amp;</a:t>
            </a:r>
            <a:r>
              <a:rPr lang="zh-CN" altLang="en-US" sz="1900" dirty="0">
                <a:hlinkClick r:id="rId3" action="ppaction://hlinkfile"/>
              </a:rPr>
              <a:t>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&amp;&amp;</a:t>
            </a:r>
            <a:r>
              <a:rPr lang="zh-CN" altLang="en-US" sz="1800" dirty="0"/>
              <a:t>和</a:t>
            </a:r>
            <a:r>
              <a:rPr lang="en-US" altLang="zh-CN" sz="1800" dirty="0"/>
              <a:t>&amp;</a:t>
            </a:r>
            <a:r>
              <a:rPr lang="zh-CN" altLang="en-US" sz="1800" dirty="0"/>
              <a:t>的区别是？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||</a:t>
            </a:r>
            <a:r>
              <a:rPr lang="zh-CN" altLang="en-US" sz="1800" dirty="0"/>
              <a:t>和</a:t>
            </a:r>
            <a:r>
              <a:rPr lang="en-US" altLang="zh-CN" sz="1800" dirty="0"/>
              <a:t>|</a:t>
            </a:r>
            <a:r>
              <a:rPr lang="zh-CN" altLang="en-US" sz="1800" dirty="0"/>
              <a:t>的区别是</a:t>
            </a:r>
            <a:r>
              <a:rPr lang="zh-CN" altLang="en-US" sz="1800" dirty="0" smtClean="0"/>
              <a:t>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位运算符的基本用法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3255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2" action="ppaction://hlinkfile"/>
              </a:rPr>
              <a:t>03_Java</a:t>
            </a:r>
            <a:r>
              <a:rPr lang="zh-CN" altLang="en-US" sz="1900" dirty="0">
                <a:hlinkClick r:id="rId2" action="ppaction://hlinkfile"/>
              </a:rPr>
              <a:t>语言基础</a:t>
            </a:r>
            <a:r>
              <a:rPr lang="en-US" altLang="zh-CN" sz="1900" dirty="0">
                <a:hlinkClick r:id="rId2" action="ppaction://hlinkfile"/>
              </a:rPr>
              <a:t>(</a:t>
            </a:r>
            <a:r>
              <a:rPr lang="zh-CN" altLang="en-US" sz="1900" dirty="0">
                <a:hlinkClick r:id="rId2" action="ppaction://hlinkfile"/>
              </a:rPr>
              <a:t>位运算符的基本用法</a:t>
            </a:r>
            <a:r>
              <a:rPr lang="en-US" altLang="zh-CN" sz="1900" dirty="0">
                <a:hlinkClick r:id="rId2" action="ppaction://hlinkfile"/>
              </a:rPr>
              <a:t>1).avi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请自己</a:t>
            </a:r>
            <a:r>
              <a:rPr lang="zh-CN" altLang="en-US" sz="1800" dirty="0" smtClean="0"/>
              <a:t>实现两个整数变量的交换（</a:t>
            </a:r>
            <a:r>
              <a:rPr lang="zh-CN" altLang="en-US" sz="1800" dirty="0"/>
              <a:t>以后讲课的过程中</a:t>
            </a:r>
            <a:r>
              <a:rPr lang="zh-CN" altLang="en-US" sz="1800" dirty="0" smtClean="0"/>
              <a:t>，如果没有</a:t>
            </a:r>
            <a:r>
              <a:rPr lang="zh-CN" altLang="en-US" sz="1800" dirty="0"/>
              <a:t>明确指定数据的类型，默认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类型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位异或运算符的特点及面试题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位异或运算符的特点及面试题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/>
              <a:t>无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位运算符的基本用法</a:t>
            </a:r>
            <a:r>
              <a:rPr lang="en-US" altLang="zh-CN"/>
              <a:t>2</a:t>
            </a:r>
            <a:r>
              <a:rPr lang="zh-CN" altLang="en-US"/>
              <a:t>及面试题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位运算符的基本用法</a:t>
            </a:r>
            <a:r>
              <a:rPr lang="en-US" altLang="zh-CN" sz="1900" dirty="0">
                <a:hlinkClick r:id="rId3" action="ppaction://hlinkfile"/>
              </a:rPr>
              <a:t>2</a:t>
            </a:r>
            <a:r>
              <a:rPr lang="zh-CN" altLang="en-US" sz="1900" dirty="0">
                <a:hlinkClick r:id="rId3" action="ppaction://hlinkfile"/>
              </a:rPr>
              <a:t>及面试题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三元运算符的基本用法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261" y="1910790"/>
            <a:ext cx="8222214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三元运算符的基本用法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三元</a:t>
            </a:r>
            <a:r>
              <a:rPr lang="zh-CN" altLang="en-US" sz="1800" dirty="0" smtClean="0"/>
              <a:t>运算符</a:t>
            </a:r>
            <a:r>
              <a:rPr lang="zh-CN" altLang="en-US" sz="1800" dirty="0"/>
              <a:t>格式为？执行顺序是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做两个练习题：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、比较两个整数是否相同。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、求三个整数中的最大值。</a:t>
            </a:r>
            <a:endParaRPr lang="en-US" altLang="zh-CN" sz="1800" dirty="0" smtClean="0"/>
          </a:p>
          <a:p>
            <a:pPr marL="457200" lvl="2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1800" dirty="0" smtClean="0"/>
              <a:t>                                  </a:t>
            </a:r>
            <a:r>
              <a:rPr lang="zh-CN" altLang="en-US" sz="1800" dirty="0" smtClean="0"/>
              <a:t>自行测试然后在控制台输出结果。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3591</TotalTime>
  <Pages>0</Pages>
  <Words>1606</Words>
  <Characters>0</Characters>
  <Application>Microsoft Office PowerPoint</Application>
  <DocSecurity>0</DocSecurity>
  <PresentationFormat>全屏显示(4:3)</PresentationFormat>
  <Lines>0</Lines>
  <Paragraphs>416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Java基础之核心基础</vt:lpstr>
      <vt:lpstr>课程内容</vt:lpstr>
      <vt:lpstr>Java中的运算符</vt:lpstr>
      <vt:lpstr>逻辑运算符的基本用法</vt:lpstr>
      <vt:lpstr>逻辑运算符&amp;&amp;和&amp;的区别</vt:lpstr>
      <vt:lpstr>位运算符的基本用法1</vt:lpstr>
      <vt:lpstr>位异或运算符的特点及面试题</vt:lpstr>
      <vt:lpstr>位运算符的基本用法2及面试题</vt:lpstr>
      <vt:lpstr>三元运算符的基本用法</vt:lpstr>
      <vt:lpstr>三元运算符的练习</vt:lpstr>
      <vt:lpstr>键盘录入数据</vt:lpstr>
      <vt:lpstr>键盘录入的基本格式讲解</vt:lpstr>
      <vt:lpstr>键盘录入的练习1</vt:lpstr>
      <vt:lpstr>键盘录入的练习2</vt:lpstr>
      <vt:lpstr>流程控制语句之选择结构</vt:lpstr>
      <vt:lpstr>顺序结构语句</vt:lpstr>
      <vt:lpstr>选择结构if语句格式1及其使用</vt:lpstr>
      <vt:lpstr>选择结构if语句注意事项</vt:lpstr>
      <vt:lpstr>选择结构if语句格式2及其使用</vt:lpstr>
      <vt:lpstr>if语句的格式2和三元的相互转换问题</vt:lpstr>
      <vt:lpstr>选择结构if语句格式3及其使用</vt:lpstr>
      <vt:lpstr>选择结构if语句格式3练习</vt:lpstr>
      <vt:lpstr>选择结构if语句的嵌套使用</vt:lpstr>
      <vt:lpstr>选择结构switch语句的格式及其解释</vt:lpstr>
      <vt:lpstr>选择结构switch语句的练习</vt:lpstr>
      <vt:lpstr>选择结构switch语句的注意事项</vt:lpstr>
      <vt:lpstr>选择结构switch语句练习</vt:lpstr>
      <vt:lpstr>选择结构if语句和switch语句的区别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Windows User</cp:lastModifiedBy>
  <cp:revision>340</cp:revision>
  <dcterms:created xsi:type="dcterms:W3CDTF">2015-04-23T13:51:39Z</dcterms:created>
  <dcterms:modified xsi:type="dcterms:W3CDTF">2016-04-02T12:58:13Z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