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56" r:id="rId2"/>
    <p:sldId id="292" r:id="rId3"/>
    <p:sldId id="25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280" r:id="rId18"/>
    <p:sldId id="281" r:id="rId19"/>
    <p:sldId id="284" r:id="rId20"/>
    <p:sldId id="286" r:id="rId21"/>
    <p:sldId id="287" r:id="rId22"/>
    <p:sldId id="304" r:id="rId23"/>
    <p:sldId id="288" r:id="rId24"/>
    <p:sldId id="290" r:id="rId25"/>
    <p:sldId id="291" r:id="rId26"/>
    <p:sldId id="299" r:id="rId27"/>
    <p:sldId id="300" r:id="rId28"/>
    <p:sldId id="305" r:id="rId29"/>
    <p:sldId id="306" r:id="rId30"/>
    <p:sldId id="308" r:id="rId31"/>
    <p:sldId id="307" r:id="rId3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7" autoAdjust="0"/>
    <p:restoredTop sz="89910" autoAdjust="0"/>
  </p:normalViewPr>
  <p:slideViewPr>
    <p:cSldViewPr snapToGrid="0" snapToObjects="1">
      <p:cViewPr varScale="1">
        <p:scale>
          <a:sx n="67" d="100"/>
          <a:sy n="67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1493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需求：请输出一个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列的星星</a:t>
            </a:r>
            <a:r>
              <a:rPr lang="en-US" altLang="zh-CN" dirty="0" smtClean="0"/>
              <a:t>(*)</a:t>
            </a:r>
            <a:r>
              <a:rPr lang="zh-CN" altLang="en-US" dirty="0" smtClean="0"/>
              <a:t>图案。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如图：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注意：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'\x' x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表示任意，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\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是转义符号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这种做法叫转移字符。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'\t'	tab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键的位置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'\r'	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回车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'\n'	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换行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'\"'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'\''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a:</a:t>
            </a:r>
            <a:r>
              <a:rPr lang="zh-CN" altLang="en-US" dirty="0" smtClean="0"/>
              <a:t>比较表达式无论简单还是复杂，结果必须是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dirty="0" smtClean="0"/>
              <a:t>b:if</a:t>
            </a:r>
            <a:r>
              <a:rPr lang="zh-CN" altLang="en-US" dirty="0" smtClean="0"/>
              <a:t>语句控制的语句体如果是一条语句，大括号可以省略；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* </a:t>
            </a:r>
            <a:r>
              <a:rPr lang="zh-CN" altLang="en-US" dirty="0" smtClean="0"/>
              <a:t>如果是多条语句，就不能省略。建议永远不要省略。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dirty="0" smtClean="0"/>
              <a:t>c:</a:t>
            </a:r>
            <a:r>
              <a:rPr lang="zh-CN" altLang="en-US" dirty="0" smtClean="0"/>
              <a:t>一般来说：有左大括号就没有分号，有分号就没有左大括号</a:t>
            </a:r>
            <a:endParaRPr lang="en-US" altLang="zh-CN" sz="1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x=1; x&lt;=10; x++) {</a:t>
            </a:r>
          </a:p>
          <a:p>
            <a:r>
              <a:rPr lang="en-US" altLang="zh-CN" dirty="0" smtClean="0"/>
              <a:t>	    			if(</a:t>
            </a:r>
            <a:r>
              <a:rPr lang="en-US" altLang="zh-CN" dirty="0" err="1" smtClean="0"/>
              <a:t>x%3</a:t>
            </a:r>
            <a:r>
              <a:rPr lang="en-US" altLang="zh-CN" dirty="0" smtClean="0"/>
              <a:t>==0) {</a:t>
            </a:r>
          </a:p>
          <a:p>
            <a:r>
              <a:rPr lang="en-US" altLang="zh-CN" dirty="0" smtClean="0"/>
              <a:t>    				//</a:t>
            </a:r>
            <a:r>
              <a:rPr lang="zh-CN" altLang="en-US" dirty="0" smtClean="0"/>
              <a:t>在此处填写代码</a:t>
            </a:r>
          </a:p>
          <a:p>
            <a:r>
              <a:rPr lang="zh-CN" altLang="en-US" dirty="0" smtClean="0"/>
              <a:t>			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(“Java</a:t>
            </a:r>
            <a:r>
              <a:rPr lang="zh-CN" altLang="en-US" dirty="0" smtClean="0"/>
              <a:t>基础班”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我想在控制台输出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:“Java</a:t>
            </a:r>
            <a:r>
              <a:rPr lang="zh-CN" altLang="en-US" dirty="0" smtClean="0"/>
              <a:t>基础班“</a:t>
            </a:r>
          </a:p>
          <a:p>
            <a:r>
              <a:rPr lang="zh-CN" altLang="en-US" dirty="0" smtClean="0"/>
              <a:t>		我想在控制台输出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:“Java</a:t>
            </a:r>
            <a:r>
              <a:rPr lang="zh-CN" altLang="en-US" dirty="0" smtClean="0"/>
              <a:t>基础班“</a:t>
            </a:r>
          </a:p>
          <a:p>
            <a:r>
              <a:rPr lang="zh-CN" altLang="en-US" dirty="0" smtClean="0"/>
              <a:t>		我想在控制台输出</a:t>
            </a:r>
            <a:r>
              <a:rPr lang="en-US" altLang="zh-CN" dirty="0" smtClean="0"/>
              <a:t>13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:“Java</a:t>
            </a:r>
            <a:r>
              <a:rPr lang="zh-CN" altLang="en-US" dirty="0" smtClean="0"/>
              <a:t>基础班“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961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1232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第一步：先明确返回值类型。</a:t>
            </a:r>
            <a:endParaRPr lang="en-US" altLang="zh-CN" dirty="0" smtClean="0"/>
          </a:p>
          <a:p>
            <a:r>
              <a:rPr lang="zh-CN" altLang="en-US" dirty="0" smtClean="0"/>
              <a:t>第二步：明确参数列表。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、需求：键盘录入两个数据，返回两个数中的较大值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、需求：键盘录入两个数据，比较两个数是否相等  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977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560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04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9001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需求：用方法实现比较两个数据是否相等。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参数类型分别为两个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类型，两个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类型，并在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方法中进行测试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（注意：方法名可以定义为： </a:t>
            </a:r>
            <a:r>
              <a:rPr lang="en-US" altLang="zh-CN" baseline="0" dirty="0" err="1" smtClean="0"/>
              <a:t>isEquals</a:t>
            </a:r>
            <a:r>
              <a:rPr lang="en-US" altLang="zh-CN" baseline="0" dirty="0" smtClean="0"/>
              <a:t>()  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305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0632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718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	 所谓的水仙花数是指一个三位数，其各位数字的立方和等于该数本身。</a:t>
            </a:r>
          </a:p>
          <a:p>
            <a:r>
              <a:rPr lang="zh-CN" altLang="en-US" dirty="0" smtClean="0"/>
              <a:t>	 举例：。</a:t>
            </a:r>
            <a:r>
              <a:rPr lang="en-US" altLang="zh-CN" dirty="0" smtClean="0"/>
              <a:t>153</a:t>
            </a:r>
            <a:r>
              <a:rPr lang="zh-CN" altLang="en-US" dirty="0" smtClean="0"/>
              <a:t>就是一个水仙花数</a:t>
            </a:r>
          </a:p>
          <a:p>
            <a:r>
              <a:rPr lang="zh-CN" altLang="en-US" dirty="0" smtClean="0"/>
              <a:t>	 </a:t>
            </a:r>
            <a:r>
              <a:rPr lang="en-US" altLang="zh-CN" dirty="0" smtClean="0"/>
              <a:t>153 = 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 + 5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 + 3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 = 1 + 125 + 27 = 153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7_Java&#35821;&#35328;&#22522;&#30784;(&#24490;&#29615;&#32467;&#26500;while&#35821;&#21477;&#30340;&#32451;&#20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8_Java&#35821;&#35328;&#22522;&#30784;(&#24490;&#29615;&#32467;&#26500;do...while&#35821;&#21477;&#30340;&#26684;&#24335;&#21644;&#22522;&#26412;&#20351;&#2999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9_Java&#35821;&#35328;&#22522;&#30784;(&#24490;&#29615;&#32467;&#26500;&#19977;&#31181;&#24490;&#29615;&#35821;&#21477;&#30340;&#21306;&#210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0_Java&#35821;&#35328;&#22522;&#30784;(&#24490;&#29615;&#32467;&#26500;&#27880;&#24847;&#20107;&#39033;&#20043;&#27515;&#24490;&#2961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1_Java&#35821;&#35328;&#22522;&#30784;(&#24490;&#29615;&#32467;&#26500;&#24490;&#29615;&#23884;&#22871;&#36755;&#20986;4&#34892;5&#21015;&#30340;&#26143;&#26143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2_Java&#35821;&#35328;&#22522;&#30784;(&#24490;&#29615;&#32467;&#26500;&#24490;&#29615;&#23884;&#22871;&#36755;&#20986;&#27491;&#19977;&#35282;&#24418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3_Java&#35821;&#35328;&#22522;&#30784;(&#24490;&#29615;&#32467;&#26500;&#20061;&#20061;&#20056;&#27861;&#34920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4_Java&#35821;&#35328;&#22522;&#30784;(&#25511;&#21046;&#36339;&#36716;&#35821;&#21477;break&#35821;&#2147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5_Java&#35821;&#35328;&#22522;&#30784;(&#25511;&#21046;&#36339;&#36716;&#35821;&#21477;continue&#35821;&#21477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6_Java&#35821;&#35328;&#22522;&#30784;(&#25511;&#21046;&#36339;&#36716;&#35821;&#21477;&#26631;&#21495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7_Java&#35821;&#35328;&#22522;&#30784;(&#25511;&#21046;&#36339;&#36716;&#35821;&#21477;&#32451;&#2006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8_Java&#35821;&#35328;&#22522;&#30784;(&#25511;&#21046;&#36339;&#36716;&#35821;&#21477;return&#35821;&#21477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19_Java&#35821;&#35328;&#22522;&#30784;(&#26041;&#27861;&#27010;&#36848;&#21644;&#26684;&#24335;&#35828;&#26126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0_Java&#35821;&#35328;&#22522;&#30784;(&#26041;&#27861;&#20043;&#27714;&#21644;&#26696;&#20363;&#21450;&#20854;&#35843;&#29992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1_Java&#35821;&#35328;&#22522;&#30784;(&#26041;&#27861;&#30340;&#27880;&#24847;&#20107;&#39033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2_Java&#35821;&#35328;&#22522;&#30784;(&#26041;&#27861;&#30340;&#32451;&#20064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3_Java&#35821;&#35328;&#22522;&#30784;(&#26041;&#27861;&#20043;&#36755;&#20986;&#26143;&#24418;&#21450;&#20854;&#35843;&#29992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4_Java&#35821;&#35328;&#22522;&#30784;(&#26041;&#27861;&#30340;&#32451;&#20064;)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5_Java&#35821;&#35328;&#22522;&#30784;(&#26041;&#27861;&#37325;&#36733;&#27010;&#36848;&#21644;&#22522;&#26412;&#20351;&#29992;)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26_Java&#35821;&#35328;&#22522;&#30784;(&#26041;&#27861;&#37325;&#36733;&#32451;&#20064;&#27604;&#36739;&#25968;&#25454;&#26159;&#21542;&#30456;&#31561;)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1_Java&#35821;&#35328;&#22522;&#30784;(&#24490;&#29615;&#32467;&#26500;&#27010;&#36848;&#21644;for&#35821;&#21477;&#30340;&#26684;&#24335;&#21450;&#20854;&#20351;&#29992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2_Java&#35821;&#35328;&#22522;&#30784;(&#24490;&#29615;&#32467;&#26500;for&#35821;&#21477;&#30340;&#32451;&#20064;&#20043;&#33719;&#21462;&#25968;&#25454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3_Java&#35821;&#35328;&#22522;&#30784;(&#24490;&#29615;&#32467;&#26500;for&#35821;&#21477;&#30340;&#32451;&#20064;&#20043;&#27714;&#21644;&#24605;&#2481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4_Java&#35821;&#35328;&#22522;&#30784;(&#24490;&#29615;&#32467;&#26500;for&#35821;&#21477;&#30340;&#32451;&#20064;&#20043;&#27700;&#20185;&#3345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5_Java&#35821;&#35328;&#22522;&#30784;(&#24490;&#29615;&#32467;&#26500;for&#35821;&#21477;&#30340;&#32451;&#20064;&#20043;&#32479;&#35745;&#24605;&#24819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04.06_Java&#35821;&#35328;&#22522;&#30784;(&#24490;&#29615;&#32467;&#26500;while&#35821;&#21477;&#30340;&#26684;&#24335;&#21644;&#22522;&#26412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while</a:t>
            </a:r>
            <a:r>
              <a:rPr lang="zh-CN" altLang="en-US"/>
              <a:t>语句的练习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794" y="1910790"/>
            <a:ext cx="8262681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while</a:t>
            </a:r>
            <a:r>
              <a:rPr lang="zh-CN" altLang="en-US" sz="1900" dirty="0">
                <a:hlinkClick r:id="rId3" action="ppaction://hlinkfile"/>
              </a:rPr>
              <a:t>语句的练习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do...while</a:t>
            </a:r>
            <a:r>
              <a:rPr lang="zh-CN" altLang="en-US" dirty="0"/>
              <a:t>语句的格式和基本使用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do...while</a:t>
            </a:r>
            <a:r>
              <a:rPr lang="zh-CN" altLang="en-US" sz="1900" dirty="0">
                <a:hlinkClick r:id="rId3" action="ppaction://hlinkfile"/>
              </a:rPr>
              <a:t>语句的格式和基本使用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口述</a:t>
            </a:r>
            <a:r>
              <a:rPr lang="en-US" altLang="zh-CN" sz="1900" dirty="0" smtClean="0"/>
              <a:t>do…while</a:t>
            </a:r>
            <a:r>
              <a:rPr lang="zh-CN" altLang="en-US" sz="1900" dirty="0" smtClean="0"/>
              <a:t>的格式及执行流程。</a:t>
            </a:r>
            <a:endParaRPr lang="en-US" altLang="zh-CN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思考：循环结构的三种循环语句，有什么区别？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循环结构三种循环语句的区别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636" y="1910789"/>
            <a:ext cx="8231839" cy="44707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循环结构三种循环语句的区别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三</a:t>
            </a:r>
            <a:r>
              <a:rPr lang="zh-CN" altLang="en-US" sz="1800" dirty="0" smtClean="0"/>
              <a:t>种循环语句有什么区别？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循环结构注意事项之死循环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循环结构注意事项之死循环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思考题：见备注。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循环结构循环嵌套输出</a:t>
            </a:r>
            <a:r>
              <a:rPr lang="en-US" altLang="zh-CN"/>
              <a:t>4</a:t>
            </a:r>
            <a:r>
              <a:rPr lang="zh-CN" altLang="en-US"/>
              <a:t>行</a:t>
            </a:r>
            <a:r>
              <a:rPr lang="en-US" altLang="zh-CN"/>
              <a:t>5</a:t>
            </a:r>
            <a:r>
              <a:rPr lang="zh-CN" altLang="en-US"/>
              <a:t>列的星星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循环结构循环嵌套输出</a:t>
            </a:r>
            <a:r>
              <a:rPr lang="en-US" altLang="zh-CN" sz="1900" dirty="0">
                <a:hlinkClick r:id="rId3" action="ppaction://hlinkfile"/>
              </a:rPr>
              <a:t>4</a:t>
            </a:r>
            <a:r>
              <a:rPr lang="zh-CN" altLang="en-US" sz="1900" dirty="0">
                <a:hlinkClick r:id="rId3" action="ppaction://hlinkfile"/>
              </a:rPr>
              <a:t>行</a:t>
            </a:r>
            <a:r>
              <a:rPr lang="en-US" altLang="zh-CN" sz="1900" dirty="0">
                <a:hlinkClick r:id="rId3" action="ppaction://hlinkfile"/>
              </a:rPr>
              <a:t>5</a:t>
            </a:r>
            <a:r>
              <a:rPr lang="zh-CN" altLang="en-US" sz="1900" dirty="0">
                <a:hlinkClick r:id="rId3" action="ppaction://hlinkfile"/>
              </a:rPr>
              <a:t>列的星星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双层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循环嵌套的时候内外循环分别控制什么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练习课程中</a:t>
            </a:r>
            <a:r>
              <a:rPr lang="zh-CN" altLang="en-US" sz="1800" dirty="0"/>
              <a:t>最后一个双层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循环结构循环嵌套</a:t>
            </a:r>
            <a:r>
              <a:rPr lang="zh-CN" altLang="en-US" dirty="0" smtClean="0"/>
              <a:t>输出等腰三角形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循环结构循环嵌套</a:t>
            </a:r>
            <a:r>
              <a:rPr lang="zh-CN" altLang="en-US" sz="1900" dirty="0" smtClean="0">
                <a:hlinkClick r:id="rId3" action="ppaction://hlinkfile"/>
              </a:rPr>
              <a:t>输出</a:t>
            </a:r>
            <a:r>
              <a:rPr lang="zh-CN" altLang="en-US" sz="1900" dirty="0">
                <a:hlinkClick r:id="rId3" action="ppaction://hlinkfile"/>
              </a:rPr>
              <a:t>等腰</a:t>
            </a:r>
            <a:r>
              <a:rPr lang="zh-CN" altLang="en-US" sz="1900" dirty="0" smtClean="0">
                <a:hlinkClick r:id="rId3" action="ppaction://hlinkfile"/>
              </a:rPr>
              <a:t>三角形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练习课程中的代码。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循环结构九九乘法表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循环结构九九乘法表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说出下面转义字符的意义</a:t>
            </a:r>
          </a:p>
          <a:p>
            <a:pPr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\r        </a:t>
            </a:r>
            <a:r>
              <a:rPr lang="en-US" altLang="zh-CN" sz="1800" dirty="0"/>
              <a:t>	\n	\</a:t>
            </a:r>
            <a:r>
              <a:rPr lang="en-US" altLang="zh-CN" sz="1800" dirty="0" smtClean="0"/>
              <a:t>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控制跳转语句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32" y="1910790"/>
            <a:ext cx="8311843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break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break</a:t>
            </a:r>
            <a:r>
              <a:rPr lang="zh-CN" altLang="en-US" sz="1800" dirty="0" smtClean="0"/>
              <a:t>的应用场景及作用。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控制跳转语句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continue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continue</a:t>
            </a:r>
            <a:r>
              <a:rPr lang="zh-CN" altLang="en-US" sz="1800" dirty="0" smtClean="0"/>
              <a:t>的应用场景及作用。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控制跳转语句标号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86" y="1910790"/>
            <a:ext cx="8212589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控制跳转语句标号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在最外层</a:t>
            </a:r>
            <a:r>
              <a:rPr lang="en-US" altLang="zh-CN" sz="1800" dirty="0" smtClean="0"/>
              <a:t>for</a:t>
            </a:r>
            <a:r>
              <a:rPr lang="zh-CN" altLang="en-US" sz="1800" dirty="0"/>
              <a:t>的前面定义一个标记</a:t>
            </a:r>
            <a:r>
              <a:rPr lang="en-US" altLang="zh-CN" sz="1800" dirty="0"/>
              <a:t>A</a:t>
            </a:r>
            <a:r>
              <a:rPr lang="zh-CN" altLang="en-US" sz="1800" dirty="0"/>
              <a:t>，在多层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循环中如果有满足条件的时候就可以使用</a:t>
            </a:r>
            <a:r>
              <a:rPr lang="en-US" altLang="zh-CN" sz="1800" dirty="0"/>
              <a:t>break A</a:t>
            </a:r>
            <a:r>
              <a:rPr lang="zh-CN" altLang="en-US" sz="1800" dirty="0"/>
              <a:t>直接跳出多层</a:t>
            </a:r>
            <a:r>
              <a:rPr lang="zh-CN" altLang="en-US" sz="1800" dirty="0" smtClean="0"/>
              <a:t>循环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思考题：见备注。（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dirty="0" smtClean="0"/>
              <a:t>流程控制语句之循环结构</a:t>
            </a:r>
            <a:endParaRPr lang="en-US" altLang="zh-CN" dirty="0" smtClean="0"/>
          </a:p>
          <a:p>
            <a:r>
              <a:rPr lang="zh-CN" altLang="en-US" dirty="0" smtClean="0"/>
              <a:t>函数（方法）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控制跳转语句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return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return</a:t>
            </a:r>
            <a:r>
              <a:rPr lang="zh-CN" altLang="en-US" sz="1800" dirty="0"/>
              <a:t>和</a:t>
            </a:r>
            <a:r>
              <a:rPr lang="en-US" altLang="zh-CN" sz="1800" dirty="0"/>
              <a:t>break</a:t>
            </a:r>
            <a:r>
              <a:rPr lang="zh-CN" altLang="en-US" sz="1800" dirty="0"/>
              <a:t>以及</a:t>
            </a:r>
            <a:r>
              <a:rPr lang="en-US" altLang="zh-CN" sz="1800" dirty="0"/>
              <a:t>continue</a:t>
            </a:r>
            <a:r>
              <a:rPr lang="zh-CN" altLang="en-US" sz="1800" dirty="0"/>
              <a:t>的区别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函数（方法）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dirty="0"/>
              <a:t>方法的概述及格式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的练习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的注意事项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重载的概述及使用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重载的练习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0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方法概述和格式说明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52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方法概述和格式说明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什么是方法</a:t>
            </a:r>
            <a:r>
              <a:rPr lang="en-US" altLang="zh-CN" sz="1800" smtClean="0"/>
              <a:t>?</a:t>
            </a:r>
            <a:r>
              <a:rPr lang="zh-CN" altLang="en-US" sz="1800" smtClean="0"/>
              <a:t>方法</a:t>
            </a:r>
            <a:r>
              <a:rPr lang="zh-CN" altLang="en-US" sz="1800" dirty="0" smtClean="0"/>
              <a:t>的作用是什么？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定义方法的一般格式是什么？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方法之求和案例及其调用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方法之求和案例及其调用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定义一个方法的步骤是什么？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135" y="1910789"/>
            <a:ext cx="8270340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方法</a:t>
            </a:r>
            <a:r>
              <a:rPr lang="zh-CN" altLang="en-US" sz="1800" dirty="0" smtClean="0"/>
              <a:t>定义</a:t>
            </a:r>
            <a:r>
              <a:rPr lang="zh-CN" altLang="en-US" sz="1800" dirty="0"/>
              <a:t>和使用过程中应该注意什么问题（即函数特点）？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方法</a:t>
            </a:r>
            <a:r>
              <a:rPr lang="zh-CN" altLang="en-US" sz="1800" dirty="0" smtClean="0"/>
              <a:t>调用</a:t>
            </a:r>
            <a:r>
              <a:rPr lang="zh-CN" altLang="en-US" sz="1800" dirty="0"/>
              <a:t>分为哪几种</a:t>
            </a:r>
            <a:r>
              <a:rPr lang="zh-CN" altLang="en-US" sz="1800" dirty="0" smtClean="0"/>
              <a:t>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练习题</a:t>
            </a:r>
            <a:r>
              <a:rPr lang="zh-CN" altLang="en-US" sz="1800" dirty="0" smtClean="0"/>
              <a:t>：见</a:t>
            </a:r>
            <a:r>
              <a:rPr lang="zh-CN" altLang="en-US" sz="1800" smtClean="0"/>
              <a:t>备注。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9521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46051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：用方法实现根据</a:t>
            </a:r>
            <a:r>
              <a:rPr lang="zh-CN" altLang="en-US" sz="1800" dirty="0"/>
              <a:t>键盘录入的行数和列数，在控制台输出</a:t>
            </a:r>
            <a:r>
              <a:rPr lang="zh-CN" altLang="en-US" sz="1800" dirty="0" smtClean="0"/>
              <a:t>星形。返回值应该是什么类型呢？参数列表怎么写呢？（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7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方法之输出星形及其调用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方法之输出星形及其调用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根据键盘录入的数据输出对应的</a:t>
            </a:r>
            <a:r>
              <a:rPr lang="zh-CN" altLang="en-US" sz="1800" dirty="0" smtClean="0"/>
              <a:t>乘法表。</a:t>
            </a:r>
            <a:r>
              <a:rPr lang="zh-CN" altLang="en-US" sz="1800" dirty="0"/>
              <a:t>返回值应该是什么</a:t>
            </a:r>
            <a:r>
              <a:rPr lang="zh-CN" altLang="en-US" sz="1800" dirty="0" smtClean="0"/>
              <a:t>类型？</a:t>
            </a:r>
            <a:r>
              <a:rPr lang="zh-CN" altLang="en-US" sz="1800" dirty="0"/>
              <a:t>参数列表怎么写呢？（</a:t>
            </a:r>
            <a:r>
              <a:rPr lang="en-US" altLang="zh-CN" sz="1800" dirty="0"/>
              <a:t>1</a:t>
            </a:r>
            <a:r>
              <a:rPr lang="zh-CN" altLang="en-US" sz="1800" dirty="0"/>
              <a:t>分钟）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2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方法的练习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zh-CN" altLang="en-US" sz="1800" dirty="0" smtClean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34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方法重载概述和基本使用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4636" y="1911349"/>
            <a:ext cx="8231839" cy="450870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方法重载概述和基本使用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什么是方法重载？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练习题：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、选择题。（见下页的</a:t>
            </a:r>
            <a:r>
              <a:rPr lang="en-US" altLang="zh-CN" sz="1800" dirty="0" err="1" smtClean="0"/>
              <a:t>PPT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2</a:t>
            </a:r>
            <a:r>
              <a:rPr lang="zh-CN" altLang="en-US" sz="1800" dirty="0" smtClean="0"/>
              <a:t>、编程题，见备注。（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60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流程控制语句之循环结构</a:t>
            </a:r>
            <a:endParaRPr lang="en-US" altLang="zh-CN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/>
              <a:t>语句的格式及其使用</a:t>
            </a:r>
          </a:p>
          <a:p>
            <a:r>
              <a:rPr lang="en-US" altLang="zh-CN" dirty="0" smtClean="0"/>
              <a:t>for</a:t>
            </a:r>
            <a:r>
              <a:rPr lang="zh-CN" altLang="en-US" dirty="0"/>
              <a:t>语句的</a:t>
            </a:r>
            <a:r>
              <a:rPr lang="zh-CN" altLang="en-US" dirty="0" smtClean="0"/>
              <a:t>练习（获取数据，求和，求水仙花数）</a:t>
            </a:r>
            <a:endParaRPr lang="zh-CN" altLang="en-US" dirty="0"/>
          </a:p>
          <a:p>
            <a:r>
              <a:rPr lang="en-US" altLang="zh-CN" dirty="0" smtClean="0"/>
              <a:t>while</a:t>
            </a:r>
            <a:r>
              <a:rPr lang="zh-CN" altLang="en-US" dirty="0"/>
              <a:t>语句的格式及使用</a:t>
            </a:r>
          </a:p>
          <a:p>
            <a:r>
              <a:rPr lang="en-US" altLang="zh-CN" dirty="0" smtClean="0"/>
              <a:t>while</a:t>
            </a:r>
            <a:r>
              <a:rPr lang="zh-CN" altLang="en-US" dirty="0"/>
              <a:t>语句的练习</a:t>
            </a:r>
          </a:p>
          <a:p>
            <a:r>
              <a:rPr lang="en-US" altLang="zh-CN" dirty="0" smtClean="0"/>
              <a:t>do...</a:t>
            </a:r>
            <a:r>
              <a:rPr lang="en-US" altLang="zh-CN" dirty="0"/>
              <a:t>while</a:t>
            </a:r>
            <a:r>
              <a:rPr lang="zh-CN" altLang="en-US" dirty="0"/>
              <a:t>语句的格式及使用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结构的区别及注意事项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的嵌套</a:t>
            </a:r>
          </a:p>
          <a:p>
            <a:r>
              <a:rPr lang="zh-CN" altLang="en-US" dirty="0"/>
              <a:t>控制跳转语句（</a:t>
            </a:r>
            <a:r>
              <a:rPr lang="en-US" altLang="zh-CN" dirty="0"/>
              <a:t>break</a:t>
            </a:r>
            <a:r>
              <a:rPr lang="zh-CN" altLang="en-US" dirty="0"/>
              <a:t>，</a:t>
            </a:r>
            <a:r>
              <a:rPr lang="en-US" altLang="zh-CN" dirty="0"/>
              <a:t>continue</a:t>
            </a:r>
            <a:r>
              <a:rPr lang="zh-CN" altLang="en-US" dirty="0"/>
              <a:t>，</a:t>
            </a:r>
            <a:r>
              <a:rPr lang="en-US" altLang="zh-CN" dirty="0"/>
              <a:t>return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选择题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4636" y="1911349"/>
            <a:ext cx="8231839" cy="4508701"/>
          </a:xfrm>
        </p:spPr>
        <p:txBody>
          <a:bodyPr/>
          <a:lstStyle/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已知函数</a:t>
            </a:r>
            <a:r>
              <a:rPr lang="en-US" altLang="zh-CN" dirty="0"/>
              <a:t> : void show(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b, float c){ 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/>
              <a:t>哪个</a:t>
            </a:r>
            <a:r>
              <a:rPr lang="zh-CN" altLang="zh-CN" dirty="0"/>
              <a:t>答案和</a:t>
            </a:r>
            <a:r>
              <a:rPr lang="en-US" altLang="zh-CN" dirty="0"/>
              <a:t>show</a:t>
            </a:r>
            <a:r>
              <a:rPr lang="zh-CN" altLang="zh-CN" dirty="0"/>
              <a:t>不是函数</a:t>
            </a:r>
            <a:r>
              <a:rPr lang="zh-CN" altLang="zh-CN" dirty="0" smtClean="0"/>
              <a:t>重载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A.void</a:t>
            </a:r>
            <a:r>
              <a:rPr lang="en-US" altLang="zh-CN" dirty="0" smtClean="0"/>
              <a:t> </a:t>
            </a:r>
            <a:r>
              <a:rPr lang="en-US" altLang="zh-CN" dirty="0"/>
              <a:t>show(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a,float</a:t>
            </a:r>
            <a:r>
              <a:rPr lang="en-US" altLang="zh-CN" dirty="0"/>
              <a:t> </a:t>
            </a:r>
            <a:r>
              <a:rPr lang="en-US" altLang="zh-CN" dirty="0" err="1"/>
              <a:t>c,int</a:t>
            </a:r>
            <a:r>
              <a:rPr lang="en-US" altLang="zh-CN" dirty="0"/>
              <a:t> b){ }  </a:t>
            </a:r>
            <a:endParaRPr lang="zh-CN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B,void</a:t>
            </a:r>
            <a:r>
              <a:rPr lang="en-US" altLang="zh-CN" dirty="0" smtClean="0"/>
              <a:t> </a:t>
            </a:r>
            <a:r>
              <a:rPr lang="en-US" altLang="zh-CN" dirty="0"/>
              <a:t>show(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y,float</a:t>
            </a:r>
            <a:r>
              <a:rPr lang="en-US" altLang="zh-CN" dirty="0"/>
              <a:t> z){ }  </a:t>
            </a:r>
            <a:endParaRPr lang="zh-CN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C.int</a:t>
            </a:r>
            <a:r>
              <a:rPr lang="en-US" altLang="zh-CN" dirty="0" smtClean="0"/>
              <a:t> </a:t>
            </a:r>
            <a:r>
              <a:rPr lang="en-US" altLang="zh-CN" dirty="0"/>
              <a:t>show(</a:t>
            </a:r>
            <a:r>
              <a:rPr lang="en-US" altLang="zh-CN" dirty="0" err="1"/>
              <a:t>int</a:t>
            </a:r>
            <a:r>
              <a:rPr lang="en-US" altLang="zh-CN" dirty="0"/>
              <a:t> a, float c, </a:t>
            </a:r>
            <a:r>
              <a:rPr lang="en-US" altLang="zh-CN" dirty="0" err="1"/>
              <a:t>int</a:t>
            </a:r>
            <a:r>
              <a:rPr lang="en-US" altLang="zh-CN" dirty="0"/>
              <a:t> b){return a;}  </a:t>
            </a:r>
            <a:endParaRPr lang="zh-CN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D.int</a:t>
            </a:r>
            <a:r>
              <a:rPr lang="en-US" altLang="zh-CN" dirty="0" smtClean="0"/>
              <a:t> </a:t>
            </a:r>
            <a:r>
              <a:rPr lang="en-US" altLang="zh-CN" dirty="0"/>
              <a:t>show(</a:t>
            </a:r>
            <a:r>
              <a:rPr lang="en-US" altLang="zh-CN" dirty="0" err="1"/>
              <a:t>int</a:t>
            </a:r>
            <a:r>
              <a:rPr lang="en-US" altLang="zh-CN" dirty="0"/>
              <a:t> a, float c ){return a;}</a:t>
            </a:r>
            <a:endParaRPr lang="zh-CN" altLang="zh-CN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6264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方法重载练习比较数据是否相等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方法重载练习比较数据是否相等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6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循环结构概述和</a:t>
            </a:r>
            <a:r>
              <a:rPr lang="en-US" altLang="zh-CN"/>
              <a:t>for</a:t>
            </a:r>
            <a:r>
              <a:rPr lang="zh-CN" altLang="en-US"/>
              <a:t>语句的格式及其使用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循环结构概述和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语句的格式及其使用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Java</a:t>
            </a:r>
            <a:r>
              <a:rPr lang="zh-CN" altLang="en-US" sz="1800" dirty="0"/>
              <a:t>循环格式有几种</a:t>
            </a:r>
            <a:r>
              <a:rPr lang="zh-CN" altLang="en-US" sz="1800" dirty="0" smtClean="0"/>
              <a:t>？口述</a:t>
            </a:r>
            <a:r>
              <a:rPr lang="en-US" altLang="zh-CN" sz="1800" dirty="0" smtClean="0"/>
              <a:t>for</a:t>
            </a:r>
            <a:r>
              <a:rPr lang="zh-CN" altLang="en-US" sz="1800" dirty="0"/>
              <a:t>循环的基本格式及执行流程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需求：在控制台输出数据</a:t>
            </a:r>
            <a:r>
              <a:rPr lang="en-US" altLang="zh-CN" sz="1800" dirty="0" smtClean="0"/>
              <a:t>1-10</a:t>
            </a:r>
            <a:r>
              <a:rPr lang="zh-CN" altLang="en-US" sz="1800" dirty="0" smtClean="0"/>
              <a:t>。完成后思考怎么输出</a:t>
            </a:r>
            <a:r>
              <a:rPr lang="en-US" altLang="zh-CN" sz="1800" dirty="0" smtClean="0"/>
              <a:t>10-1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r>
              <a:rPr lang="en-US" altLang="zh-CN" smtClean="0"/>
              <a:t>for</a:t>
            </a:r>
            <a:r>
              <a:rPr lang="zh-CN" altLang="en-US" smtClean="0"/>
              <a:t>语句的练习之获取数据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</a:t>
            </a:r>
            <a:r>
              <a:rPr lang="en-US" altLang="zh-CN" sz="1900" dirty="0"/>
              <a:t>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语句的练习之获取数据</a:t>
            </a:r>
            <a:r>
              <a:rPr lang="en-US" altLang="zh-CN" sz="1900" dirty="0">
                <a:hlinkClick r:id="rId3" action="ppaction://hlinkfile"/>
              </a:rPr>
              <a:t>).avi</a:t>
            </a:r>
            <a:r>
              <a:rPr lang="zh-CN" altLang="en-US" sz="1900" dirty="0" smtClean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需求：求</a:t>
            </a:r>
            <a:r>
              <a:rPr lang="en-US" altLang="zh-CN" sz="1800" dirty="0" smtClean="0"/>
              <a:t>1-10</a:t>
            </a:r>
            <a:r>
              <a:rPr lang="zh-CN" altLang="en-US" sz="1800" dirty="0" smtClean="0"/>
              <a:t>之间数据之和。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思考：求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之间的偶数和，应该怎么做？奇数和，又应该怎么求呢？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语句的练习之求和思想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325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语句的练习之求和思想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需求：在控制台输出所有的”水仙花数</a:t>
            </a:r>
            <a:r>
              <a:rPr lang="zh-CN" altLang="en-US" sz="1800" dirty="0" smtClean="0"/>
              <a:t>”。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语句的练习之水仙花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04_Java</a:t>
            </a:r>
            <a:r>
              <a:rPr lang="zh-CN" altLang="en-US" sz="1900" dirty="0" smtClean="0">
                <a:hlinkClick r:id="rId3" action="ppaction://hlinkfile"/>
              </a:rPr>
              <a:t>语言基础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循环结构</a:t>
            </a:r>
            <a:r>
              <a:rPr lang="en-US" altLang="zh-CN" sz="1900" dirty="0" smtClean="0">
                <a:hlinkClick r:id="rId3" action="ppaction://hlinkfile"/>
              </a:rPr>
              <a:t>for</a:t>
            </a:r>
            <a:r>
              <a:rPr lang="zh-CN" altLang="en-US" sz="1900" dirty="0" smtClean="0">
                <a:hlinkClick r:id="rId3" action="ppaction://hlinkfile"/>
              </a:rPr>
              <a:t>语句的练习之水仙花</a:t>
            </a:r>
            <a:r>
              <a:rPr lang="en-US" altLang="zh-CN" sz="1900" dirty="0" smtClean="0">
                <a:hlinkClick r:id="rId3" action="ppaction://hlinkfile"/>
              </a:rPr>
              <a:t>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思考：统计水仙花数共有多少个，应该怎么做？ （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分钟）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语句的练习之统计思想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语句的练习之统计思想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while</a:t>
            </a:r>
            <a:r>
              <a:rPr lang="zh-CN" altLang="en-US" dirty="0"/>
              <a:t>语句的格式和基本使用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261" y="1910790"/>
            <a:ext cx="8222214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while</a:t>
            </a:r>
            <a:r>
              <a:rPr lang="zh-CN" altLang="en-US" sz="1900" dirty="0">
                <a:hlinkClick r:id="rId3" action="ppaction://hlinkfile"/>
              </a:rPr>
              <a:t>语句的格式和基本使用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while</a:t>
            </a:r>
            <a:r>
              <a:rPr lang="zh-CN" altLang="en-US" sz="1800" dirty="0" smtClean="0"/>
              <a:t>循环的格式及执行流程。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需求：使用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循环求</a:t>
            </a:r>
            <a:r>
              <a:rPr lang="en-US" altLang="zh-CN" sz="1800" dirty="0"/>
              <a:t>1-100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和。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4773</TotalTime>
  <Pages>0</Pages>
  <Words>2016</Words>
  <Characters>0</Characters>
  <Application>Microsoft Office PowerPoint</Application>
  <DocSecurity>0</DocSecurity>
  <PresentationFormat>全屏显示(4:3)</PresentationFormat>
  <Lines>0</Lines>
  <Paragraphs>406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流程控制语句之循环结构</vt:lpstr>
      <vt:lpstr>循环结构概述和for语句的格式及其使用</vt:lpstr>
      <vt:lpstr>循环结构for语句的练习之获取数据</vt:lpstr>
      <vt:lpstr>循环结构for语句的练习之求和思想</vt:lpstr>
      <vt:lpstr>循环结构for语句的练习之水仙花</vt:lpstr>
      <vt:lpstr>循环结构for语句的练习之统计思想</vt:lpstr>
      <vt:lpstr>循环结构while语句的格式和基本使用</vt:lpstr>
      <vt:lpstr>循环结构while语句的练习</vt:lpstr>
      <vt:lpstr>循环结构do...while语句的格式和基本使用</vt:lpstr>
      <vt:lpstr>循环结构三种循环语句的区别</vt:lpstr>
      <vt:lpstr>循环结构注意事项之死循环</vt:lpstr>
      <vt:lpstr>循环结构循环嵌套输出4行5列的星星</vt:lpstr>
      <vt:lpstr>循环结构循环嵌套输出等腰三角形</vt:lpstr>
      <vt:lpstr>循环结构九九乘法表</vt:lpstr>
      <vt:lpstr>控制跳转语句break语句</vt:lpstr>
      <vt:lpstr>控制跳转语句continue语句</vt:lpstr>
      <vt:lpstr>控制跳转语句标号</vt:lpstr>
      <vt:lpstr>控制跳转语句练习</vt:lpstr>
      <vt:lpstr>控制跳转语句return语句</vt:lpstr>
      <vt:lpstr>函数（方法）</vt:lpstr>
      <vt:lpstr>方法概述和格式说明</vt:lpstr>
      <vt:lpstr>方法之求和案例及其调用</vt:lpstr>
      <vt:lpstr>方法的注意事项</vt:lpstr>
      <vt:lpstr>方法的练习</vt:lpstr>
      <vt:lpstr>方法之输出星形及其调用</vt:lpstr>
      <vt:lpstr>方法的练习</vt:lpstr>
      <vt:lpstr>方法重载概述和基本使用</vt:lpstr>
      <vt:lpstr>选择题</vt:lpstr>
      <vt:lpstr>方法重载练习比较数据是否相等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389</cp:revision>
  <dcterms:created xsi:type="dcterms:W3CDTF">2015-04-23T13:51:39Z</dcterms:created>
  <dcterms:modified xsi:type="dcterms:W3CDTF">2016-04-04T23:41:50Z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