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8"/>
  </p:notesMasterIdLst>
  <p:sldIdLst>
    <p:sldId id="256" r:id="rId2"/>
    <p:sldId id="292" r:id="rId3"/>
    <p:sldId id="304" r:id="rId4"/>
    <p:sldId id="261" r:id="rId5"/>
    <p:sldId id="262" r:id="rId6"/>
    <p:sldId id="264" r:id="rId7"/>
    <p:sldId id="293" r:id="rId8"/>
    <p:sldId id="265" r:id="rId9"/>
    <p:sldId id="267" r:id="rId10"/>
    <p:sldId id="268" r:id="rId11"/>
    <p:sldId id="303" r:id="rId12"/>
    <p:sldId id="270" r:id="rId13"/>
    <p:sldId id="274" r:id="rId14"/>
    <p:sldId id="305" r:id="rId15"/>
    <p:sldId id="276" r:id="rId16"/>
    <p:sldId id="277" r:id="rId17"/>
    <p:sldId id="278" r:id="rId18"/>
    <p:sldId id="280" r:id="rId19"/>
    <p:sldId id="281" r:id="rId20"/>
    <p:sldId id="284" r:id="rId21"/>
    <p:sldId id="306" r:id="rId22"/>
    <p:sldId id="307" r:id="rId23"/>
    <p:sldId id="309" r:id="rId24"/>
    <p:sldId id="310" r:id="rId25"/>
    <p:sldId id="311" r:id="rId26"/>
    <p:sldId id="312" r:id="rId27"/>
  </p:sldIdLst>
  <p:sldSz cx="9144000" cy="6858000" type="screen4x3"/>
  <p:notesSz cx="6858000" cy="9144000"/>
  <p:defaultTextStyle>
    <a:defPPr>
      <a:defRPr lang="zh-CN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24" autoAdjust="0"/>
    <p:restoredTop sz="96424" autoAdjust="0"/>
  </p:normalViewPr>
  <p:slideViewPr>
    <p:cSldViewPr snapToGrid="0" snapToObjects="1">
      <p:cViewPr varScale="1">
        <p:scale>
          <a:sx n="100" d="100"/>
          <a:sy n="10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F3FF9A4E-E4CD-46BB-8330-AE8B871AB2F2}" type="datetime1">
              <a:rPr lang="zh-CN" altLang="en-US"/>
              <a:pPr>
                <a:defRPr/>
              </a:pPr>
              <a:t>2016/8/9</a:t>
            </a:fld>
            <a:endParaRPr lang="zh-CN" altLang="en-US" sz="1200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smtClean="0"/>
              <a:t>单击此处编辑母版文本样式</a:t>
            </a:r>
          </a:p>
          <a:p>
            <a:pPr>
              <a:defRPr/>
            </a:pPr>
            <a:r>
              <a:rPr lang="zh-CN" altLang="en-US" smtClean="0"/>
              <a:t>二级</a:t>
            </a:r>
          </a:p>
          <a:p>
            <a:pPr>
              <a:defRPr/>
            </a:pPr>
            <a:r>
              <a:rPr lang="zh-CN" altLang="en-US" smtClean="0"/>
              <a:t>三级</a:t>
            </a:r>
          </a:p>
          <a:p>
            <a:pPr>
              <a:defRPr/>
            </a:pPr>
            <a:r>
              <a:rPr lang="zh-CN" altLang="en-US" smtClean="0"/>
              <a:t>四级</a:t>
            </a:r>
          </a:p>
          <a:p>
            <a:pPr>
              <a:defRPr/>
            </a:pPr>
            <a:r>
              <a:rPr lang="zh-CN" altLang="en-US" smtClean="0"/>
              <a:t>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幻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4DAC2781-B66C-413C-B009-A97FB973E51B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6345983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2016/8/9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42438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2016/8/9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080492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2016/8/9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63732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2016/8/9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96077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2016/8/9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65296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2016/8/9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129960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2016/8/9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485835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2016/8/9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18625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2016/8/9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327183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2016/8/9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5315370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2016/8/9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724597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2016/8/9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997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2016/8/9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233509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2016/8/9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7238074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2016/8/9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135255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2016/8/9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26551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2016/8/9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91611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2016/8/9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71499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2016/8/9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31362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2016/8/9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63208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400050" lvl="2" indent="0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40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2016/8/9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38996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2016/8/9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099626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2412544"/>
            <a:ext cx="6858000" cy="23876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0914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473075" y="1792288"/>
            <a:ext cx="81280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5" y="991504"/>
            <a:ext cx="8128000" cy="715579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59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989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8475" y="1312863"/>
            <a:ext cx="8128000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Eurostile" charset="0"/>
              </a:rPr>
              <a:t>单击此处编辑母版标题样式</a:t>
            </a:r>
          </a:p>
        </p:txBody>
      </p:sp>
      <p:sp>
        <p:nvSpPr>
          <p:cNvPr id="1028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8475" y="2241550"/>
            <a:ext cx="8128000" cy="415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Eurostile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Eurostile" charset="0"/>
              </a:rPr>
              <a:t>二级</a:t>
            </a:r>
          </a:p>
          <a:p>
            <a:pPr lvl="2"/>
            <a:r>
              <a:rPr lang="zh-CN" smtClean="0">
                <a:sym typeface="Eurostile" charset="0"/>
              </a:rPr>
              <a:t>三级</a:t>
            </a:r>
          </a:p>
          <a:p>
            <a:pPr lvl="3"/>
            <a:r>
              <a:rPr lang="zh-CN" smtClean="0">
                <a:sym typeface="Eurostile" charset="0"/>
              </a:rPr>
              <a:t>四级</a:t>
            </a:r>
          </a:p>
          <a:p>
            <a:pPr lvl="4"/>
            <a:r>
              <a:rPr lang="zh-CN" smtClean="0">
                <a:sym typeface="Eurostile" charset="0"/>
              </a:rPr>
              <a:t>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timing>
    <p:tnLst>
      <p:par>
        <p:cTn id="1" dur="indefinite" restart="never" nodeType="tmRoot"/>
      </p:par>
    </p:tnLst>
  </p:timing>
  <p:txStyles>
    <p:titleStyle>
      <a:lvl1pPr marL="914400" indent="-914400"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  <a:sym typeface="Eurostile" charset="0"/>
        </a:defRPr>
      </a:lvl1pPr>
      <a:lvl2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2pPr>
      <a:lvl3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3pPr>
      <a:lvl4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4pPr>
      <a:lvl5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5pPr>
      <a:lvl6pPr marL="13716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6pPr>
      <a:lvl7pPr marL="18288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7pPr>
      <a:lvl8pPr marL="22860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8pPr>
      <a:lvl9pPr marL="27432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ts val="8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000"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1pPr>
      <a:lvl2pPr marL="4572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93B3D7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2pPr>
      <a:lvl3pPr marL="6858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3pPr>
      <a:lvl4pPr marL="9144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93B3D7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4pPr>
      <a:lvl5pPr marL="11430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day14_video/14.07_&#24120;&#35265;&#23545;&#35937;(&#27491;&#21017;&#34920;&#36798;&#24335;&#30340;&#26367;&#25442;&#21151;&#33021;)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day14_video/14.08_&#24120;&#35265;&#23545;&#35937;(&#27491;&#21017;&#34920;&#36798;&#24335;&#30340;&#20998;&#32452;&#21151;&#33021;)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day14_video/14.09_&#24120;&#35265;&#23545;&#35937;(Pattern&#21644;Matcher&#30340;&#27010;&#36848;)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day14_video/14.10_&#24120;&#35265;&#23545;&#35937;(&#27491;&#21017;&#34920;&#36798;&#24335;&#30340;&#33719;&#21462;&#21151;&#33021;)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day14_video/14.11_&#24120;&#35265;&#23545;&#35937;(Math&#31867;&#27010;&#36848;&#21644;&#26041;&#27861;&#20351;&#29992;)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day14_video/14.12_&#24120;&#35265;&#23545;&#35937;(Random&#31867;&#30340;&#27010;&#36848;&#21644;&#26041;&#27861;&#20351;&#29992;)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day14_video/14.13_&#24120;&#35265;&#23545;&#35937;(System&#31867;&#30340;&#27010;&#36848;&#21644;&#26041;&#27861;&#20351;&#29992;)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day14_video/14.14_&#24120;&#35265;&#23545;&#35937;(BigInteger&#31867;&#30340;&#27010;&#36848;&#21644;&#26041;&#27861;&#20351;&#29992;)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day14_video/14.15_&#24120;&#35265;&#23545;&#35937;(BigDecimal&#31867;&#30340;&#27010;&#36848;&#21644;&#26041;&#27861;&#20351;&#29992;)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day14_video/14.16_&#24120;&#35265;&#23545;&#35937;(Date&#31867;&#30340;&#27010;&#36848;&#21644;&#26041;&#27861;&#20351;&#29992;)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day14_video/14.17_&#24120;&#35265;&#23545;&#35937;(SimpleDateFormat&#31867;&#23454;&#29616;&#26085;&#26399;&#21644;&#23383;&#31526;&#20018;&#30340;&#30456;&#20114;&#36716;&#25442;)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day14_video/14.18_&#24120;&#35265;&#23545;&#35937;(&#20320;&#26469;&#21040;&#36825;&#20010;&#19990;&#30028;&#22810;&#23569;&#22825;&#26696;&#20363;).av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day14_video/14.19_&#24120;&#35265;&#23545;&#35937;(Calendar&#31867;&#30340;&#27010;&#36848;&#21644;&#33719;&#21462;&#26085;&#26399;&#30340;&#26041;&#27861;).avi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day14_video/14.20_&#24120;&#35265;&#23545;&#35937;(Calendar&#31867;&#30340;add()&#21644;set()&#26041;&#27861;).avi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day14_video/14.21_&#24120;&#35265;&#23545;&#35937;(&#22914;&#20309;&#33719;&#21462;&#20219;&#24847;&#24180;&#20221;&#26159;&#24179;&#24180;&#36824;&#26159;&#38384;&#24180;).av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day14_video/14.01_&#24120;&#35265;&#23545;&#35937;(&#27491;&#21017;&#34920;&#36798;&#24335;&#30340;&#27010;&#36848;&#21644;&#31616;&#21333;&#20351;&#29992;).av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day14_video/14.02_&#24120;&#35265;&#23545;&#35937;(&#23383;&#31526;&#31867;&#28436;&#31034;)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day14_video/14.03_&#24120;&#35265;&#23545;&#35937;(&#39044;&#23450;&#20041;&#23383;&#31526;&#31867;&#28436;&#31034;)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day14_video/14.04_&#24120;&#35265;&#23545;&#35937;(&#25968;&#37327;&#35789;)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day14_video/14.05_&#24120;&#35265;&#23545;&#35937;(&#27491;&#21017;&#34920;&#36798;&#24335;&#30340;&#20998;&#21106;&#21151;&#33021;)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day14_video/14.06_&#24120;&#35265;&#23545;&#35937;(&#25226;&#32473;&#23450;&#23383;&#31526;&#20018;&#20013;&#30340;&#25968;&#23383;&#25490;&#24207;)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xfrm>
            <a:off x="1075623" y="1596858"/>
            <a:ext cx="6858000" cy="2387600"/>
          </a:xfrm>
        </p:spPr>
        <p:txBody>
          <a:bodyPr/>
          <a:lstStyle/>
          <a:p>
            <a:pPr marL="0" indent="0"/>
            <a:r>
              <a:rPr lang="en-US" altLang="zh-CN" sz="4800" b="1" dirty="0" smtClean="0">
                <a:solidFill>
                  <a:schemeClr val="bg1"/>
                </a:solidFill>
                <a:latin typeface="+mj-ea"/>
              </a:rPr>
              <a:t>Java</a:t>
            </a:r>
            <a:r>
              <a:rPr lang="zh-CN" altLang="en-US" sz="4800" b="1" dirty="0" smtClean="0">
                <a:solidFill>
                  <a:schemeClr val="bg1"/>
                </a:solidFill>
                <a:latin typeface="+mj-ea"/>
              </a:rPr>
              <a:t>核心之常用</a:t>
            </a:r>
            <a:r>
              <a:rPr lang="en-US" altLang="zh-CN" sz="4800" b="1" dirty="0" smtClean="0">
                <a:solidFill>
                  <a:schemeClr val="bg1"/>
                </a:solidFill>
                <a:latin typeface="+mj-ea"/>
              </a:rPr>
              <a:t>API</a:t>
            </a:r>
            <a:endParaRPr lang="zh-CN" altLang="en-US" sz="4800" b="1" dirty="0" smtClean="0">
              <a:solidFill>
                <a:schemeClr val="bg1"/>
              </a:solidFill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正则表达式的替换功能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8017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02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49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07_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正则表达式的替换功能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：难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 smtClean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</a:t>
            </a:r>
            <a:r>
              <a:rPr lang="zh-CN" altLang="en-US" sz="2400" dirty="0"/>
              <a:t>与问答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思考：请</a:t>
            </a:r>
            <a:r>
              <a:rPr lang="zh-CN" altLang="en-US" sz="1800" dirty="0"/>
              <a:t>按照叠词切割： </a:t>
            </a:r>
            <a:r>
              <a:rPr lang="en-US" altLang="zh-CN" sz="1800" dirty="0" smtClean="0"/>
              <a:t>“</a:t>
            </a:r>
            <a:r>
              <a:rPr lang="en-US" altLang="zh-CN" sz="1800" dirty="0" err="1" smtClean="0"/>
              <a:t>sdqqfgkkkhjppppkl</a:t>
            </a:r>
            <a:r>
              <a:rPr lang="en-US" altLang="zh-CN" sz="1800" dirty="0" smtClean="0"/>
              <a:t>“  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分钟）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9447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正则表达式的分组功能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84132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17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36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08_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正则表达式的分组功能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 smtClean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6683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Pattern</a:t>
            </a:r>
            <a:r>
              <a:rPr lang="zh-CN" altLang="en-US" dirty="0"/>
              <a:t>和</a:t>
            </a:r>
            <a:r>
              <a:rPr lang="en-US" altLang="zh-CN" dirty="0"/>
              <a:t>Matcher</a:t>
            </a:r>
            <a:r>
              <a:rPr lang="zh-CN" altLang="en-US" dirty="0"/>
              <a:t>的概述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9168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50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09_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(Pattern</a:t>
            </a:r>
            <a:r>
              <a:rPr lang="zh-CN" altLang="en-US" sz="1900" dirty="0">
                <a:hlinkClick r:id="rId3" action="ppaction://hlinkfile"/>
              </a:rPr>
              <a:t>和</a:t>
            </a:r>
            <a:r>
              <a:rPr lang="en-US" altLang="zh-CN" sz="1900" dirty="0">
                <a:hlinkClick r:id="rId3" action="ppaction://hlinkfile"/>
              </a:rPr>
              <a:t>Matcher</a:t>
            </a:r>
            <a:r>
              <a:rPr lang="zh-CN" altLang="en-US" sz="1900" dirty="0">
                <a:hlinkClick r:id="rId3" action="ppaction://hlinkfile"/>
              </a:rPr>
              <a:t>的概述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/>
              <a:t> </a:t>
            </a:r>
            <a:r>
              <a:rPr lang="zh-CN" altLang="en-US" sz="1800" dirty="0" smtClean="0"/>
              <a:t>思考：如何把</a:t>
            </a:r>
            <a:r>
              <a:rPr lang="zh-CN" altLang="en-US" sz="1800" dirty="0"/>
              <a:t>一个字符串中的手机号码获取</a:t>
            </a:r>
            <a:r>
              <a:rPr lang="zh-CN" altLang="en-US" sz="1800" dirty="0" smtClean="0"/>
              <a:t>出来 （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分钟）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72386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正则表达式的获取功能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5235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11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10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10_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正则表达式的获取功能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86478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en-US" altLang="zh-CN" dirty="0" smtClean="0"/>
              <a:t>API</a:t>
            </a:r>
            <a:r>
              <a:rPr lang="zh-CN" altLang="en-US" dirty="0" smtClean="0"/>
              <a:t>其他常见</a:t>
            </a:r>
            <a:r>
              <a:rPr lang="zh-CN" altLang="en-US" dirty="0"/>
              <a:t>对象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393895" y="1911350"/>
            <a:ext cx="8232580" cy="4946650"/>
          </a:xfrm>
        </p:spPr>
        <p:txBody>
          <a:bodyPr/>
          <a:lstStyle/>
          <a:p>
            <a:r>
              <a:rPr lang="en-US" altLang="zh-CN" dirty="0"/>
              <a:t>Math</a:t>
            </a:r>
            <a:r>
              <a:rPr lang="zh-CN" altLang="en-US" dirty="0"/>
              <a:t>类概述和方法使用 </a:t>
            </a:r>
          </a:p>
          <a:p>
            <a:r>
              <a:rPr lang="en-US" altLang="zh-CN" dirty="0" smtClean="0"/>
              <a:t>Random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en-US" altLang="zh-CN" dirty="0" smtClean="0"/>
              <a:t>System</a:t>
            </a:r>
            <a:r>
              <a:rPr lang="zh-CN" altLang="en-US" dirty="0" smtClean="0"/>
              <a:t>类</a:t>
            </a:r>
            <a:endParaRPr lang="zh-CN" altLang="en-US" dirty="0"/>
          </a:p>
          <a:p>
            <a:r>
              <a:rPr lang="en-US" altLang="zh-CN" dirty="0" err="1" smtClean="0"/>
              <a:t>BigInteger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BigDecimal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en-US" altLang="zh-CN" dirty="0" smtClean="0"/>
              <a:t>Date</a:t>
            </a:r>
            <a:r>
              <a:rPr lang="zh-CN" altLang="en-US" dirty="0"/>
              <a:t>类的概述和方法使用</a:t>
            </a:r>
          </a:p>
          <a:p>
            <a:r>
              <a:rPr lang="en-US" altLang="zh-CN" dirty="0" err="1" smtClean="0"/>
              <a:t>SimpleDateFormat</a:t>
            </a:r>
            <a:r>
              <a:rPr lang="zh-CN" altLang="en-US" dirty="0"/>
              <a:t>类实现日期和字符串的相互转换</a:t>
            </a:r>
          </a:p>
          <a:p>
            <a:r>
              <a:rPr lang="zh-CN" altLang="en-US" dirty="0" smtClean="0"/>
              <a:t>案例</a:t>
            </a:r>
            <a:r>
              <a:rPr lang="zh-CN" altLang="en-US" dirty="0"/>
              <a:t>：你来到这个世界多少天</a:t>
            </a:r>
          </a:p>
          <a:p>
            <a:r>
              <a:rPr lang="en-US" altLang="zh-CN" dirty="0" smtClean="0"/>
              <a:t>Calendar</a:t>
            </a:r>
            <a:r>
              <a:rPr lang="zh-CN" altLang="en-US" dirty="0"/>
              <a:t>类的概述和获取日期的方法</a:t>
            </a:r>
          </a:p>
          <a:p>
            <a:r>
              <a:rPr lang="en-US" altLang="zh-CN" dirty="0" smtClean="0"/>
              <a:t>Calendar</a:t>
            </a:r>
            <a:r>
              <a:rPr lang="zh-CN" altLang="en-US" dirty="0"/>
              <a:t>类的</a:t>
            </a:r>
            <a:r>
              <a:rPr lang="en-US" altLang="zh-CN" dirty="0"/>
              <a:t>add()</a:t>
            </a:r>
            <a:r>
              <a:rPr lang="zh-CN" altLang="en-US" dirty="0"/>
              <a:t>和</a:t>
            </a:r>
            <a:r>
              <a:rPr lang="en-US" altLang="zh-CN" dirty="0"/>
              <a:t>set()</a:t>
            </a:r>
            <a:r>
              <a:rPr lang="zh-CN" altLang="en-US" dirty="0"/>
              <a:t>方法</a:t>
            </a:r>
          </a:p>
          <a:p>
            <a:r>
              <a:rPr lang="zh-CN" altLang="en-US" dirty="0" smtClean="0"/>
              <a:t>案例</a:t>
            </a:r>
            <a:r>
              <a:rPr lang="zh-CN" altLang="en-US" dirty="0"/>
              <a:t>：如何获取任意年份是平年还是闰年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846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Math</a:t>
            </a:r>
            <a:r>
              <a:rPr lang="zh-CN" altLang="en-US" dirty="0"/>
              <a:t>类概述和方法使用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89"/>
            <a:ext cx="8128000" cy="4268629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12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12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11_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(Math</a:t>
            </a:r>
            <a:r>
              <a:rPr lang="zh-CN" altLang="en-US" sz="1900" dirty="0">
                <a:hlinkClick r:id="rId3" action="ppaction://hlinkfile"/>
              </a:rPr>
              <a:t>类概述和方法使用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    无</a:t>
            </a:r>
            <a:endParaRPr lang="en-US" altLang="zh-CN" sz="18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12353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Random</a:t>
            </a:r>
            <a:r>
              <a:rPr lang="zh-CN" altLang="en-US" dirty="0"/>
              <a:t>类的概述和方法使用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/>
              <a:t>10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00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12_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(Random</a:t>
            </a:r>
            <a:r>
              <a:rPr lang="zh-CN" altLang="en-US" sz="1900" dirty="0">
                <a:hlinkClick r:id="rId3" action="ppaction://hlinkfile"/>
              </a:rPr>
              <a:t>类的概述和方法使用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使用</a:t>
            </a:r>
            <a:r>
              <a:rPr lang="en-US" altLang="zh-CN" sz="1800" dirty="0" smtClean="0"/>
              <a:t>Random</a:t>
            </a:r>
            <a:r>
              <a:rPr lang="zh-CN" altLang="en-US" sz="1800" dirty="0" smtClean="0"/>
              <a:t>类，如何获取一个</a:t>
            </a:r>
            <a:r>
              <a:rPr lang="en-US" altLang="zh-CN" sz="1800" dirty="0" smtClean="0"/>
              <a:t>1-100</a:t>
            </a:r>
            <a:r>
              <a:rPr lang="zh-CN" altLang="en-US" sz="1800" dirty="0" smtClean="0"/>
              <a:t>之间的随机数？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5249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</a:t>
            </a:r>
            <a:r>
              <a:rPr lang="zh-CN" altLang="en-US" dirty="0"/>
              <a:t>类的概述和方法使用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18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46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13_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(System</a:t>
            </a:r>
            <a:r>
              <a:rPr lang="zh-CN" altLang="en-US" sz="1900" dirty="0">
                <a:hlinkClick r:id="rId3" action="ppaction://hlinkfile"/>
              </a:rPr>
              <a:t>类的概述和方法使用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800" dirty="0" smtClean="0"/>
              <a:t>System</a:t>
            </a:r>
            <a:r>
              <a:rPr lang="zh-CN" altLang="en-US" sz="1800" dirty="0" smtClean="0"/>
              <a:t>类可以被实例化吗？</a:t>
            </a:r>
            <a:endParaRPr lang="en-US" altLang="zh-CN" sz="18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如何获取系统当前时间的毫秒值？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62558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BigInteger</a:t>
            </a:r>
            <a:r>
              <a:rPr lang="zh-CN" altLang="en-US" dirty="0"/>
              <a:t>类的概述和方法使用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65715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09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42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14_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en-US" altLang="zh-CN" sz="1900" dirty="0" err="1">
                <a:hlinkClick r:id="rId3" action="ppaction://hlinkfile"/>
              </a:rPr>
              <a:t>BigInteger</a:t>
            </a:r>
            <a:r>
              <a:rPr lang="zh-CN" altLang="en-US" sz="1900" dirty="0">
                <a:hlinkClick r:id="rId3" action="ppaction://hlinkfile"/>
              </a:rPr>
              <a:t>类的概述和方法使用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1847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BigDecimal</a:t>
            </a:r>
            <a:r>
              <a:rPr lang="zh-CN" altLang="en-US" dirty="0"/>
              <a:t>类的概述和方法使用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08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28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15_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en-US" altLang="zh-CN" sz="1900" dirty="0" err="1">
                <a:hlinkClick r:id="rId3" action="ppaction://hlinkfile"/>
              </a:rPr>
              <a:t>BigDecimal</a:t>
            </a:r>
            <a:r>
              <a:rPr lang="zh-CN" altLang="en-US" sz="1900" dirty="0">
                <a:hlinkClick r:id="rId3" action="ppaction://hlinkfile"/>
              </a:rPr>
              <a:t>类的概述和方法使用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zh-CN" altLang="en-US" sz="2400" dirty="0" smtClean="0"/>
              <a:t>练习与问答</a:t>
            </a:r>
            <a:endParaRPr lang="en-US" altLang="zh-CN" sz="2400" dirty="0" smtClean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13739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 b="1" dirty="0" smtClean="0"/>
              <a:t>课程内容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zh-CN" altLang="en-US" dirty="0" smtClean="0"/>
              <a:t>正则表达式</a:t>
            </a:r>
            <a:endParaRPr lang="en-US" altLang="zh-CN" dirty="0" smtClean="0"/>
          </a:p>
          <a:p>
            <a:r>
              <a:rPr lang="en-US" altLang="zh-CN" dirty="0" smtClean="0"/>
              <a:t>API</a:t>
            </a:r>
            <a:r>
              <a:rPr lang="zh-CN" altLang="en-US" dirty="0" smtClean="0"/>
              <a:t>其他常见对象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48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Date</a:t>
            </a:r>
            <a:r>
              <a:rPr lang="zh-CN" altLang="en-US" dirty="0"/>
              <a:t>类的概述和方法使用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1300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14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24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16_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(Date</a:t>
            </a:r>
            <a:r>
              <a:rPr lang="zh-CN" altLang="en-US" sz="1900" dirty="0">
                <a:hlinkClick r:id="rId3" action="ppaction://hlinkfile"/>
              </a:rPr>
              <a:t>类的概述和方法使用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394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日期和字符串的相互转换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1300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18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 smtClean="0">
                <a:hlinkClick r:id="rId3" action="ppaction://hlinkfile"/>
              </a:rPr>
              <a:t>17_SimpleDateFormat</a:t>
            </a:r>
            <a:r>
              <a:rPr lang="zh-CN" altLang="en-US" sz="1900" dirty="0">
                <a:hlinkClick r:id="rId3" action="ppaction://hlinkfile"/>
              </a:rPr>
              <a:t>类实现日期和字符串的相互</a:t>
            </a:r>
            <a:r>
              <a:rPr lang="zh-CN" altLang="en-US" sz="1900" dirty="0" smtClean="0">
                <a:hlinkClick r:id="rId3" action="ppaction://hlinkfile"/>
              </a:rPr>
              <a:t>转换</a:t>
            </a:r>
            <a:r>
              <a:rPr lang="en-US" altLang="zh-CN" sz="1900" dirty="0" smtClean="0">
                <a:hlinkClick r:id="rId3" action="ppaction://hlinkfile"/>
              </a:rPr>
              <a:t>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/>
              <a:t>思考</a:t>
            </a:r>
            <a:r>
              <a:rPr lang="zh-CN" altLang="en-US" sz="1800" dirty="0" smtClean="0"/>
              <a:t>：</a:t>
            </a:r>
            <a:r>
              <a:rPr lang="zh-CN" altLang="en-US" sz="1600" dirty="0" smtClean="0"/>
              <a:t>你</a:t>
            </a:r>
            <a:r>
              <a:rPr lang="zh-CN" altLang="en-US" sz="1600" dirty="0"/>
              <a:t>来到这个世界</a:t>
            </a:r>
            <a:r>
              <a:rPr lang="zh-CN" altLang="en-US" sz="1600" dirty="0" smtClean="0"/>
              <a:t>多少天，用代码应该怎么做</a:t>
            </a:r>
            <a:r>
              <a:rPr lang="en-US" altLang="zh-CN" sz="1600" dirty="0" smtClean="0"/>
              <a:t>?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分钟）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7733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你来到这个世界多少天案例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1300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07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16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18_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你来到这个世界多少天案例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</a:t>
            </a:r>
            <a:r>
              <a:rPr lang="zh-CN" altLang="en-US" sz="1900" dirty="0" smtClean="0"/>
              <a:t>难度：正常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练习课程中的代码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7947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Calendar</a:t>
            </a:r>
            <a:r>
              <a:rPr lang="zh-CN" altLang="en-US" dirty="0"/>
              <a:t>类的概述和获取日期的方法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1300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21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26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19_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(Calendar</a:t>
            </a:r>
            <a:r>
              <a:rPr lang="zh-CN" altLang="en-US" sz="1900" dirty="0">
                <a:hlinkClick r:id="rId3" action="ppaction://hlinkfile"/>
              </a:rPr>
              <a:t>类的概述和获取日期的方法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</a:t>
            </a:r>
            <a:r>
              <a:rPr lang="zh-CN" altLang="en-US" sz="1900" dirty="0" smtClean="0"/>
              <a:t>难度：正常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6566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Calendar</a:t>
            </a:r>
            <a:r>
              <a:rPr lang="zh-CN" altLang="en-US" dirty="0"/>
              <a:t>类的</a:t>
            </a:r>
            <a:r>
              <a:rPr lang="en-US" altLang="zh-CN" dirty="0"/>
              <a:t>add()</a:t>
            </a:r>
            <a:r>
              <a:rPr lang="zh-CN" altLang="en-US" dirty="0"/>
              <a:t>和</a:t>
            </a:r>
            <a:r>
              <a:rPr lang="en-US" altLang="zh-CN" dirty="0"/>
              <a:t>set()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1300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31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20_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(Calendar</a:t>
            </a:r>
            <a:r>
              <a:rPr lang="zh-CN" altLang="en-US" sz="1900" dirty="0">
                <a:hlinkClick r:id="rId3" action="ppaction://hlinkfile"/>
              </a:rPr>
              <a:t>类的</a:t>
            </a:r>
            <a:r>
              <a:rPr lang="en-US" altLang="zh-CN" sz="1900" dirty="0">
                <a:hlinkClick r:id="rId3" action="ppaction://hlinkfile"/>
              </a:rPr>
              <a:t>add()</a:t>
            </a:r>
            <a:r>
              <a:rPr lang="zh-CN" altLang="en-US" sz="1900" dirty="0">
                <a:hlinkClick r:id="rId3" action="ppaction://hlinkfile"/>
              </a:rPr>
              <a:t>和</a:t>
            </a:r>
            <a:r>
              <a:rPr lang="en-US" altLang="zh-CN" sz="1900" dirty="0">
                <a:hlinkClick r:id="rId3" action="ppaction://hlinkfile"/>
              </a:rPr>
              <a:t>set()</a:t>
            </a:r>
            <a:r>
              <a:rPr lang="zh-CN" altLang="en-US" sz="1900" dirty="0">
                <a:hlinkClick r:id="rId3" action="ppaction://hlinkfile"/>
              </a:rPr>
              <a:t>方法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</a:t>
            </a:r>
            <a:r>
              <a:rPr lang="zh-CN" altLang="en-US" sz="1900" dirty="0" smtClean="0"/>
              <a:t>难度：正常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/>
              <a:t>思考</a:t>
            </a:r>
            <a:r>
              <a:rPr lang="zh-CN" altLang="en-US" sz="1800" dirty="0" smtClean="0"/>
              <a:t>：</a:t>
            </a:r>
            <a:r>
              <a:rPr lang="zh-CN" altLang="en-US" sz="1600" dirty="0" smtClean="0"/>
              <a:t>键盘</a:t>
            </a:r>
            <a:r>
              <a:rPr lang="zh-CN" altLang="en-US" sz="1600" dirty="0"/>
              <a:t>录入任意一个年份，</a:t>
            </a:r>
            <a:r>
              <a:rPr lang="zh-CN" altLang="en-US" sz="1600" dirty="0" smtClean="0"/>
              <a:t>判断是</a:t>
            </a:r>
            <a:r>
              <a:rPr lang="zh-CN" altLang="en-US" sz="1600" dirty="0"/>
              <a:t>闰年还是</a:t>
            </a:r>
            <a:r>
              <a:rPr lang="zh-CN" altLang="en-US" sz="1600" dirty="0" smtClean="0"/>
              <a:t>平年（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分钟）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617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如何获取任意年份是平年还是闰年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1300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10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01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21_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如何获取任意年份是平年还是闰年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</a:t>
            </a:r>
            <a:r>
              <a:rPr lang="zh-CN" altLang="en-US" sz="1900" dirty="0" smtClean="0"/>
              <a:t>难度：正常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8640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780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 dirty="0"/>
              <a:t>正则表达式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zh-CN" altLang="en-US" dirty="0"/>
              <a:t>正则表达式的概述和简单使用</a:t>
            </a:r>
          </a:p>
          <a:p>
            <a:r>
              <a:rPr lang="zh-CN" altLang="en-US" dirty="0" smtClean="0"/>
              <a:t>正则表达式</a:t>
            </a:r>
            <a:r>
              <a:rPr lang="zh-CN" altLang="en-US" dirty="0"/>
              <a:t>的分类及演示</a:t>
            </a:r>
          </a:p>
          <a:p>
            <a:r>
              <a:rPr lang="zh-CN" altLang="en-US" dirty="0" smtClean="0"/>
              <a:t>正则表达式</a:t>
            </a:r>
            <a:r>
              <a:rPr lang="zh-CN" altLang="en-US" dirty="0"/>
              <a:t>的分割功能及案例</a:t>
            </a:r>
          </a:p>
          <a:p>
            <a:r>
              <a:rPr lang="zh-CN" altLang="en-US" dirty="0" smtClean="0"/>
              <a:t>正则表达式</a:t>
            </a:r>
            <a:r>
              <a:rPr lang="zh-CN" altLang="en-US" dirty="0"/>
              <a:t>的替换功能</a:t>
            </a:r>
          </a:p>
          <a:p>
            <a:r>
              <a:rPr lang="zh-CN" altLang="en-US" dirty="0" smtClean="0"/>
              <a:t>正则表达式</a:t>
            </a:r>
            <a:r>
              <a:rPr lang="zh-CN" altLang="en-US" dirty="0"/>
              <a:t>的分组功能</a:t>
            </a:r>
          </a:p>
          <a:p>
            <a:r>
              <a:rPr lang="en-US" altLang="zh-CN" dirty="0" smtClean="0"/>
              <a:t>Pattern</a:t>
            </a:r>
            <a:r>
              <a:rPr lang="zh-CN" altLang="en-US" dirty="0"/>
              <a:t>和</a:t>
            </a:r>
            <a:r>
              <a:rPr lang="en-US" altLang="zh-CN" dirty="0"/>
              <a:t>Matcher</a:t>
            </a:r>
            <a:r>
              <a:rPr lang="zh-CN" altLang="en-US" dirty="0"/>
              <a:t>的概述</a:t>
            </a:r>
          </a:p>
          <a:p>
            <a:r>
              <a:rPr lang="zh-CN" altLang="en-US" dirty="0" smtClean="0"/>
              <a:t>正则表达式</a:t>
            </a:r>
            <a:r>
              <a:rPr lang="zh-CN" altLang="en-US" dirty="0"/>
              <a:t>的获取功能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7986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991504"/>
            <a:ext cx="8128001" cy="715579"/>
          </a:xfrm>
        </p:spPr>
        <p:txBody>
          <a:bodyPr/>
          <a:lstStyle/>
          <a:p>
            <a:r>
              <a:rPr lang="zh-CN" altLang="en-US" dirty="0"/>
              <a:t>正则表达式的概述和简单使用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910789"/>
            <a:ext cx="8128001" cy="4557387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</a:t>
            </a:r>
            <a:r>
              <a:rPr lang="zh-CN" altLang="en-US" sz="2400" dirty="0" smtClean="0"/>
              <a:t>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48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01_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正则表达式的概述和简单使用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掌握程度：了解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无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1657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字符类演示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5925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12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12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02_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字符类演示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无</a:t>
            </a:r>
            <a:endParaRPr lang="en-US" altLang="zh-CN" sz="1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273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预定义字符类演示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89"/>
            <a:ext cx="8128000" cy="4386316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10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09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03_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预定义字符类演示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</a:t>
            </a:r>
            <a:r>
              <a:rPr lang="zh-CN" altLang="en-US" sz="2400" dirty="0" smtClean="0"/>
              <a:t>与问答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0371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08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16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</a:t>
            </a:r>
            <a:r>
              <a:rPr lang="zh-CN" altLang="en-US" sz="1900" dirty="0" smtClean="0"/>
              <a:t>： </a:t>
            </a:r>
            <a:r>
              <a:rPr lang="en-US" altLang="zh-CN" sz="1900" dirty="0">
                <a:hlinkClick r:id="rId3" action="ppaction://hlinkfile"/>
              </a:rPr>
              <a:t>04_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数量词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 smtClean="0"/>
              <a:t>无</a:t>
            </a:r>
            <a:endParaRPr lang="zh-CN" altLang="en-US" sz="1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511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正则表达式的分割功能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4121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04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55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05_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正则表达式的分割功能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思考：</a:t>
            </a:r>
            <a:r>
              <a:rPr lang="zh-CN" altLang="en-US" sz="1800" dirty="0"/>
              <a:t>我有如下一个字符串</a:t>
            </a:r>
            <a:r>
              <a:rPr lang="en-US" altLang="zh-CN" sz="1800" dirty="0"/>
              <a:t>:”91 27 46 38 50”</a:t>
            </a:r>
            <a:r>
              <a:rPr lang="zh-CN" altLang="en-US" sz="1800" dirty="0"/>
              <a:t>，请写代码实现最终输出结果是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”27 </a:t>
            </a:r>
            <a:r>
              <a:rPr lang="en-US" altLang="zh-CN" sz="1800" dirty="0"/>
              <a:t>38 46 50 91</a:t>
            </a:r>
            <a:r>
              <a:rPr lang="en-US" altLang="zh-CN" sz="1800" dirty="0" smtClean="0"/>
              <a:t>”   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分钟）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6627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把给定字符串</a:t>
            </a:r>
            <a:r>
              <a:rPr lang="zh-CN" altLang="en-US" dirty="0" smtClean="0"/>
              <a:t>中的数字</a:t>
            </a:r>
            <a:r>
              <a:rPr lang="zh-CN" altLang="en-US" dirty="0"/>
              <a:t>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4188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11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06_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把给定字符串中的数字排序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无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422069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OS基础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iOS基础主题">
      <a:majorFont>
        <a:latin typeface="Eurostile"/>
        <a:ea typeface="微软雅黑"/>
        <a:cs typeface=""/>
      </a:majorFont>
      <a:minorFont>
        <a:latin typeface="Eurostile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演示文稿1" id="{CB2341D2-3C3A-4136-9FA8-70F14E01523C}" vid="{EBE2A09B-C73F-4496-9C76-055377385019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新的模板_最终</Template>
  <TotalTime>5103</TotalTime>
  <Pages>0</Pages>
  <Words>1292</Words>
  <Characters>0</Characters>
  <Application>Microsoft Office PowerPoint</Application>
  <DocSecurity>0</DocSecurity>
  <PresentationFormat>全屏显示(4:3)</PresentationFormat>
  <Lines>0</Lines>
  <Paragraphs>257</Paragraphs>
  <Slides>26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Eurostile</vt:lpstr>
      <vt:lpstr>宋体</vt:lpstr>
      <vt:lpstr>微软雅黑</vt:lpstr>
      <vt:lpstr>Arial</vt:lpstr>
      <vt:lpstr>Wingdings</vt:lpstr>
      <vt:lpstr>iOS基础主题</vt:lpstr>
      <vt:lpstr>Java核心之常用API</vt:lpstr>
      <vt:lpstr>课程内容</vt:lpstr>
      <vt:lpstr>正则表达式</vt:lpstr>
      <vt:lpstr>正则表达式的概述和简单使用</vt:lpstr>
      <vt:lpstr>字符类演示</vt:lpstr>
      <vt:lpstr>预定义字符类演示</vt:lpstr>
      <vt:lpstr>数量词</vt:lpstr>
      <vt:lpstr>正则表达式的分割功能</vt:lpstr>
      <vt:lpstr>把给定字符串中的数字排序</vt:lpstr>
      <vt:lpstr>正则表达式的替换功能</vt:lpstr>
      <vt:lpstr>正则表达式的分组功能</vt:lpstr>
      <vt:lpstr>Pattern和Matcher的概述</vt:lpstr>
      <vt:lpstr>正则表达式的获取功能</vt:lpstr>
      <vt:lpstr>API其他常见对象</vt:lpstr>
      <vt:lpstr>Math类概述和方法使用</vt:lpstr>
      <vt:lpstr>Random类的概述和方法使用</vt:lpstr>
      <vt:lpstr>System类的概述和方法使用</vt:lpstr>
      <vt:lpstr>BigInteger类的概述和方法使用</vt:lpstr>
      <vt:lpstr>BigDecimal类的概述和方法使用</vt:lpstr>
      <vt:lpstr>Date类的概述和方法使用</vt:lpstr>
      <vt:lpstr>日期和字符串的相互转换</vt:lpstr>
      <vt:lpstr>你来到这个世界多少天案例</vt:lpstr>
      <vt:lpstr>Calendar类的概述和获取日期的方法</vt:lpstr>
      <vt:lpstr>Calendar类的add()和set()方法</vt:lpstr>
      <vt:lpstr>如何获取任意年份是平年还是闰年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Java概述</dc:title>
  <dc:subject/>
  <dc:creator>fengjia</dc:creator>
  <cp:keywords/>
  <dc:description/>
  <cp:lastModifiedBy>gongxm</cp:lastModifiedBy>
  <cp:revision>524</cp:revision>
  <dcterms:created xsi:type="dcterms:W3CDTF">2015-04-23T13:51:39Z</dcterms:created>
  <dcterms:modified xsi:type="dcterms:W3CDTF">2016-08-09T07:22:28Z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2052-9.1.0.4994</vt:lpwstr>
  </property>
</Properties>
</file>