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1"/>
  </p:notesMasterIdLst>
  <p:sldIdLst>
    <p:sldId id="256" r:id="rId2"/>
    <p:sldId id="292" r:id="rId3"/>
    <p:sldId id="304" r:id="rId4"/>
    <p:sldId id="261" r:id="rId5"/>
    <p:sldId id="262" r:id="rId6"/>
    <p:sldId id="264" r:id="rId7"/>
    <p:sldId id="293" r:id="rId8"/>
    <p:sldId id="265" r:id="rId9"/>
    <p:sldId id="267" r:id="rId10"/>
    <p:sldId id="303" r:id="rId11"/>
    <p:sldId id="305" r:id="rId12"/>
    <p:sldId id="270" r:id="rId13"/>
    <p:sldId id="274" r:id="rId14"/>
    <p:sldId id="276" r:id="rId15"/>
    <p:sldId id="277" r:id="rId16"/>
    <p:sldId id="278" r:id="rId17"/>
    <p:sldId id="280" r:id="rId18"/>
    <p:sldId id="281" r:id="rId19"/>
    <p:sldId id="306" r:id="rId20"/>
  </p:sldIdLst>
  <p:sldSz cx="9144000" cy="6858000" type="screen4x3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67" autoAdjust="0"/>
    <p:restoredTop sz="86065" autoAdjust="0"/>
  </p:normalViewPr>
  <p:slideViewPr>
    <p:cSldViewPr snapToGrid="0" snapToObjects="1">
      <p:cViewPr varScale="1">
        <p:scale>
          <a:sx n="89" d="100"/>
          <a:sy n="89" d="100"/>
        </p:scale>
        <p:origin x="11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F3FF9A4E-E4CD-46BB-8330-AE8B871AB2F2}" type="datetime1">
              <a:rPr lang="zh-CN" altLang="en-US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mtClean="0"/>
              <a:t>单击此处编辑母版文本样式</a:t>
            </a:r>
          </a:p>
          <a:p>
            <a:pPr>
              <a:defRPr/>
            </a:pPr>
            <a:r>
              <a:rPr lang="zh-CN" altLang="en-US" smtClean="0"/>
              <a:t>二级</a:t>
            </a:r>
          </a:p>
          <a:p>
            <a:pPr>
              <a:defRPr/>
            </a:pPr>
            <a:r>
              <a:rPr lang="zh-CN" altLang="en-US" smtClean="0"/>
              <a:t>三级</a:t>
            </a:r>
          </a:p>
          <a:p>
            <a:pPr>
              <a:defRPr/>
            </a:pPr>
            <a:r>
              <a:rPr lang="zh-CN" altLang="en-US" smtClean="0"/>
              <a:t>四级</a:t>
            </a:r>
          </a:p>
          <a:p>
            <a:pPr>
              <a:defRPr/>
            </a:pPr>
            <a:r>
              <a:rPr lang="zh-CN" altLang="en-US" smtClean="0"/>
              <a:t>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DAC2781-B66C-413C-B009-A97FB973E51B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6345983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42438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1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 smtClean="0"/>
              <a:t>我有一个集合，然后往里边添加</a:t>
            </a:r>
            <a:r>
              <a:rPr lang="en-US" altLang="zh-CN" sz="1800" dirty="0" smtClean="0"/>
              <a:t>hello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world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三个元素，</a:t>
            </a:r>
            <a:endParaRPr lang="en-US" altLang="zh-CN" sz="1800" dirty="0" smtClean="0"/>
          </a:p>
          <a:p>
            <a:pPr marL="0" marR="0" lvl="1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 smtClean="0"/>
              <a:t>我想判断里面有没有</a:t>
            </a:r>
            <a:r>
              <a:rPr lang="en-US" altLang="zh-CN" sz="1800" dirty="0" smtClean="0"/>
              <a:t>“world”</a:t>
            </a:r>
            <a:r>
              <a:rPr lang="zh-CN" altLang="en-US" sz="1800" dirty="0" smtClean="0"/>
              <a:t>这个元素。</a:t>
            </a:r>
            <a:endParaRPr lang="en-US" altLang="zh-CN" sz="1800" dirty="0" smtClean="0"/>
          </a:p>
          <a:p>
            <a:pPr marL="0" marR="0" lvl="1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 smtClean="0"/>
              <a:t>如果有，我就添加一个</a:t>
            </a:r>
            <a:r>
              <a:rPr lang="en-US" altLang="zh-CN" sz="1800" dirty="0" smtClean="0"/>
              <a:t>“</a:t>
            </a:r>
            <a:r>
              <a:rPr lang="en-US" altLang="zh-CN" sz="1800" dirty="0" err="1" smtClean="0"/>
              <a:t>javaee</a:t>
            </a:r>
            <a:r>
              <a:rPr lang="en-US" altLang="zh-CN" sz="1800" dirty="0" smtClean="0"/>
              <a:t>”</a:t>
            </a:r>
            <a:r>
              <a:rPr lang="zh-CN" altLang="en-US" sz="1800" dirty="0" smtClean="0"/>
              <a:t>元素，没有什么都不添加。</a:t>
            </a:r>
            <a:endParaRPr lang="en-US" altLang="zh-CN" sz="1800" dirty="0" smtClean="0"/>
          </a:p>
          <a:p>
            <a:pPr marL="0" marR="0" lvl="1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 smtClean="0"/>
          </a:p>
          <a:p>
            <a:pPr marL="0" marR="0" lvl="1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注意：用迭代器来做。</a:t>
            </a:r>
            <a:endParaRPr lang="en-US" altLang="zh-CN" sz="18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80492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96077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65296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12996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8583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1862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97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26551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1611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71499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31362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400050" lvl="2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40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38996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63732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2016/8/9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99626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412544"/>
            <a:ext cx="6858000" cy="23876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914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473075" y="1792288"/>
            <a:ext cx="81280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5" y="991504"/>
            <a:ext cx="8128000" cy="715579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89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8475" y="1312863"/>
            <a:ext cx="812800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单击此处编辑母版标题样式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8475" y="2241550"/>
            <a:ext cx="812800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Eurostile" charset="0"/>
              </a:rPr>
              <a:t>二级</a:t>
            </a:r>
          </a:p>
          <a:p>
            <a:pPr lvl="2"/>
            <a:r>
              <a:rPr lang="zh-CN" smtClean="0">
                <a:sym typeface="Eurostile" charset="0"/>
              </a:rPr>
              <a:t>三级</a:t>
            </a:r>
          </a:p>
          <a:p>
            <a:pPr lvl="3"/>
            <a:r>
              <a:rPr lang="zh-CN" smtClean="0">
                <a:sym typeface="Eurostile" charset="0"/>
              </a:rPr>
              <a:t>四级</a:t>
            </a:r>
          </a:p>
          <a:p>
            <a:pPr lvl="4"/>
            <a:r>
              <a:rPr lang="zh-CN" smtClean="0">
                <a:sym typeface="Eurostile" charset="0"/>
              </a:rPr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timing>
    <p:tnLst>
      <p:par>
        <p:cTn id="1" dur="indefinite" restart="never" nodeType="tmRoot"/>
      </p:par>
    </p:tnLst>
  </p:timing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  <a:sym typeface="Eurostile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5pPr>
      <a:lvl6pPr marL="13716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6pPr>
      <a:lvl7pPr marL="18288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7pPr>
      <a:lvl8pPr marL="22860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8pPr>
      <a:lvl9pPr marL="27432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000"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1pPr>
      <a:lvl2pPr marL="4572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2pPr>
      <a:lvl3pPr marL="6858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3pPr>
      <a:lvl4pPr marL="9144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4pPr>
      <a:lvl5pPr marL="11430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day15_video/15.07_&#38598;&#21512;&#26694;&#26550;(&#36845;&#20195;&#22120;&#30340;&#21407;&#29702;&#21450;&#28304;&#30721;&#35299;&#26512;)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day15_video/15.08_&#38598;&#21512;&#26694;&#26550;(List&#38598;&#21512;&#30340;&#29305;&#26377;&#21151;&#33021;&#27010;&#36848;&#21644;&#27979;&#35797;)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day15_video/15.09_&#38598;&#21512;&#26694;&#26550;(List&#38598;&#21512;&#23384;&#20648;&#23398;&#29983;&#23545;&#35937;&#24182;&#36941;&#21382;)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day15_video/15.10_&#38598;&#21512;&#26694;&#26550;(&#24182;&#21457;&#20462;&#25913;&#24322;&#24120;&#20135;&#29983;&#30340;&#21407;&#22240;&#21450;&#35299;&#20915;&#26041;&#26696;)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day15_video/15.11_&#38598;&#21512;&#26694;&#26550;(ListIterator)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day15_video/15.12_&#38598;&#21512;&#26694;&#26550;(Vector&#30340;&#29305;&#26377;&#21151;&#33021;)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day15_video/15.13_&#38598;&#21512;&#26694;&#26550;(&#25968;&#25454;&#32467;&#26500;&#20043;&#25968;&#32452;&#21644;&#38142;&#34920;)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day15_video/15.14_&#38598;&#21512;&#26694;&#26550;(List&#30340;&#19977;&#20010;&#23376;&#31867;&#30340;&#29305;&#28857;)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day15_video/15.01_&#38598;&#21512;&#26694;&#26550;(&#23545;&#35937;&#25968;&#32452;&#30340;&#27010;&#36848;&#21644;&#20351;&#29992;)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ay15_video/15.02_&#38598;&#21512;&#26694;&#26550;(&#38598;&#21512;&#30340;&#30001;&#26469;&#21450;&#38598;&#21512;&#32487;&#25215;&#20307;&#31995;&#22270;)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day15_video/15.03_&#38598;&#21512;&#26694;&#26550;(Collection&#38598;&#21512;&#30340;&#22522;&#26412;&#21151;&#33021;&#27979;&#35797;)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day15_video/15.04_&#38598;&#21512;&#26694;&#26550;(&#38598;&#21512;&#30340;&#36941;&#21382;&#20043;&#38598;&#21512;&#36716;&#25968;&#32452;&#36941;&#21382;)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ay15_video/15.05_&#38598;&#21512;&#26694;&#26550;(Collection&#38598;&#21512;&#30340;&#24102;All&#21151;&#33021;&#27979;&#35797;)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day15_video/15.06_&#38598;&#21512;&#26694;&#26550;(&#38598;&#21512;&#30340;&#36941;&#21382;&#20043;&#36845;&#20195;&#22120;&#36941;&#21382;)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1143000" y="1609436"/>
            <a:ext cx="6858000" cy="2387600"/>
          </a:xfrm>
        </p:spPr>
        <p:txBody>
          <a:bodyPr/>
          <a:lstStyle/>
          <a:p>
            <a:pPr marL="0" indent="0"/>
            <a:r>
              <a:rPr lang="en-US" altLang="zh-CN" sz="4800" b="1" dirty="0" smtClean="0">
                <a:solidFill>
                  <a:schemeClr val="bg1"/>
                </a:solidFill>
                <a:latin typeface="+mj-ea"/>
              </a:rPr>
              <a:t>Java</a:t>
            </a:r>
            <a:r>
              <a:rPr lang="zh-CN" altLang="en-US" sz="4800" b="1" dirty="0" smtClean="0">
                <a:solidFill>
                  <a:schemeClr val="bg1"/>
                </a:solidFill>
                <a:latin typeface="+mj-ea"/>
              </a:rPr>
              <a:t>核心之集合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迭代器的原理及源码解析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84132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 smtClean="0">
                <a:hlinkClick r:id="rId3" action="ppaction://hlinkfile"/>
              </a:rPr>
              <a:t>07_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迭代器的原理及源码解析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难</a:t>
            </a:r>
            <a:r>
              <a:rPr lang="zh-CN" altLang="en-US" sz="1900" dirty="0" smtClean="0"/>
              <a:t>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6683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en-US" altLang="zh-CN" dirty="0"/>
              <a:t>List</a:t>
            </a:r>
            <a:r>
              <a:rPr lang="zh-CN" altLang="en-US" dirty="0"/>
              <a:t>集合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en-US" altLang="zh-CN" dirty="0"/>
              <a:t>List</a:t>
            </a:r>
            <a:r>
              <a:rPr lang="zh-CN" altLang="en-US" dirty="0"/>
              <a:t>集合的特有功能概述和测试</a:t>
            </a:r>
          </a:p>
          <a:p>
            <a:r>
              <a:rPr lang="en-US" altLang="zh-CN" dirty="0" smtClean="0"/>
              <a:t>List</a:t>
            </a:r>
            <a:r>
              <a:rPr lang="zh-CN" altLang="en-US" dirty="0"/>
              <a:t>集合存储学生对象并遍历</a:t>
            </a:r>
          </a:p>
          <a:p>
            <a:r>
              <a:rPr lang="zh-CN" altLang="en-US" dirty="0" smtClean="0"/>
              <a:t>并发</a:t>
            </a:r>
            <a:r>
              <a:rPr lang="zh-CN" altLang="en-US" dirty="0"/>
              <a:t>修改异常产生的原因及解决方案</a:t>
            </a:r>
          </a:p>
          <a:p>
            <a:r>
              <a:rPr lang="zh-CN" altLang="en-US" dirty="0" smtClean="0"/>
              <a:t>列表</a:t>
            </a:r>
            <a:r>
              <a:rPr lang="zh-CN" altLang="en-US" dirty="0"/>
              <a:t>迭代器</a:t>
            </a:r>
            <a:r>
              <a:rPr lang="en-US" altLang="zh-CN" dirty="0"/>
              <a:t>(</a:t>
            </a:r>
            <a:r>
              <a:rPr lang="en-US" altLang="zh-CN" dirty="0" err="1"/>
              <a:t>ListIterator</a:t>
            </a:r>
            <a:r>
              <a:rPr lang="en-US" altLang="zh-CN" dirty="0"/>
              <a:t>)</a:t>
            </a:r>
          </a:p>
          <a:p>
            <a:r>
              <a:rPr lang="en-US" altLang="zh-CN" dirty="0" smtClean="0"/>
              <a:t>Vector</a:t>
            </a:r>
            <a:r>
              <a:rPr lang="zh-CN" altLang="en-US" dirty="0"/>
              <a:t>的特有功能</a:t>
            </a:r>
          </a:p>
          <a:p>
            <a:r>
              <a:rPr lang="zh-CN" altLang="en-US" dirty="0" smtClean="0"/>
              <a:t>数据结构</a:t>
            </a:r>
            <a:r>
              <a:rPr lang="zh-CN" altLang="en-US" dirty="0"/>
              <a:t>之数组和链表</a:t>
            </a:r>
          </a:p>
          <a:p>
            <a:r>
              <a:rPr lang="en-US" altLang="zh-CN" dirty="0" smtClean="0"/>
              <a:t>List</a:t>
            </a:r>
            <a:r>
              <a:rPr lang="zh-CN" altLang="en-US" dirty="0"/>
              <a:t>的三个子类的特点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846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</a:t>
            </a:r>
            <a:r>
              <a:rPr lang="zh-CN" altLang="en-US" dirty="0"/>
              <a:t>集合的特有功能概述和测试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9168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 smtClean="0">
                <a:hlinkClick r:id="rId3" action="ppaction://hlinkfile"/>
              </a:rPr>
              <a:t>08_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(List</a:t>
            </a:r>
            <a:r>
              <a:rPr lang="zh-CN" altLang="en-US" sz="1900" dirty="0">
                <a:hlinkClick r:id="rId3" action="ppaction://hlinkfile"/>
              </a:rPr>
              <a:t>集合的特有功能概述和测试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72386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</a:t>
            </a:r>
            <a:r>
              <a:rPr lang="zh-CN" altLang="en-US" dirty="0"/>
              <a:t>集合存储学生对象并遍历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523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46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 smtClean="0">
                <a:hlinkClick r:id="rId3" action="ppaction://hlinkfile"/>
              </a:rPr>
              <a:t>09_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(List</a:t>
            </a:r>
            <a:r>
              <a:rPr lang="zh-CN" altLang="en-US" sz="1900" dirty="0">
                <a:hlinkClick r:id="rId3" action="ppaction://hlinkfile"/>
              </a:rPr>
              <a:t>集合存储学生对象并遍历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查看注释中的需求，用</a:t>
            </a:r>
            <a:r>
              <a:rPr lang="zh-CN" altLang="en-US" sz="1800" smtClean="0"/>
              <a:t>代码实现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86478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并发修改异常产生的原因及解决方案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268629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09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 smtClean="0">
                <a:hlinkClick r:id="rId3" action="ppaction://hlinkfile"/>
              </a:rPr>
              <a:t>10_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并发修改异常产生的原因及解决方案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   并发修改异常是如何产生的？怎么解决？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12353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ListIterator</a:t>
            </a:r>
            <a:r>
              <a:rPr lang="zh-CN" altLang="en-US" dirty="0" smtClean="0"/>
              <a:t>（列表迭代器）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课程长度：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31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 smtClean="0">
                <a:hlinkClick r:id="rId3" action="ppaction://hlinkfile"/>
              </a:rPr>
              <a:t>11_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(ListIterator).avi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</a:t>
            </a:r>
            <a:r>
              <a:rPr lang="zh-CN" altLang="en-US" sz="1900"/>
              <a:t>程度</a:t>
            </a:r>
            <a:r>
              <a:rPr lang="zh-CN" altLang="en-US" sz="1900" smtClean="0"/>
              <a:t>：了解</a:t>
            </a: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5249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</a:t>
            </a:r>
            <a:r>
              <a:rPr lang="zh-CN" altLang="en-US" dirty="0"/>
              <a:t>的特有功能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 smtClean="0">
                <a:hlinkClick r:id="rId3" action="ppaction://hlinkfile"/>
              </a:rPr>
              <a:t>12_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(Vector</a:t>
            </a:r>
            <a:r>
              <a:rPr lang="zh-CN" altLang="en-US" sz="1900" dirty="0">
                <a:hlinkClick r:id="rId3" action="ppaction://hlinkfile"/>
              </a:rPr>
              <a:t>的特有功能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62558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数据结构之数组和链表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6571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22</a:t>
            </a:r>
            <a:r>
              <a:rPr lang="zh-CN" altLang="en-US" sz="1900" dirty="0" smtClean="0"/>
              <a:t>分</a:t>
            </a:r>
            <a:r>
              <a:rPr lang="en-US" altLang="zh-CN" sz="1900" smtClean="0"/>
              <a:t>14</a:t>
            </a:r>
            <a:r>
              <a:rPr lang="zh-CN" altLang="en-US" sz="190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 smtClean="0">
                <a:hlinkClick r:id="rId3" action="ppaction://hlinkfile"/>
              </a:rPr>
              <a:t>13_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数据结构之数组和链表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数组和链表的数据结构特点分别是什么？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1847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</a:t>
            </a:r>
            <a:r>
              <a:rPr lang="zh-CN" altLang="en-US" dirty="0"/>
              <a:t>的三个子类的特点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 smtClean="0">
                <a:hlinkClick r:id="rId3" action="ppaction://hlinkfile"/>
              </a:rPr>
              <a:t>14_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(List</a:t>
            </a:r>
            <a:r>
              <a:rPr lang="zh-CN" altLang="en-US" sz="1900" dirty="0">
                <a:hlinkClick r:id="rId3" action="ppaction://hlinkfile"/>
              </a:rPr>
              <a:t>的三个子类的特点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List</a:t>
            </a:r>
            <a:r>
              <a:rPr lang="zh-CN" altLang="en-US" sz="1800" dirty="0" smtClean="0"/>
              <a:t>的三个子类的特点是什么？</a:t>
            </a:r>
            <a:endParaRPr lang="en-US" altLang="zh-CN" sz="1800" dirty="0" smtClean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List</a:t>
            </a:r>
            <a:r>
              <a:rPr lang="zh-CN" altLang="en-US" sz="1800" dirty="0" smtClean="0"/>
              <a:t>有三个儿子，我们到底使用谁呢</a:t>
            </a:r>
            <a:r>
              <a:rPr lang="zh-CN" altLang="en-US" sz="1800" dirty="0"/>
              <a:t>？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1373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42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b="1" dirty="0" smtClean="0"/>
              <a:t>课程内容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zh-CN" altLang="en-US" dirty="0" smtClean="0"/>
              <a:t>集合框架</a:t>
            </a:r>
            <a:endParaRPr lang="en-US" altLang="zh-CN" dirty="0" smtClean="0"/>
          </a:p>
          <a:p>
            <a:r>
              <a:rPr lang="en-US" altLang="zh-CN" dirty="0" smtClean="0"/>
              <a:t>List</a:t>
            </a:r>
            <a:r>
              <a:rPr lang="zh-CN" altLang="en-US" dirty="0" smtClean="0"/>
              <a:t>集合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48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dirty="0" smtClean="0"/>
              <a:t>集合框架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zh-CN" altLang="en-US" dirty="0"/>
              <a:t>对象数组的概述和使用</a:t>
            </a:r>
          </a:p>
          <a:p>
            <a:r>
              <a:rPr lang="zh-CN" altLang="en-US" dirty="0" smtClean="0"/>
              <a:t>集合</a:t>
            </a:r>
            <a:r>
              <a:rPr lang="zh-CN" altLang="en-US" dirty="0"/>
              <a:t>的由来及其体系图</a:t>
            </a:r>
          </a:p>
          <a:p>
            <a:r>
              <a:rPr lang="en-US" altLang="zh-CN" dirty="0" smtClean="0"/>
              <a:t>Collection</a:t>
            </a:r>
            <a:r>
              <a:rPr lang="zh-CN" altLang="en-US" dirty="0"/>
              <a:t>集合的基本功能测试</a:t>
            </a:r>
          </a:p>
          <a:p>
            <a:r>
              <a:rPr lang="zh-CN" altLang="en-US" dirty="0" smtClean="0"/>
              <a:t>集合</a:t>
            </a:r>
            <a:r>
              <a:rPr lang="zh-CN" altLang="en-US" dirty="0"/>
              <a:t>遍历之集合转数组遍历</a:t>
            </a:r>
          </a:p>
          <a:p>
            <a:r>
              <a:rPr lang="en-US" altLang="zh-CN" dirty="0" smtClean="0"/>
              <a:t>Collection</a:t>
            </a:r>
            <a:r>
              <a:rPr lang="zh-CN" altLang="en-US" dirty="0"/>
              <a:t>集合带</a:t>
            </a:r>
            <a:r>
              <a:rPr lang="en-US" altLang="zh-CN" dirty="0"/>
              <a:t>All</a:t>
            </a:r>
            <a:r>
              <a:rPr lang="zh-CN" altLang="en-US" dirty="0"/>
              <a:t>功能测试</a:t>
            </a:r>
          </a:p>
          <a:p>
            <a:r>
              <a:rPr lang="zh-CN" altLang="en-US" dirty="0" smtClean="0"/>
              <a:t>集合</a:t>
            </a:r>
            <a:r>
              <a:rPr lang="zh-CN" altLang="en-US" dirty="0"/>
              <a:t>遍历之迭代器遍历</a:t>
            </a:r>
          </a:p>
          <a:p>
            <a:r>
              <a:rPr lang="zh-CN" altLang="en-US" dirty="0" smtClean="0"/>
              <a:t>迭代</a:t>
            </a:r>
            <a:r>
              <a:rPr lang="zh-CN" altLang="en-US" dirty="0"/>
              <a:t>器的原理及源码解析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7986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991504"/>
            <a:ext cx="8128001" cy="715579"/>
          </a:xfrm>
        </p:spPr>
        <p:txBody>
          <a:bodyPr/>
          <a:lstStyle/>
          <a:p>
            <a:r>
              <a:rPr lang="zh-CN" altLang="en-US" dirty="0"/>
              <a:t>对象数组的概述和使用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910789"/>
            <a:ext cx="8128001" cy="4557387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</a:t>
            </a:r>
            <a:r>
              <a:rPr lang="zh-CN" altLang="en-US" sz="2400" dirty="0" smtClean="0"/>
              <a:t>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01_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对象数组的概述和使用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掌握程度：</a:t>
            </a:r>
            <a:r>
              <a:rPr lang="zh-CN" altLang="en-US" sz="1900" dirty="0"/>
              <a:t>掌握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总结与补充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/>
              <a:t>数组和集合存储引用数据类型</a:t>
            </a:r>
            <a:r>
              <a:rPr lang="en-US" altLang="zh-CN" sz="1800" dirty="0"/>
              <a:t>,</a:t>
            </a:r>
            <a:r>
              <a:rPr lang="zh-CN" altLang="en-US" sz="1800" dirty="0"/>
              <a:t>存的都是地址</a:t>
            </a:r>
            <a:r>
              <a:rPr lang="zh-CN" altLang="en-US" sz="1800" dirty="0" smtClean="0"/>
              <a:t>值。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1657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集合的由来及集合继承体系图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532213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02_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集合的由来及集合继承体系图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/>
              <a:t>思考集合体系的</a:t>
            </a:r>
            <a:r>
              <a:rPr lang="zh-CN" altLang="en-US" sz="1800" dirty="0" smtClean="0"/>
              <a:t>学习方法，应该怎么学？</a:t>
            </a:r>
            <a:endParaRPr lang="en-US" altLang="zh-CN" sz="18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/>
              <a:t>单列集合体系是什么样子的</a:t>
            </a:r>
            <a:r>
              <a:rPr lang="zh-CN" altLang="en-US" sz="1800" dirty="0" smtClean="0"/>
              <a:t>？</a:t>
            </a:r>
            <a:endParaRPr lang="en-US" altLang="zh-CN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集合和数组的区别是什么？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78273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Collection</a:t>
            </a:r>
            <a:r>
              <a:rPr lang="zh-CN" altLang="en-US" dirty="0"/>
              <a:t>集合的基本功能测试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386316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20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03_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(Collection</a:t>
            </a:r>
            <a:r>
              <a:rPr lang="zh-CN" altLang="en-US" sz="1900" dirty="0">
                <a:hlinkClick r:id="rId3" action="ppaction://hlinkfile"/>
              </a:rPr>
              <a:t>集合的基本功能测试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</a:t>
            </a:r>
            <a:r>
              <a:rPr lang="zh-CN" altLang="en-US" sz="2400" dirty="0" smtClean="0"/>
              <a:t>与问答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如何获取字符串，数组，集合的长度？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0371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集合的遍历之集合转数组遍历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09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37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</a:t>
            </a:r>
            <a:r>
              <a:rPr lang="zh-CN" altLang="en-US" sz="1900" dirty="0" smtClean="0"/>
              <a:t>： </a:t>
            </a:r>
            <a:r>
              <a:rPr lang="en-US" altLang="zh-CN" sz="1900" dirty="0">
                <a:hlinkClick r:id="rId3" action="ppaction://hlinkfile"/>
              </a:rPr>
              <a:t>04_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集合的遍历之集合转数组遍历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 smtClean="0"/>
              <a:t>练习课程中的代码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11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Collection</a:t>
            </a:r>
            <a:r>
              <a:rPr lang="zh-CN" altLang="en-US" dirty="0"/>
              <a:t>集合的带</a:t>
            </a:r>
            <a:r>
              <a:rPr lang="en-US" altLang="zh-CN" dirty="0"/>
              <a:t>All</a:t>
            </a:r>
            <a:r>
              <a:rPr lang="zh-CN" altLang="en-US" dirty="0"/>
              <a:t>功能测试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4121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05_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(Collection</a:t>
            </a:r>
            <a:r>
              <a:rPr lang="zh-CN" altLang="en-US" sz="1900" dirty="0">
                <a:hlinkClick r:id="rId3" action="ppaction://hlinkfile"/>
              </a:rPr>
              <a:t>集合的带</a:t>
            </a:r>
            <a:r>
              <a:rPr lang="en-US" altLang="zh-CN" sz="1900" dirty="0">
                <a:hlinkClick r:id="rId3" action="ppaction://hlinkfile"/>
              </a:rPr>
              <a:t>All</a:t>
            </a:r>
            <a:r>
              <a:rPr lang="zh-CN" altLang="en-US" sz="1900" dirty="0">
                <a:hlinkClick r:id="rId3" action="ppaction://hlinkfile"/>
              </a:rPr>
              <a:t>功能测试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6627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集合的遍历之迭代器遍历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65765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10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06_</a:t>
            </a:r>
            <a:r>
              <a:rPr lang="zh-CN" altLang="en-US" sz="1900" dirty="0">
                <a:hlinkClick r:id="rId3" action="ppaction://hlinkfile"/>
              </a:rPr>
              <a:t>集合框架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集合的遍历之迭代器遍历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需求</a:t>
            </a:r>
            <a:r>
              <a:rPr lang="zh-CN" altLang="en-US" sz="1800" dirty="0" smtClean="0">
                <a:sym typeface="Wingdings" panose="05000000000000000000" pitchFamily="2" charset="2"/>
              </a:rPr>
              <a:t>：</a:t>
            </a:r>
            <a:endParaRPr lang="en-US" altLang="zh-CN" sz="1800" dirty="0" smtClean="0">
              <a:sym typeface="Wingdings" panose="05000000000000000000" pitchFamily="2" charset="2"/>
            </a:endParaRPr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sz="1800" dirty="0">
                <a:sym typeface="Wingdings" panose="05000000000000000000" pitchFamily="2" charset="2"/>
              </a:rPr>
              <a:t> </a:t>
            </a:r>
            <a:r>
              <a:rPr lang="en-US" altLang="zh-CN" sz="1800" dirty="0" smtClean="0">
                <a:sym typeface="Wingdings" panose="05000000000000000000" pitchFamily="2" charset="2"/>
              </a:rPr>
              <a:t>   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：首先定义一个标准学生类（</a:t>
            </a:r>
            <a:r>
              <a:rPr lang="en-US" altLang="zh-CN" sz="1800" dirty="0" smtClean="0"/>
              <a:t>name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age</a:t>
            </a:r>
            <a:r>
              <a:rPr lang="zh-CN" altLang="en-US" sz="1800" dirty="0"/>
              <a:t>属性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3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2</a:t>
            </a:r>
            <a:r>
              <a:rPr lang="zh-CN" altLang="en-US" sz="1800" dirty="0" smtClean="0"/>
              <a:t>：用集合存储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个学生，然后遍历集合。打印出每个学生的</a:t>
            </a:r>
            <a:r>
              <a:rPr lang="en-US" altLang="zh-CN" sz="1800" dirty="0" smtClean="0"/>
              <a:t>name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age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422069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OS基础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iOS基础主题">
      <a:majorFont>
        <a:latin typeface="Eurostile"/>
        <a:ea typeface="微软雅黑"/>
        <a:cs typeface=""/>
      </a:majorFont>
      <a:minorFont>
        <a:latin typeface="Eurostile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演示文稿1" id="{CB2341D2-3C3A-4136-9FA8-70F14E01523C}" vid="{EBE2A09B-C73F-4496-9C76-055377385019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新的模板_最终</Template>
  <TotalTime>5174</TotalTime>
  <Pages>0</Pages>
  <Words>1021</Words>
  <Characters>0</Characters>
  <Application>Microsoft Office PowerPoint</Application>
  <DocSecurity>0</DocSecurity>
  <PresentationFormat>全屏显示(4:3)</PresentationFormat>
  <Lines>0</Lines>
  <Paragraphs>185</Paragraphs>
  <Slides>19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Eurostile</vt:lpstr>
      <vt:lpstr>宋体</vt:lpstr>
      <vt:lpstr>微软雅黑</vt:lpstr>
      <vt:lpstr>Arial</vt:lpstr>
      <vt:lpstr>Wingdings</vt:lpstr>
      <vt:lpstr>iOS基础主题</vt:lpstr>
      <vt:lpstr>Java核心之集合</vt:lpstr>
      <vt:lpstr>课程内容</vt:lpstr>
      <vt:lpstr>集合框架</vt:lpstr>
      <vt:lpstr>对象数组的概述和使用</vt:lpstr>
      <vt:lpstr>集合的由来及集合继承体系图</vt:lpstr>
      <vt:lpstr>Collection集合的基本功能测试</vt:lpstr>
      <vt:lpstr>集合的遍历之集合转数组遍历</vt:lpstr>
      <vt:lpstr>Collection集合的带All功能测试</vt:lpstr>
      <vt:lpstr>集合的遍历之迭代器遍历</vt:lpstr>
      <vt:lpstr>迭代器的原理及源码解析</vt:lpstr>
      <vt:lpstr>List集合</vt:lpstr>
      <vt:lpstr>List集合的特有功能概述和测试</vt:lpstr>
      <vt:lpstr>List集合存储学生对象并遍历</vt:lpstr>
      <vt:lpstr>并发修改异常产生的原因及解决方案</vt:lpstr>
      <vt:lpstr>ListIterator（列表迭代器）</vt:lpstr>
      <vt:lpstr>Vector的特有功能</vt:lpstr>
      <vt:lpstr>数据结构之数组和链表</vt:lpstr>
      <vt:lpstr>List的三个子类的特点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Java概述</dc:title>
  <dc:subject/>
  <dc:creator>fengjia</dc:creator>
  <cp:keywords/>
  <dc:description/>
  <cp:lastModifiedBy>gongxm</cp:lastModifiedBy>
  <cp:revision>521</cp:revision>
  <dcterms:created xsi:type="dcterms:W3CDTF">2015-04-23T13:51:39Z</dcterms:created>
  <dcterms:modified xsi:type="dcterms:W3CDTF">2016-08-09T07:22:47Z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2052-9.1.0.4994</vt:lpwstr>
  </property>
</Properties>
</file>