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5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314" r:id="rId9"/>
    <p:sldId id="306" r:id="rId10"/>
    <p:sldId id="265" r:id="rId11"/>
    <p:sldId id="267" r:id="rId12"/>
    <p:sldId id="268" r:id="rId13"/>
    <p:sldId id="303" r:id="rId14"/>
    <p:sldId id="270" r:id="rId15"/>
    <p:sldId id="274" r:id="rId16"/>
    <p:sldId id="313" r:id="rId17"/>
    <p:sldId id="276" r:id="rId18"/>
    <p:sldId id="277" r:id="rId19"/>
    <p:sldId id="278" r:id="rId20"/>
    <p:sldId id="280" r:id="rId21"/>
    <p:sldId id="281" r:id="rId22"/>
    <p:sldId id="315" r:id="rId23"/>
    <p:sldId id="316" r:id="rId24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82" autoAdjust="0"/>
    <p:restoredTop sz="75894" autoAdjust="0"/>
  </p:normalViewPr>
  <p:slideViewPr>
    <p:cSldViewPr snapToGrid="0" snapToObjects="1">
      <p:cViewPr varScale="1">
        <p:scale>
          <a:sx n="79" d="100"/>
          <a:sy n="79" d="100"/>
        </p:scale>
        <p:origin x="11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3031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3884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String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aaaabbbcccccccccc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1400" dirty="0" smtClean="0"/>
              <a:t>双元课堂有很多基础班：</a:t>
            </a:r>
            <a:endParaRPr lang="en-US" altLang="zh-CN" sz="1400" dirty="0" smtClean="0"/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400" dirty="0" smtClean="0"/>
              <a:t>	      </a:t>
            </a:r>
            <a:r>
              <a:rPr lang="zh-CN" altLang="en-US" sz="1400" dirty="0" smtClean="0"/>
              <a:t>第</a:t>
            </a:r>
            <a:r>
              <a:rPr lang="en-US" altLang="zh-CN" sz="1400" dirty="0" smtClean="0"/>
              <a:t>88</a:t>
            </a:r>
            <a:r>
              <a:rPr lang="zh-CN" altLang="en-US" sz="1400" dirty="0" smtClean="0"/>
              <a:t>期基础班定义成一个双列集合，键是学生对象，值是学生的归属地</a:t>
            </a:r>
            <a:endParaRPr lang="en-US" altLang="zh-CN" sz="1400" dirty="0" smtClean="0"/>
          </a:p>
          <a:p>
            <a:pPr marL="400050" marR="0" lvl="2" indent="0" algn="l" defTabSz="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400" dirty="0" smtClean="0"/>
              <a:t>	      </a:t>
            </a:r>
            <a:r>
              <a:rPr lang="zh-CN" altLang="en-US" sz="1400" dirty="0" smtClean="0"/>
              <a:t>第</a:t>
            </a:r>
            <a:r>
              <a:rPr lang="en-US" altLang="zh-CN" sz="1400" dirty="0" smtClean="0"/>
              <a:t>99</a:t>
            </a:r>
            <a:r>
              <a:rPr lang="zh-CN" altLang="en-US" sz="1400" dirty="0" smtClean="0"/>
              <a:t>期基础班定义成一个双列集合，键是学生对象，值是学生的归属地</a:t>
            </a:r>
            <a:endParaRPr lang="en-US" altLang="zh-CN" sz="1400" dirty="0" smtClean="0"/>
          </a:p>
          <a:p>
            <a:pPr marL="400050" marR="0" lvl="2" indent="0" algn="l" defTabSz="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400" dirty="0" smtClean="0"/>
              <a:t>无论</a:t>
            </a:r>
            <a:r>
              <a:rPr lang="en-US" altLang="zh-CN" sz="1400" dirty="0" smtClean="0"/>
              <a:t>88</a:t>
            </a:r>
            <a:r>
              <a:rPr lang="zh-CN" altLang="en-US" sz="1400" dirty="0" smtClean="0"/>
              <a:t>期还是</a:t>
            </a:r>
            <a:r>
              <a:rPr lang="en-US" altLang="zh-CN" sz="1400" dirty="0" smtClean="0"/>
              <a:t>99</a:t>
            </a:r>
            <a:r>
              <a:rPr lang="zh-CN" altLang="en-US" sz="1400" dirty="0" smtClean="0"/>
              <a:t>期都是班级对象，所以为了便于统一管理，把这些班级对象添加到双元课堂集合中。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5_&#38598;&#21512;&#26694;&#26550;(HashMap&#38598;&#21512;&#38190;&#26159;Student&#20540;&#26159;String&#30340;&#26696;&#20363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6_&#38598;&#21512;&#26694;&#26550;(LinkedHashMap&#30340;&#27010;&#36848;&#21644;&#20351;&#29992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7_&#38598;&#21512;&#26694;&#26550;(TreeMap&#38598;&#21512;&#38190;&#26159;Student&#20540;&#26159;String&#30340;&#26696;&#20363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8_&#38598;&#21512;&#26694;&#26550;(&#32479;&#35745;&#23383;&#31526;&#20018;&#20013;&#27599;&#20010;&#23383;&#31526;&#20986;&#29616;&#30340;&#27425;&#25968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9_&#38598;&#21512;&#26694;&#26550;(&#38598;&#21512;&#23884;&#22871;&#20043;HashMap&#23884;&#22871;HashMap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0_&#38598;&#21512;&#26694;&#26550;(HashMap&#21644;Hashtable&#30340;&#21306;&#21035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1_&#38598;&#21512;&#26694;&#26550;(Collections&#24037;&#20855;&#31867;&#30340;&#27010;&#36848;&#21644;&#24120;&#35265;&#26041;&#27861;&#35762;&#35299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2_&#38598;&#21512;&#26694;&#26550;(&#27169;&#25311;&#26007;&#22320;&#20027;&#27927;&#29260;&#21644;&#21457;&#29260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3_&#38598;&#21512;&#26694;&#26550;(&#27169;&#25311;&#26007;&#22320;&#20027;&#27927;&#29260;&#21644;&#21457;&#29260;&#24182;&#23545;&#29260;&#36827;&#34892;&#25490;&#24207;&#30340;&#21407;&#29702;&#22270;&#35299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4_&#38598;&#21512;&#26694;&#26550;(&#27169;&#25311;&#26007;&#22320;&#20027;&#27927;&#29260;&#21644;&#21457;&#29260;&#24182;&#23545;&#29260;&#36827;&#34892;&#25490;&#24207;&#30340;&#20195;&#30721;&#23454;&#29616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5_&#38598;&#21512;&#26694;&#26550;(&#27867;&#22411;&#22266;&#23450;&#19979;&#36793;&#30028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16_day15-18&#24635;&#32467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1_&#38598;&#21512;&#26694;&#26550;(Map&#38598;&#21512;&#27010;&#36848;&#21644;&#29305;&#28857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2_&#38598;&#21512;&#26694;&#26550;(Map&#38598;&#21512;&#30340;&#21151;&#33021;&#27010;&#36848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3_&#38598;&#21512;&#26694;&#26550;(Map&#38598;&#21512;&#30340;&#36941;&#21382;&#20043;&#38190;&#25214;&#20540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4_&#38598;&#21512;&#26694;&#26550;(Map&#38598;&#21512;&#30340;&#36941;&#21382;&#20043;&#38190;&#20540;&#23545;&#23545;&#35937;&#25214;&#38190;&#21644;&#20540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18.04_&#38598;&#21512;&#26694;&#26550;(Map&#38598;&#21512;&#30340;&#36941;&#21382;&#20043;&#38190;&#20540;&#23545;&#23545;&#35937;&#25214;&#38190;&#21644;&#20540;&#28304;&#30721;&#20998;&#26512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1471863"/>
            <a:ext cx="6858000" cy="2387600"/>
          </a:xfrm>
        </p:spPr>
        <p:txBody>
          <a:bodyPr/>
          <a:lstStyle/>
          <a:p>
            <a:pPr marL="0" indent="0"/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核心之集合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HashMap</a:t>
            </a:r>
            <a:r>
              <a:rPr lang="zh-CN" altLang="en-US" dirty="0"/>
              <a:t>集合键是</a:t>
            </a:r>
            <a:r>
              <a:rPr lang="en-US" altLang="zh-CN" dirty="0"/>
              <a:t>Student</a:t>
            </a:r>
            <a:r>
              <a:rPr lang="zh-CN" altLang="en-US" dirty="0"/>
              <a:t>值是</a:t>
            </a:r>
            <a:r>
              <a:rPr lang="en-US" altLang="zh-CN" dirty="0"/>
              <a:t>String</a:t>
            </a:r>
            <a:r>
              <a:rPr lang="zh-CN" altLang="en-US" dirty="0"/>
              <a:t>的案例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05_HashMap</a:t>
            </a:r>
            <a:r>
              <a:rPr lang="zh-CN" altLang="en-US" sz="1900" dirty="0">
                <a:hlinkClick r:id="rId3" action="ppaction://hlinkfile"/>
              </a:rPr>
              <a:t>集合键是</a:t>
            </a:r>
            <a:r>
              <a:rPr lang="en-US" altLang="zh-CN" sz="1900" dirty="0">
                <a:hlinkClick r:id="rId3" action="ppaction://hlinkfile"/>
              </a:rPr>
              <a:t>Student</a:t>
            </a:r>
            <a:r>
              <a:rPr lang="zh-CN" altLang="en-US" sz="1900" dirty="0">
                <a:hlinkClick r:id="rId3" action="ppaction://hlinkfile"/>
              </a:rPr>
              <a:t>值是</a:t>
            </a:r>
            <a:r>
              <a:rPr lang="en-US" altLang="zh-CN" sz="1900" dirty="0">
                <a:hlinkClick r:id="rId3" action="ppaction://hlinkfile"/>
              </a:rPr>
              <a:t>String</a:t>
            </a:r>
            <a:r>
              <a:rPr lang="zh-CN" altLang="en-US" sz="1900" dirty="0">
                <a:hlinkClick r:id="rId3" action="ppaction://hlinkfile"/>
              </a:rPr>
              <a:t>的</a:t>
            </a:r>
            <a:r>
              <a:rPr lang="zh-CN" altLang="en-US" sz="1900" dirty="0" smtClean="0">
                <a:hlinkClick r:id="rId3" action="ppaction://hlinkfile"/>
              </a:rPr>
              <a:t>案例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LinkedHashMap</a:t>
            </a:r>
            <a:r>
              <a:rPr lang="zh-CN" altLang="en-US" dirty="0"/>
              <a:t>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LinkedHashMap</a:t>
            </a:r>
            <a:r>
              <a:rPr lang="zh-CN" altLang="en-US" sz="1900" dirty="0">
                <a:hlinkClick r:id="rId3" action="ppaction://hlinkfile"/>
              </a:rPr>
              <a:t>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 </a:t>
            </a:r>
            <a:r>
              <a:rPr lang="en-US" altLang="zh-CN" sz="1800" dirty="0" err="1" smtClean="0"/>
              <a:t>LinkedHashMap</a:t>
            </a:r>
            <a:r>
              <a:rPr lang="zh-CN" altLang="en-US" sz="1800" dirty="0" smtClean="0"/>
              <a:t>有什么特点？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TreeMap</a:t>
            </a:r>
            <a:r>
              <a:rPr lang="zh-CN" altLang="en-US" dirty="0"/>
              <a:t>集合键是</a:t>
            </a:r>
            <a:r>
              <a:rPr lang="en-US" altLang="zh-CN" dirty="0"/>
              <a:t>Student</a:t>
            </a:r>
            <a:r>
              <a:rPr lang="zh-CN" altLang="en-US" dirty="0"/>
              <a:t>值是</a:t>
            </a:r>
            <a:r>
              <a:rPr lang="en-US" altLang="zh-CN" dirty="0"/>
              <a:t>String</a:t>
            </a:r>
            <a:r>
              <a:rPr lang="zh-CN" altLang="en-US" dirty="0"/>
              <a:t>的案例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07_TreeMap</a:t>
            </a:r>
            <a:r>
              <a:rPr lang="zh-CN" altLang="en-US" sz="1900" dirty="0">
                <a:hlinkClick r:id="rId3" action="ppaction://hlinkfile"/>
              </a:rPr>
              <a:t>集合键是</a:t>
            </a:r>
            <a:r>
              <a:rPr lang="en-US" altLang="zh-CN" sz="1900" dirty="0">
                <a:hlinkClick r:id="rId3" action="ppaction://hlinkfile"/>
              </a:rPr>
              <a:t>Student</a:t>
            </a:r>
            <a:r>
              <a:rPr lang="zh-CN" altLang="en-US" sz="1900" dirty="0">
                <a:hlinkClick r:id="rId3" action="ppaction://hlinkfile"/>
              </a:rPr>
              <a:t>值是</a:t>
            </a:r>
            <a:r>
              <a:rPr lang="en-US" altLang="zh-CN" sz="1900" dirty="0">
                <a:hlinkClick r:id="rId3" action="ppaction://hlinkfile"/>
              </a:rPr>
              <a:t>String</a:t>
            </a:r>
            <a:r>
              <a:rPr lang="zh-CN" altLang="en-US" sz="1900" dirty="0">
                <a:hlinkClick r:id="rId3" action="ppaction://hlinkfile"/>
              </a:rPr>
              <a:t>的</a:t>
            </a:r>
            <a:r>
              <a:rPr lang="zh-CN" altLang="en-US" sz="1900" dirty="0" smtClean="0">
                <a:hlinkClick r:id="rId3" action="ppaction://hlinkfile"/>
              </a:rPr>
              <a:t>案例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思考：统计字符串中每个字符出现的次数 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统计字符串中每个字符出现的次数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统计字符串中每个字符出现的次数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练习刚才的代码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思考：看备注中的需求，如何用代码实现（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集合嵌套之</a:t>
            </a:r>
            <a:r>
              <a:rPr lang="en-US" altLang="zh-CN" dirty="0" err="1"/>
              <a:t>HashMap</a:t>
            </a:r>
            <a:r>
              <a:rPr lang="zh-CN" altLang="en-US" dirty="0"/>
              <a:t>嵌套</a:t>
            </a:r>
            <a:r>
              <a:rPr lang="en-US" altLang="zh-CN" dirty="0" err="1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集合嵌套之</a:t>
            </a:r>
            <a:r>
              <a:rPr lang="en-US" altLang="zh-CN" sz="1900" dirty="0" err="1">
                <a:hlinkClick r:id="rId3" action="ppaction://hlinkfile"/>
              </a:rPr>
              <a:t>HashMap</a:t>
            </a:r>
            <a:r>
              <a:rPr lang="zh-CN" altLang="en-US" sz="1900" dirty="0">
                <a:hlinkClick r:id="rId3" action="ppaction://hlinkfile"/>
              </a:rPr>
              <a:t>嵌套</a:t>
            </a:r>
            <a:r>
              <a:rPr lang="en-US" altLang="zh-CN" sz="1900" dirty="0">
                <a:hlinkClick r:id="rId3" action="ppaction://hlinkfile"/>
              </a:rPr>
              <a:t>HashMap).avi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HashMap</a:t>
            </a:r>
            <a:r>
              <a:rPr lang="zh-CN" altLang="en-US" dirty="0"/>
              <a:t>和</a:t>
            </a:r>
            <a:r>
              <a:rPr lang="en-US" altLang="zh-CN" dirty="0" err="1"/>
              <a:t>Hashtable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HashMap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 err="1">
                <a:hlinkClick r:id="rId3" action="ppaction://hlinkfile"/>
              </a:rPr>
              <a:t>Hashtable</a:t>
            </a:r>
            <a:r>
              <a:rPr lang="zh-CN" altLang="en-US" sz="1900" dirty="0">
                <a:hlinkClick r:id="rId3" action="ppaction://hlinkfile"/>
              </a:rPr>
              <a:t>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 err="1"/>
              <a:t>HashMap</a:t>
            </a:r>
            <a:r>
              <a:rPr lang="zh-CN" altLang="en-US" sz="1800" dirty="0"/>
              <a:t>和</a:t>
            </a:r>
            <a:r>
              <a:rPr lang="en-US" altLang="zh-CN" sz="1800" dirty="0" err="1" smtClean="0"/>
              <a:t>Hashtable</a:t>
            </a:r>
            <a:r>
              <a:rPr lang="zh-CN" altLang="en-US" sz="1800" dirty="0" smtClean="0"/>
              <a:t>有什么区别？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 smtClean="0"/>
              <a:t>Collections</a:t>
            </a:r>
            <a:r>
              <a:rPr lang="zh-CN" altLang="en-US" dirty="0" smtClean="0"/>
              <a:t>类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Collections</a:t>
            </a:r>
            <a:r>
              <a:rPr lang="zh-CN" altLang="en-US" dirty="0"/>
              <a:t>工具类的概述和常见方法讲解</a:t>
            </a:r>
          </a:p>
          <a:p>
            <a:r>
              <a:rPr lang="zh-CN" altLang="en-US" dirty="0" smtClean="0"/>
              <a:t>模拟</a:t>
            </a:r>
            <a:r>
              <a:rPr lang="zh-CN" altLang="en-US" dirty="0"/>
              <a:t>斗地主洗牌和发牌</a:t>
            </a:r>
          </a:p>
          <a:p>
            <a:r>
              <a:rPr lang="zh-CN" altLang="en-US" dirty="0" smtClean="0"/>
              <a:t>模拟</a:t>
            </a:r>
            <a:r>
              <a:rPr lang="zh-CN" altLang="en-US" dirty="0"/>
              <a:t>斗地主洗牌和发牌并对牌进行排序的原理图解</a:t>
            </a:r>
          </a:p>
          <a:p>
            <a:r>
              <a:rPr lang="zh-CN" altLang="en-US" dirty="0" smtClean="0"/>
              <a:t>模拟</a:t>
            </a:r>
            <a:r>
              <a:rPr lang="zh-CN" altLang="en-US" dirty="0"/>
              <a:t>斗地主洗牌和发牌并对牌进行排序的代码实现</a:t>
            </a:r>
          </a:p>
          <a:p>
            <a:r>
              <a:rPr lang="zh-CN" altLang="en-US" dirty="0" smtClean="0"/>
              <a:t>泛</a:t>
            </a:r>
            <a:r>
              <a:rPr lang="zh-CN" altLang="en-US" dirty="0"/>
              <a:t>型固定下边界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46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Collections</a:t>
            </a:r>
            <a:r>
              <a:rPr lang="zh-CN" altLang="en-US" dirty="0"/>
              <a:t>工具类的概述和常见方法讲解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(Collections</a:t>
            </a:r>
            <a:r>
              <a:rPr lang="zh-CN" altLang="en-US" sz="1900" dirty="0">
                <a:hlinkClick r:id="rId3" action="ppaction://hlinkfile"/>
              </a:rPr>
              <a:t>工具类的概述和常见方法讲解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模拟斗地主洗牌和发牌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模拟斗地主洗牌和发牌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模拟斗地主洗牌和发牌并对牌进行排序的原理图解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</a:t>
            </a:r>
            <a:r>
              <a:rPr lang="en-US" altLang="zh-CN" sz="1900" dirty="0" smtClean="0">
                <a:hlinkClick r:id="rId3" action="ppaction://hlinkfile"/>
              </a:rPr>
              <a:t>_</a:t>
            </a:r>
            <a:r>
              <a:rPr lang="zh-CN" altLang="en-US" sz="1900" dirty="0" smtClean="0">
                <a:hlinkClick r:id="rId3" action="ppaction://hlinkfile"/>
              </a:rPr>
              <a:t>模拟</a:t>
            </a:r>
            <a:r>
              <a:rPr lang="zh-CN" altLang="en-US" sz="1900" dirty="0">
                <a:hlinkClick r:id="rId3" action="ppaction://hlinkfile"/>
              </a:rPr>
              <a:t>斗地主洗牌和发牌并对牌进行排序的原理</a:t>
            </a:r>
            <a:r>
              <a:rPr lang="zh-CN" altLang="en-US" sz="1900" dirty="0" smtClean="0">
                <a:hlinkClick r:id="rId3" action="ppaction://hlinkfile"/>
              </a:rPr>
              <a:t>图解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集合的两个子类</a:t>
            </a:r>
            <a:endParaRPr lang="en-US" altLang="zh-CN" dirty="0" smtClean="0"/>
          </a:p>
          <a:p>
            <a:r>
              <a:rPr lang="en-US" altLang="zh-CN" dirty="0" smtClean="0"/>
              <a:t>Collections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模拟斗地主洗牌和发牌并对牌进行排序的代码实现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14</a:t>
            </a:r>
            <a:r>
              <a:rPr lang="en-US" altLang="zh-CN" sz="1900" dirty="0" smtClean="0">
                <a:hlinkClick r:id="rId3" action="ppaction://hlinkfile"/>
              </a:rPr>
              <a:t>_</a:t>
            </a:r>
            <a:r>
              <a:rPr lang="zh-CN" altLang="en-US" sz="1900" dirty="0" smtClean="0">
                <a:hlinkClick r:id="rId3" action="ppaction://hlinkfile"/>
              </a:rPr>
              <a:t>模拟</a:t>
            </a:r>
            <a:r>
              <a:rPr lang="zh-CN" altLang="en-US" sz="1900" dirty="0">
                <a:hlinkClick r:id="rId3" action="ppaction://hlinkfile"/>
              </a:rPr>
              <a:t>斗地主洗牌和发牌并对牌进行排序的代码</a:t>
            </a:r>
            <a:r>
              <a:rPr lang="zh-CN" altLang="en-US" sz="1900" dirty="0" smtClean="0">
                <a:hlinkClick r:id="rId3" action="ppaction://hlinkfile"/>
              </a:rPr>
              <a:t>实现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泛型固定下边界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泛型固定下边界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day15</a:t>
            </a:r>
            <a:r>
              <a:rPr lang="en-US" altLang="zh-CN" dirty="0" smtClean="0"/>
              <a:t>-18</a:t>
            </a:r>
            <a:r>
              <a:rPr lang="zh-CN" altLang="en-US" dirty="0" smtClean="0"/>
              <a:t>集合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16_day15-18</a:t>
            </a:r>
            <a:r>
              <a:rPr lang="zh-CN" altLang="en-US" sz="1900" dirty="0">
                <a:hlinkClick r:id="rId3" action="ppaction://hlinkfile"/>
              </a:rPr>
              <a:t>总结</a:t>
            </a:r>
            <a:r>
              <a:rPr lang="en-US" altLang="zh-CN" sz="1900" dirty="0">
                <a:hlinkClick r:id="rId3" action="ppaction://hlinkfile"/>
              </a:rPr>
              <a:t>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486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 smtClean="0"/>
              <a:t>集合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集合概述和特点</a:t>
            </a:r>
          </a:p>
          <a:p>
            <a:r>
              <a:rPr lang="en-US" altLang="zh-CN" dirty="0" smtClean="0"/>
              <a:t>Map</a:t>
            </a:r>
            <a:r>
              <a:rPr lang="zh-CN" altLang="en-US" dirty="0"/>
              <a:t>集合的功能概述</a:t>
            </a:r>
          </a:p>
          <a:p>
            <a:r>
              <a:rPr lang="en-US" altLang="zh-CN" dirty="0" smtClean="0"/>
              <a:t>Map</a:t>
            </a:r>
            <a:r>
              <a:rPr lang="zh-CN" altLang="en-US" dirty="0"/>
              <a:t>集合的遍历及源码分析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集合概述和特点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(Map</a:t>
            </a:r>
            <a:r>
              <a:rPr lang="zh-CN" altLang="en-US" sz="1900" dirty="0">
                <a:hlinkClick r:id="rId3" action="ppaction://hlinkfile"/>
              </a:rPr>
              <a:t>集合概述和特点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Map</a:t>
            </a:r>
            <a:r>
              <a:rPr lang="zh-CN" altLang="en-US" sz="1800" dirty="0"/>
              <a:t>接口和</a:t>
            </a:r>
            <a:r>
              <a:rPr lang="en-US" altLang="zh-CN" sz="1800" dirty="0"/>
              <a:t>Collection</a:t>
            </a:r>
            <a:r>
              <a:rPr lang="zh-CN" altLang="en-US" sz="1800" dirty="0" smtClean="0"/>
              <a:t>接口有什么不同？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集合的功能概述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(Map</a:t>
            </a:r>
            <a:r>
              <a:rPr lang="zh-CN" altLang="en-US" sz="1900" dirty="0">
                <a:hlinkClick r:id="rId3" action="ppaction://hlinkfile"/>
              </a:rPr>
              <a:t>集合的功能概述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集合的遍历之键找值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(Map</a:t>
            </a:r>
            <a:r>
              <a:rPr lang="zh-CN" altLang="en-US" sz="1900" dirty="0">
                <a:hlinkClick r:id="rId3" action="ppaction://hlinkfile"/>
              </a:rPr>
              <a:t>集合的遍历之键找值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Map</a:t>
            </a:r>
            <a:r>
              <a:rPr lang="zh-CN" altLang="en-US" sz="1800" dirty="0" smtClean="0"/>
              <a:t>集合根据键找值得遍历方式的思路是什么？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练习刚才的代码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集合的遍历之键值对对象找键和值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(Map</a:t>
            </a:r>
            <a:r>
              <a:rPr lang="zh-CN" altLang="en-US" sz="1900" dirty="0">
                <a:hlinkClick r:id="rId3" action="ppaction://hlinkfile"/>
              </a:rPr>
              <a:t>集合的遍历之键值对对象找键和值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集合根据键值对对象找键和值的思路是什么？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集合的遍历之键值对对象找键和值源码分析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 smtClean="0">
                <a:hlinkClick r:id="rId3" action="ppaction://hlinkfile"/>
              </a:rPr>
              <a:t>04_Map</a:t>
            </a:r>
            <a:r>
              <a:rPr lang="zh-CN" altLang="en-US" sz="1900" dirty="0">
                <a:hlinkClick r:id="rId3" action="ppaction://hlinkfile"/>
              </a:rPr>
              <a:t>集合的遍历之键值对对象找键和值源码</a:t>
            </a:r>
            <a:r>
              <a:rPr lang="zh-CN" altLang="en-US" sz="1900" dirty="0" smtClean="0">
                <a:hlinkClick r:id="rId3" action="ppaction://hlinkfile"/>
              </a:rPr>
              <a:t>分析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0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集合的两个子类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err="1"/>
              <a:t>HashMap</a:t>
            </a:r>
            <a:r>
              <a:rPr lang="zh-CN" altLang="en-US" dirty="0"/>
              <a:t>集合键是</a:t>
            </a:r>
            <a:r>
              <a:rPr lang="en-US" altLang="zh-CN" dirty="0"/>
              <a:t>Student</a:t>
            </a:r>
            <a:r>
              <a:rPr lang="zh-CN" altLang="en-US" dirty="0"/>
              <a:t>值是</a:t>
            </a:r>
            <a:r>
              <a:rPr lang="en-US" altLang="zh-CN" dirty="0"/>
              <a:t>String</a:t>
            </a:r>
            <a:r>
              <a:rPr lang="zh-CN" altLang="en-US" dirty="0"/>
              <a:t>的案例</a:t>
            </a:r>
          </a:p>
          <a:p>
            <a:r>
              <a:rPr lang="en-US" altLang="zh-CN" dirty="0" err="1" smtClean="0"/>
              <a:t>LinkedHashMap</a:t>
            </a:r>
            <a:r>
              <a:rPr lang="zh-CN" altLang="en-US" dirty="0"/>
              <a:t>的概述和使用</a:t>
            </a:r>
          </a:p>
          <a:p>
            <a:r>
              <a:rPr lang="en-US" altLang="zh-CN" dirty="0" err="1" smtClean="0"/>
              <a:t>TreeMap</a:t>
            </a:r>
            <a:r>
              <a:rPr lang="zh-CN" altLang="en-US" dirty="0" smtClean="0"/>
              <a:t>集合键是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值是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的案例</a:t>
            </a:r>
          </a:p>
          <a:p>
            <a:r>
              <a:rPr lang="zh-CN" altLang="en-US" dirty="0" smtClean="0"/>
              <a:t>案例：统计字符串中每个字符出现的次数</a:t>
            </a:r>
          </a:p>
          <a:p>
            <a:r>
              <a:rPr lang="zh-CN" altLang="en-US" dirty="0" smtClean="0"/>
              <a:t>集合</a:t>
            </a:r>
            <a:r>
              <a:rPr lang="zh-CN" altLang="en-US" dirty="0"/>
              <a:t>嵌套之</a:t>
            </a:r>
            <a:r>
              <a:rPr lang="en-US" altLang="zh-CN" dirty="0" err="1"/>
              <a:t>HashMap</a:t>
            </a:r>
            <a:r>
              <a:rPr lang="zh-CN" altLang="en-US" dirty="0"/>
              <a:t>嵌套</a:t>
            </a:r>
            <a:r>
              <a:rPr lang="en-US" altLang="zh-CN" dirty="0" err="1"/>
              <a:t>HashMap</a:t>
            </a:r>
            <a:endParaRPr lang="en-US" altLang="zh-CN" dirty="0"/>
          </a:p>
          <a:p>
            <a:r>
              <a:rPr lang="en-US" altLang="zh-CN" dirty="0" err="1" smtClean="0"/>
              <a:t>HashMap</a:t>
            </a:r>
            <a:r>
              <a:rPr lang="zh-CN" altLang="en-US" dirty="0"/>
              <a:t>和</a:t>
            </a:r>
            <a:r>
              <a:rPr lang="en-US" altLang="zh-CN" dirty="0" err="1"/>
              <a:t>Hashtable</a:t>
            </a:r>
            <a:r>
              <a:rPr lang="zh-CN" altLang="en-US" dirty="0"/>
              <a:t>的区别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8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6148</TotalTime>
  <Pages>0</Pages>
  <Words>1137</Words>
  <Characters>0</Characters>
  <Application>Microsoft Office PowerPoint</Application>
  <DocSecurity>0</DocSecurity>
  <PresentationFormat>全屏显示(4:3)</PresentationFormat>
  <Lines>0</Lines>
  <Paragraphs>215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Eurostile</vt:lpstr>
      <vt:lpstr>宋体</vt:lpstr>
      <vt:lpstr>微软雅黑</vt:lpstr>
      <vt:lpstr>Arial</vt:lpstr>
      <vt:lpstr>Wingdings</vt:lpstr>
      <vt:lpstr>iOS基础主题</vt:lpstr>
      <vt:lpstr>Java核心之集合</vt:lpstr>
      <vt:lpstr>课程内容</vt:lpstr>
      <vt:lpstr>Map集合</vt:lpstr>
      <vt:lpstr>Map集合概述和特点</vt:lpstr>
      <vt:lpstr>Map集合的功能概述</vt:lpstr>
      <vt:lpstr>Map集合的遍历之键找值</vt:lpstr>
      <vt:lpstr>Map集合的遍历之键值对对象找键和值</vt:lpstr>
      <vt:lpstr>Map集合的遍历之键值对对象找键和值源码分析</vt:lpstr>
      <vt:lpstr>Map集合的两个子类</vt:lpstr>
      <vt:lpstr>HashMap集合键是Student值是String的案例</vt:lpstr>
      <vt:lpstr>LinkedHashMap的概述和使用</vt:lpstr>
      <vt:lpstr>TreeMap集合键是Student值是String的案例</vt:lpstr>
      <vt:lpstr>统计字符串中每个字符出现的次数</vt:lpstr>
      <vt:lpstr>集合嵌套之HashMap嵌套HashMap</vt:lpstr>
      <vt:lpstr>HashMap和Hashtable的区别</vt:lpstr>
      <vt:lpstr>Collections类</vt:lpstr>
      <vt:lpstr>Collections工具类的概述和常见方法讲解</vt:lpstr>
      <vt:lpstr>模拟斗地主洗牌和发牌</vt:lpstr>
      <vt:lpstr>模拟斗地主洗牌和发牌并对牌进行排序的原理图解</vt:lpstr>
      <vt:lpstr>模拟斗地主洗牌和发牌并对牌进行排序的代码实现</vt:lpstr>
      <vt:lpstr>泛型固定下边界</vt:lpstr>
      <vt:lpstr>day15-18集合总结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gongxm</cp:lastModifiedBy>
  <cp:revision>613</cp:revision>
  <dcterms:created xsi:type="dcterms:W3CDTF">2015-04-23T13:51:39Z</dcterms:created>
  <dcterms:modified xsi:type="dcterms:W3CDTF">2016-08-09T07:23:43Z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