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59" r:id="rId7"/>
    <p:sldId id="261" r:id="rId8"/>
    <p:sldId id="265" r:id="rId9"/>
    <p:sldId id="271" r:id="rId10"/>
    <p:sldId id="262" r:id="rId11"/>
    <p:sldId id="267" r:id="rId12"/>
    <p:sldId id="263" r:id="rId13"/>
    <p:sldId id="268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6F664A9-A2DC-4553-9B6E-AEEAD8B85C7A}">
          <p14:sldIdLst>
            <p14:sldId id="256"/>
            <p14:sldId id="272"/>
            <p14:sldId id="257"/>
            <p14:sldId id="258"/>
            <p14:sldId id="260"/>
            <p14:sldId id="259"/>
          </p14:sldIdLst>
        </p14:section>
        <p14:section name="Section sans titre" id="{3751DD59-FAFA-407D-9CAE-D516B6AFBA73}">
          <p14:sldIdLst>
            <p14:sldId id="261"/>
            <p14:sldId id="265"/>
            <p14:sldId id="271"/>
            <p14:sldId id="262"/>
            <p14:sldId id="267"/>
            <p14:sldId id="263"/>
            <p14:sldId id="268"/>
            <p14:sldId id="269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7E891-EBDB-4815-8424-EF74E570D00E}" v="220" dt="2024-09-29T11:47:32.67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AED10-C3CF-B5DB-95AC-F3CA91428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C999F7-7FD5-6992-5650-AA257DA2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6A3C4-F060-E95C-3572-348502C7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A1F318-A2FE-EEDD-23FB-07A990FF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4E2E9-0628-F0D4-38AB-E1B351D0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01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389C0-9EAF-5A35-060B-F3D8680D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75EA0E-634D-19A1-10BC-7069F672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DA3B8-28BF-2A14-A771-43A0C32A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2D7386-188F-3012-18E2-7D289151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22225C-03E5-63F8-F485-53FE5BB9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2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CA38C6-5F75-AB98-D145-0B264829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9D5CC-3E39-249B-B919-221C948B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E0363-AAD2-5B2D-2D3D-F6F2D709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B52CF-B58D-F5A3-C38A-7E4AAE4B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4CA7F-EEB1-4458-C744-C80C9C6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7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585C2-1FA8-E4CA-E8F0-CE2C0300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53480-658A-72BC-3757-D6B6847D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DA37C-CD08-7DD4-3540-19063778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F0A72-D96F-8E98-0F3C-29069A29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2036C-B8F2-ACBC-8B23-C585927E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75C5-B983-010C-897E-373BF38C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3C3EF-135B-8245-0030-52B91D3F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B79FD-6A04-EC3A-1B17-9B0BD811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A576A-1645-5914-6EBC-A9F66B1A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35BE6-E171-D2C3-0FE3-2EA707DD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9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45303-6E62-EB58-04E9-DC2A1F84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4B582-DCBA-86BA-E57B-57AD52C3B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F65C15-BFAE-3221-D909-76AB1D5F2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BB302-DE18-0BD6-1A2E-256C3F41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47128-8F1E-E916-06E8-E45F5053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B15383-8053-487C-8A4C-6B316BB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2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3D451-C8CC-EC69-6C53-09E3432D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280E9-0A34-DFDC-8C9C-F189DBC8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D4062D-B9A6-86BD-3326-B08E2865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CA2C48-2AD9-2330-C927-A1E30DCF8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F5D759-70A4-4099-3B6C-B615F2A7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3C35A5-20F1-6385-2C27-F6AF9332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5E9EA7-FAF0-1AB4-2EE2-E17BF5F9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0F5FB1-CBE8-24F4-96AC-CFBEA96C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22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68D96-9385-FC9C-276D-5B11E803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296201-84F6-D6E2-1A3B-063DCEAF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C5A11-9A99-48C7-01F9-B39183C4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BCC29-8859-7CDB-6AF7-89B988F4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4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A4D58C-C12F-35E2-897A-9417E04C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742737-4172-42DE-D1C7-1488CB4F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3D6D6E-68A6-9B4A-6CFC-8BB201AA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4C581-2170-4ABE-23D8-D1E54969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1925E-1F35-B2BB-D0D9-06A55DBE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5F759F-58CB-DCFD-6EDA-14495DE7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FA38AB-63F9-4C74-8E92-85F4BBFD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EA1DA-43E5-7B6D-92E0-086608A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A7D6C-D605-91A9-2094-834985ED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49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4247F-29A9-D0A8-54C6-1C72E946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E95A95-A9F0-CFA1-C2EA-0C2FF885D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0CB6C7-F3A8-C2C7-01D9-4BEC045A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7D977-1FB0-A35A-1CB5-F405164C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BAC4E1-4EA7-3013-DE76-75D7B77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D5B6F-9B47-8243-9A32-B23BB51F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5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CDBF1D-3DE4-6D02-8B8B-157E059E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BC7DE-2DB4-BF74-F40B-977D9D81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50D26-6922-ED61-8484-F07F30F4A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32874-5F1A-4D42-87EA-6ACF33A6828A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EED77-961D-950F-27A9-F9917CB66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90C3A-9686-0D8F-0942-4B2BBA3A2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0A86B-59B8-4818-B4F2-866B453B6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6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-security.fr/blog/comprendre-le-stockage-raid-en-environnement-videosurveillanc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obe.fr/sauvegarde-3-2-1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anneau de salles de serveurs lumineux">
            <a:extLst>
              <a:ext uri="{FF2B5EF4-FFF2-40B4-BE49-F238E27FC236}">
                <a16:creationId xmlns:a16="http://schemas.microsoft.com/office/drawing/2014/main" id="{E728B6AF-15E8-87BB-2832-8492919C7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EDBDDB-3D6F-EFF3-4B6D-D5F5B451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fr-FR" sz="8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SAUVEGARDE</a:t>
            </a:r>
            <a:br>
              <a:rPr lang="fr-FR" sz="8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8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95AF7-C5B8-7144-06D4-E092AADDC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69752A-02CE-AD7B-4073-D09B42FFC870}"/>
              </a:ext>
            </a:extLst>
          </p:cNvPr>
          <p:cNvSpPr txBox="1"/>
          <p:nvPr/>
        </p:nvSpPr>
        <p:spPr>
          <a:xfrm>
            <a:off x="9409077" y="6365728"/>
            <a:ext cx="2615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/>
                </a:solidFill>
              </a:rPr>
              <a:t>Matthieu BANACH Yannis MOKHTARI</a:t>
            </a:r>
          </a:p>
        </p:txBody>
      </p:sp>
    </p:spTree>
    <p:extLst>
      <p:ext uri="{BB962C8B-B14F-4D97-AF65-F5344CB8AC3E}">
        <p14:creationId xmlns:p14="http://schemas.microsoft.com/office/powerpoint/2010/main" val="1278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ppareils électroniques, Ingénierie électronique, Console de mixage, intérieur&#10;&#10;Description générée automatiquement">
            <a:extLst>
              <a:ext uri="{FF2B5EF4-FFF2-40B4-BE49-F238E27FC236}">
                <a16:creationId xmlns:a16="http://schemas.microsoft.com/office/drawing/2014/main" id="{5150677A-0EBB-37C8-3070-ECCE01560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D82656-0BCA-AB4A-31F7-45810E42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049799" cy="1899912"/>
          </a:xfrm>
        </p:spPr>
        <p:txBody>
          <a:bodyPr>
            <a:normAutofit/>
          </a:bodyPr>
          <a:lstStyle/>
          <a:p>
            <a:r>
              <a:rPr lang="fr-FR" sz="4000">
                <a:latin typeface="Arial"/>
                <a:cs typeface="Arial"/>
              </a:rPr>
              <a:t>Technologie RAID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562A12-A702-40A4-32D1-CA098D9E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RAID : Redundant Arrays of Inexpensive Disks</a:t>
            </a:r>
          </a:p>
          <a:p>
            <a:pPr marL="0" indent="0">
              <a:buNone/>
            </a:pPr>
            <a:endParaRPr lang="fr-FR" sz="1400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fr-FR" sz="1800" b="0" i="0">
                <a:solidFill>
                  <a:srgbClr val="202122"/>
                </a:solidFill>
                <a:effectLst/>
                <a:latin typeface="Arial"/>
                <a:cs typeface="Arial"/>
              </a:rPr>
              <a:t>regroupement redondant de disques peu onéreux </a:t>
            </a:r>
            <a:endParaRPr lang="fr-FR" sz="1800">
              <a:solidFill>
                <a:srgbClr val="20212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fr-FR" sz="140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fr-FR" sz="1400">
                <a:solidFill>
                  <a:srgbClr val="202122"/>
                </a:solidFill>
                <a:latin typeface="Arial" panose="020B0604020202020204" pitchFamily="34" charset="0"/>
              </a:rPr>
              <a:t>Site explicative : </a:t>
            </a:r>
          </a:p>
          <a:p>
            <a:pPr marL="0" indent="0">
              <a:buNone/>
            </a:pPr>
            <a:r>
              <a:rPr lang="en-US" sz="1400"/>
              <a:t>https://www.aidewindows.net/sauvegarde2.php#raid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382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727A7-1DA7-2AB2-9488-3B58CB5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Versions du RAID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E788738-9E8F-D8E3-B251-9294AECA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99830"/>
              </p:ext>
            </p:extLst>
          </p:nvPr>
        </p:nvGraphicFramePr>
        <p:xfrm>
          <a:off x="801329" y="1422503"/>
          <a:ext cx="10515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53807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96340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686466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6474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br>
                        <a:rPr lang="fr-FR" sz="1600"/>
                      </a:br>
                      <a:r>
                        <a:rPr lang="fr-FR" sz="1600"/>
                        <a:t>avantage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disques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principe de fonctionnement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5802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/>
                        <a:t>RAID 0</a:t>
                      </a:r>
                      <a:endParaRPr lang="fr-FR" sz="160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rapidité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Les données sont écrites par moitié sur chaque disque = rapidité</a:t>
                      </a:r>
                      <a:br>
                        <a:rPr lang="fr-FR" sz="1600"/>
                      </a:br>
                      <a:r>
                        <a:rPr lang="fr-FR" sz="1600"/>
                        <a:t>Si un disque lâche, toutes les données sont perdues.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39773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/>
                        <a:t>RAID 1</a:t>
                      </a:r>
                      <a:endParaRPr lang="fr-FR" sz="160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sécurité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Les données sont écrites sur les deux disques en même temps.</a:t>
                      </a:r>
                      <a:br>
                        <a:rPr lang="fr-FR" sz="1600"/>
                      </a:br>
                      <a:r>
                        <a:rPr lang="fr-FR" sz="1600"/>
                        <a:t>Si un disque lâche, les données sont sur l'autre disque.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6951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/>
                        <a:t>RAID 5</a:t>
                      </a:r>
                      <a:endParaRPr lang="fr-FR" sz="160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3 ou plus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Les données sont réparties sur les 3 (ou plusieurs) disques.</a:t>
                      </a:r>
                      <a:br>
                        <a:rPr lang="fr-FR" sz="1600"/>
                      </a:br>
                      <a:r>
                        <a:rPr lang="fr-FR" sz="1600"/>
                        <a:t>Si un disque lâche, un calcul de parité permet de retrouver les données sur les disques restants.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6177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6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texte, capture d’écran, diagramme">
            <a:extLst>
              <a:ext uri="{FF2B5EF4-FFF2-40B4-BE49-F238E27FC236}">
                <a16:creationId xmlns:a16="http://schemas.microsoft.com/office/drawing/2014/main" id="{64DE9AAD-E525-7B44-3D3C-D4C0DD95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206" r="-1" b="9904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C92DA30-64E3-54B4-7FD4-A710117D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fr-FR" sz="3600">
                <a:latin typeface="Arial"/>
                <a:cs typeface="Arial"/>
              </a:rPr>
              <a:t>Méthode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3962B-B936-4BF9-174F-A1CF9691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Arial"/>
                <a:cs typeface="Arial"/>
              </a:rPr>
              <a:t>5 méthodes de sauvegarde</a:t>
            </a:r>
          </a:p>
          <a:p>
            <a:r>
              <a:rPr lang="fr-FR" sz="180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Site, Cloud, Hybride , Incrémentielle, Complète</a:t>
            </a:r>
            <a:endParaRPr lang="fr-FR" sz="180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fr-F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6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3318F-86CD-7C74-E988-67CB8319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>
                <a:latin typeface="Arial"/>
                <a:cs typeface="Arial"/>
              </a:rPr>
              <a:t>Avantage des m</a:t>
            </a:r>
            <a:r>
              <a:rPr lang="fr-FR" sz="3600">
                <a:solidFill>
                  <a:schemeClr val="tx2"/>
                </a:solidFill>
                <a:latin typeface="Arial"/>
                <a:cs typeface="Arial"/>
              </a:rPr>
              <a:t>éthodes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81BD5-CA73-6F67-D5B6-BE37DF2E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 lnSpcReduction="10000"/>
          </a:bodyPr>
          <a:lstStyle/>
          <a:p>
            <a:pPr marL="0" indent="0" fontAlgn="t">
              <a:spcBef>
                <a:spcPts val="0"/>
              </a:spcBef>
              <a:buNone/>
            </a:pPr>
            <a:endParaRPr lang="fr-FR" sz="1200" b="0" i="0" u="none" strike="noStrike">
              <a:effectLst/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fr-FR" sz="1800" b="1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Site</a:t>
            </a:r>
            <a:r>
              <a:rPr lang="fr-FR" sz="1800" b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fr-FR" sz="1800" b="0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Stockage local (disques durs, serveurs locaux).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Facile à gérer.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Risque de perte locale.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r-FR" sz="1800" b="1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Cloud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r-FR" sz="1800" b="0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Stockage distant </a:t>
            </a: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Redondance et accessibilité accrues.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Dépendance externe.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r-FR" sz="1800" b="1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Hybride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r-FR" sz="1800" b="0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Combinaison de sauvegardes locales et cloud.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Rapidité locale, sécurité du cloud.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fontAlgn="t">
              <a:spcBef>
                <a:spcPts val="0"/>
              </a:spcBef>
            </a:pPr>
            <a:r>
              <a:rPr lang="fr-FR" sz="18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Configuration complexe.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fr-F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fr-FR" sz="1800" b="1">
              <a:solidFill>
                <a:srgbClr val="000000"/>
              </a:solidFill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Incrémentielle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r-FR" sz="1800" b="0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Sauvegarde des données modifiées depuis la dernière sauvegarde.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Économie de temps et d'espace.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Restauration progressive.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r-FR" sz="1800" b="1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Complète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fr-FR" sz="1800" b="0" i="0" u="none" strike="noStrike" kern="120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Sauvegarde de toutes les données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Restauration complète rapide.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kern="1200">
                <a:solidFill>
                  <a:srgbClr val="000000"/>
                </a:solidFill>
                <a:effectLst/>
                <a:latin typeface="Arial"/>
                <a:cs typeface="Arial"/>
              </a:rPr>
              <a:t>Plus de temps et d'espace.</a:t>
            </a:r>
            <a:endParaRPr lang="fr-FR" sz="1800" b="0" i="0" u="none" strike="noStrike">
              <a:effectLst/>
              <a:latin typeface="Arial"/>
              <a:cs typeface="Arial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 b="0" i="0" u="none" strike="noStrike" kern="1200">
                <a:effectLst/>
                <a:latin typeface="Aptos" panose="020B0004020202020204" pitchFamily="34" charset="0"/>
              </a:rPr>
            </a:br>
            <a:endParaRPr lang="fr-FR" sz="1800" b="0" i="0" u="none" strike="noStrike">
              <a:effectLst/>
              <a:latin typeface="Arial" panose="020B0604020202020204" pitchFamily="34" charset="0"/>
            </a:endParaRPr>
          </a:p>
          <a:p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138957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2A827-D65A-9A19-B4D7-2AA634A7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i="0">
                <a:effectLst/>
                <a:latin typeface="Arial"/>
                <a:cs typeface="Arial"/>
              </a:rPr>
              <a:t>Inconvénients</a:t>
            </a:r>
            <a:r>
              <a:rPr lang="fr-FR" sz="3600">
                <a:latin typeface="Arial"/>
                <a:cs typeface="Arial"/>
              </a:rPr>
              <a:t> des méthodes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8A6A7-B25B-76FE-B01C-89C63908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3" rtlCol="0" anchor="t">
            <a:normAutofit/>
          </a:bodyPr>
          <a:lstStyle/>
          <a:p>
            <a:r>
              <a:rPr lang="fr-FR" sz="1800" b="1" i="0" u="none" strike="noStrike" kern="1200">
                <a:effectLst/>
                <a:latin typeface="Arial"/>
                <a:cs typeface="Arial"/>
              </a:rPr>
              <a:t>Site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>
                <a:effectLst/>
                <a:latin typeface="Arial"/>
                <a:cs typeface="Arial"/>
              </a:rPr>
              <a:t>Risque de perte en cas de sinistre local (incendie, vol).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>
                <a:effectLst/>
                <a:latin typeface="Arial"/>
                <a:cs typeface="Arial"/>
              </a:rPr>
              <a:t>Nécessite des ressources physiques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>
                <a:latin typeface="Arial"/>
                <a:cs typeface="Arial"/>
              </a:rPr>
              <a:t>U</a:t>
            </a:r>
            <a:r>
              <a:rPr lang="fr-FR" sz="1800" b="0" i="0">
                <a:effectLst/>
                <a:latin typeface="Arial"/>
                <a:cs typeface="Arial"/>
              </a:rPr>
              <a:t>ne gestion régulière.</a:t>
            </a:r>
            <a:endParaRPr lang="fr-FR" sz="1800" b="1" i="0" u="none" strike="noStrike" kern="1200">
              <a:effectLst/>
              <a:latin typeface="Arial"/>
              <a:cs typeface="Arial"/>
            </a:endParaRPr>
          </a:p>
          <a:p>
            <a:r>
              <a:rPr lang="fr-FR" sz="1800" b="1" i="0" u="none" strike="noStrike" kern="1200">
                <a:effectLst/>
                <a:latin typeface="Arial"/>
                <a:cs typeface="Arial"/>
              </a:rPr>
              <a:t>Cloud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>
                <a:effectLst/>
                <a:latin typeface="Arial"/>
                <a:cs typeface="Arial"/>
              </a:rPr>
              <a:t>Dépendance aux fournisseurs de services cloud.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>
                <a:effectLst/>
                <a:latin typeface="Arial"/>
                <a:cs typeface="Arial"/>
              </a:rPr>
              <a:t>Risque de violation de la confidentialité des données.</a:t>
            </a:r>
          </a:p>
          <a:p>
            <a:pPr marL="0" indent="0" algn="l">
              <a:buNone/>
            </a:pPr>
            <a:endParaRPr lang="fr-FR" sz="1800" b="1">
              <a:latin typeface="Arial"/>
              <a:cs typeface="Arial"/>
            </a:endParaRPr>
          </a:p>
          <a:p>
            <a:pPr marL="0" indent="0" algn="l">
              <a:buNone/>
            </a:pPr>
            <a:endParaRPr lang="fr-FR" sz="1800" b="1" i="0" u="none" strike="noStrike" kern="1200">
              <a:effectLst/>
              <a:latin typeface="Arial"/>
              <a:cs typeface="Arial"/>
            </a:endParaRPr>
          </a:p>
          <a:p>
            <a:r>
              <a:rPr lang="fr-FR" sz="1800" b="1" i="0" u="none" strike="noStrike" kern="1200">
                <a:effectLst/>
                <a:latin typeface="Arial"/>
                <a:cs typeface="Arial"/>
              </a:rPr>
              <a:t>Hybride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>
                <a:effectLst/>
                <a:latin typeface="Arial"/>
                <a:cs typeface="Arial"/>
              </a:rPr>
              <a:t>Configuration et gestion complexes.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>
                <a:effectLst/>
                <a:latin typeface="Arial"/>
                <a:cs typeface="Arial"/>
              </a:rPr>
              <a:t>Dépendance à la fois aux infrastructures locales et cloud.</a:t>
            </a:r>
            <a:endParaRPr lang="fr-FR" sz="1800" b="1" i="0" u="none" strike="noStrike" kern="1200">
              <a:effectLst/>
              <a:latin typeface="Arial"/>
              <a:cs typeface="Arial"/>
            </a:endParaRPr>
          </a:p>
          <a:p>
            <a:r>
              <a:rPr lang="fr-FR" sz="1800" b="1" i="0" u="none" strike="noStrike" kern="1200">
                <a:effectLst/>
                <a:latin typeface="Arial"/>
                <a:cs typeface="Arial"/>
              </a:rPr>
              <a:t>Incrémentielle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>
                <a:latin typeface="Arial"/>
                <a:cs typeface="Arial"/>
              </a:rPr>
              <a:t>R</a:t>
            </a:r>
            <a:r>
              <a:rPr lang="fr-FR" sz="1800" b="0" i="0">
                <a:effectLst/>
                <a:latin typeface="Arial"/>
                <a:cs typeface="Arial"/>
              </a:rPr>
              <a:t>estauration progressive</a:t>
            </a:r>
          </a:p>
          <a:p>
            <a:r>
              <a:rPr lang="fr-FR" sz="1800">
                <a:latin typeface="Arial"/>
                <a:cs typeface="Arial"/>
              </a:rPr>
              <a:t>Restauration lente et longue </a:t>
            </a:r>
          </a:p>
          <a:p>
            <a:endParaRPr lang="fr-FR" sz="1800">
              <a:latin typeface="Arial"/>
              <a:cs typeface="Arial"/>
            </a:endParaRPr>
          </a:p>
          <a:p>
            <a:endParaRPr lang="fr-FR" sz="1800" b="1">
              <a:latin typeface="Arial"/>
              <a:cs typeface="Arial"/>
            </a:endParaRPr>
          </a:p>
          <a:p>
            <a:endParaRPr lang="fr-FR" sz="1800" b="1">
              <a:latin typeface="Arial"/>
              <a:cs typeface="Arial"/>
            </a:endParaRPr>
          </a:p>
          <a:p>
            <a:endParaRPr lang="fr-FR" sz="1800" b="1"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u="none" strike="noStrike" kern="1200">
                <a:effectLst/>
                <a:latin typeface="Arial"/>
                <a:cs typeface="Arial"/>
              </a:rPr>
              <a:t>Complète</a:t>
            </a:r>
          </a:p>
          <a:p>
            <a:r>
              <a:rPr lang="fr-FR" sz="1800" b="0" i="0">
                <a:effectLst/>
                <a:latin typeface="Arial"/>
                <a:cs typeface="Arial"/>
              </a:rPr>
              <a:t>Temps plus long</a:t>
            </a:r>
            <a:r>
              <a:rPr lang="fr-FR" sz="1800">
                <a:latin typeface="Arial"/>
                <a:cs typeface="Arial"/>
              </a:rPr>
              <a:t> </a:t>
            </a:r>
            <a:endParaRPr lang="fr-FR" sz="1800" b="0" i="0">
              <a:effectLst/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>
                <a:effectLst/>
                <a:latin typeface="Arial"/>
                <a:cs typeface="Arial"/>
              </a:rPr>
              <a:t>Volume de données grande</a:t>
            </a:r>
          </a:p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02602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8D9DE-0A37-DF55-B034-A41F240D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sz="3700">
                <a:latin typeface="Arial"/>
                <a:cs typeface="Arial"/>
              </a:rPr>
              <a:t>Sécurité des données sauvegardées</a:t>
            </a:r>
            <a:endParaRPr lang="fr-FR" sz="37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F95C-CD9B-870A-0417-2564D864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000">
                <a:solidFill>
                  <a:srgbClr val="040C28"/>
                </a:solidFill>
                <a:latin typeface="Arial"/>
                <a:ea typeface="+mn-lt"/>
                <a:cs typeface="+mn-lt"/>
              </a:rPr>
              <a:t>Ensemble des moyens mis en œuvre pour empêcher la corruption des données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2000">
              <a:solidFill>
                <a:srgbClr val="040C28"/>
              </a:solidFill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000">
                <a:solidFill>
                  <a:srgbClr val="040C28"/>
                </a:solidFill>
                <a:latin typeface="Arial"/>
                <a:cs typeface="Arial"/>
              </a:rPr>
              <a:t>5 bonnes pratiques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2000">
              <a:solidFill>
                <a:srgbClr val="040C28"/>
              </a:solidFill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000">
                <a:solidFill>
                  <a:srgbClr val="040C28"/>
                </a:solidFill>
                <a:latin typeface="Arial"/>
                <a:cs typeface="Arial"/>
              </a:rPr>
              <a:t>Site source 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1200">
                <a:solidFill>
                  <a:srgbClr val="040C28"/>
                </a:solidFill>
                <a:ea typeface="+mn-lt"/>
                <a:cs typeface="+mn-lt"/>
              </a:rPr>
              <a:t>https://www.cybermalveillance.gouv.fr/tous-nos-contenus/actualites/sauvegarde-des-donnees-numeriques</a:t>
            </a:r>
            <a:endParaRPr lang="fr-FR" sz="1200">
              <a:solidFill>
                <a:srgbClr val="040C28"/>
              </a:solidFill>
              <a:latin typeface="Arial"/>
              <a:cs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capture d’écran, texte, ordinateur, conception&#10;&#10;Description générée automatiquement">
            <a:extLst>
              <a:ext uri="{FF2B5EF4-FFF2-40B4-BE49-F238E27FC236}">
                <a16:creationId xmlns:a16="http://schemas.microsoft.com/office/drawing/2014/main" id="{735D68C7-436C-B8D0-2F35-74BE6BA51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66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essin, clipart, illustration, dessin humoristique&#10;&#10;Description générée automatiquement">
            <a:extLst>
              <a:ext uri="{FF2B5EF4-FFF2-40B4-BE49-F238E27FC236}">
                <a16:creationId xmlns:a16="http://schemas.microsoft.com/office/drawing/2014/main" id="{F6A85309-ABF3-5C9B-8B04-AE56189A3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" r="-3" b="9059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08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B8637-4C24-3717-5011-227D35D2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latin typeface="Arial"/>
                <a:cs typeface="Arial"/>
              </a:rPr>
              <a:t>Les 5 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55E46-72DE-F7D4-190F-CFDC2DD4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fr-FR" sz="2000">
                <a:latin typeface="Arial"/>
                <a:cs typeface="Arial"/>
              </a:rPr>
              <a:t>Bonne pratique n°1 : Déconnecter les systèmes de stockage du réseau</a:t>
            </a:r>
          </a:p>
          <a:p>
            <a:endParaRPr lang="fr-FR" sz="2000">
              <a:latin typeface="Arial"/>
              <a:ea typeface="+mn-lt"/>
              <a:cs typeface="+mn-lt"/>
            </a:endParaRPr>
          </a:p>
          <a:p>
            <a:r>
              <a:rPr lang="fr-FR" sz="2000">
                <a:latin typeface="Arial"/>
                <a:cs typeface="Arial"/>
              </a:rPr>
              <a:t>Bonne pratique n°2 : Protéger les dispositifs de sauvegarde</a:t>
            </a:r>
          </a:p>
          <a:p>
            <a:endParaRPr lang="fr-FR" sz="2000">
              <a:latin typeface="Arial"/>
              <a:cs typeface="Arial"/>
            </a:endParaRPr>
          </a:p>
          <a:p>
            <a:r>
              <a:rPr lang="fr-FR" sz="2000">
                <a:latin typeface="Arial"/>
                <a:cs typeface="Arial"/>
              </a:rPr>
              <a:t>Bonne pratique n°3 : Protéger les données sauvegardées</a:t>
            </a:r>
          </a:p>
          <a:p>
            <a:endParaRPr lang="fr-FR" sz="2000">
              <a:latin typeface="Arial"/>
              <a:cs typeface="Arial"/>
            </a:endParaRPr>
          </a:p>
          <a:p>
            <a:r>
              <a:rPr lang="fr-FR" sz="2000">
                <a:latin typeface="Arial"/>
                <a:cs typeface="Arial"/>
              </a:rPr>
              <a:t>Bonne pratique n°4 : Tester les sauvegardes et remplacer les supports de sauvegarde obsolètes</a:t>
            </a:r>
          </a:p>
          <a:p>
            <a:endParaRPr lang="fr-FR" sz="2000">
              <a:latin typeface="Arial"/>
              <a:cs typeface="Arial"/>
            </a:endParaRPr>
          </a:p>
          <a:p>
            <a:r>
              <a:rPr lang="fr-FR" sz="2000">
                <a:latin typeface="Arial"/>
                <a:cs typeface="Arial"/>
              </a:rPr>
              <a:t>Bonne pratique n°5 : Sauvegardez les logiciels essentiels à l’exploitation de vos données </a:t>
            </a:r>
          </a:p>
          <a:p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33418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87EA98-0265-86BE-902D-853626D7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  <a:latin typeface="Arial"/>
                <a:cs typeface="Arial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71FE3-756D-FBED-0A99-64EECC16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Sauvegarde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Les enjeux de la sauvegarde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Les supports de sauvegardes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Avantages et inconvénients des supports de sauvegardes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Solution Logicielles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Avantage logiciel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Inconvénient logiciel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Technologie RAID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Méthode de sauvegarde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Avantages des méthodes de sauvegarde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Inconvénients des méthodes de sauvegarde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Sécurité des données sauvegardées</a:t>
            </a:r>
          </a:p>
          <a:p>
            <a:r>
              <a:rPr lang="fr-FR" sz="1400" dirty="0">
                <a:solidFill>
                  <a:schemeClr val="tx2"/>
                </a:solidFill>
                <a:latin typeface="Arial"/>
                <a:cs typeface="Arial"/>
              </a:rPr>
              <a:t>Les 5 bonnes pratiques</a:t>
            </a:r>
          </a:p>
          <a:p>
            <a:endParaRPr lang="fr-FR" sz="1400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fr-FR" sz="11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Verrou">
            <a:extLst>
              <a:ext uri="{FF2B5EF4-FFF2-40B4-BE49-F238E27FC236}">
                <a16:creationId xmlns:a16="http://schemas.microsoft.com/office/drawing/2014/main" id="{54A1E136-5537-4B8F-2179-843F6A527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Comment sauvegarder facilement vos photos sur votre disque dur externe ...">
            <a:extLst>
              <a:ext uri="{FF2B5EF4-FFF2-40B4-BE49-F238E27FC236}">
                <a16:creationId xmlns:a16="http://schemas.microsoft.com/office/drawing/2014/main" id="{7DA33699-C317-8170-3B45-A4F732336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58C1DF-277B-0FCF-A469-92543204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rial"/>
                <a:cs typeface="Arial"/>
              </a:rPr>
              <a:t>Sauvegarde	</a:t>
            </a:r>
            <a:br>
              <a:rPr lang="fr-FR">
                <a:solidFill>
                  <a:srgbClr val="FFFFFF"/>
                </a:solidFill>
              </a:rPr>
            </a:b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C24FC0-3A36-6670-6EC9-296DC1F4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9" y="2752014"/>
            <a:ext cx="5170861" cy="12060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Une sauvegarde est une opération qui consiste à dupliquer/copier et à mettre en sécurité les données inclus dans un SI (système informatique).</a:t>
            </a:r>
            <a:endParaRPr lang="fr-FR" sz="200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6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cercle, Graphique&#10;&#10;Description générée automatiquement">
            <a:extLst>
              <a:ext uri="{FF2B5EF4-FFF2-40B4-BE49-F238E27FC236}">
                <a16:creationId xmlns:a16="http://schemas.microsoft.com/office/drawing/2014/main" id="{26E6F4E9-FFF5-F7F3-5234-89D4A1BEE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1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9D7330-E7B1-01BF-AF19-7ED6D7F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>
                <a:latin typeface="Arial"/>
                <a:cs typeface="Arial"/>
              </a:rPr>
              <a:t>Les enjeux de la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BBA70-0596-B8E2-DA98-D08A9E06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>
                <a:latin typeface="Arial"/>
                <a:cs typeface="Arial"/>
              </a:rPr>
              <a:t>Protection des informations</a:t>
            </a:r>
          </a:p>
          <a:p>
            <a:r>
              <a:rPr lang="fr-FR" sz="2000">
                <a:latin typeface="Arial"/>
                <a:cs typeface="Arial"/>
              </a:rPr>
              <a:t>Rétention légale ou réglementaire</a:t>
            </a:r>
          </a:p>
          <a:p>
            <a:r>
              <a:rPr lang="fr-FR" sz="2000">
                <a:latin typeface="Arial"/>
                <a:cs typeface="Arial"/>
              </a:rPr>
              <a:t>Prévention des risques </a:t>
            </a:r>
          </a:p>
          <a:p>
            <a:r>
              <a:rPr lang="fr-FR" sz="2000">
                <a:latin typeface="Arial"/>
                <a:cs typeface="Arial"/>
              </a:rPr>
              <a:t>Reprise de l'activité en cas d'incident ou de </a:t>
            </a:r>
            <a:r>
              <a:rPr lang="fr-FR" sz="2000">
                <a:ea typeface="+mn-lt"/>
                <a:cs typeface="+mn-lt"/>
              </a:rPr>
              <a:t>malveillance</a:t>
            </a:r>
          </a:p>
        </p:txBody>
      </p:sp>
    </p:spTree>
    <p:extLst>
      <p:ext uri="{BB962C8B-B14F-4D97-AF65-F5344CB8AC3E}">
        <p14:creationId xmlns:p14="http://schemas.microsoft.com/office/powerpoint/2010/main" val="369163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4AA1D-E3C8-F879-C7B1-48FFE53D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000">
                <a:latin typeface="Arial"/>
                <a:cs typeface="Arial"/>
              </a:rPr>
              <a:t>Les supports de sauvegarde</a:t>
            </a:r>
          </a:p>
        </p:txBody>
      </p:sp>
      <p:pic>
        <p:nvPicPr>
          <p:cNvPr id="9" name="Espace réservé du contenu 8" descr="How to Burn an ISO File to a DVD, CD or BD [10 Minutes]">
            <a:extLst>
              <a:ext uri="{FF2B5EF4-FFF2-40B4-BE49-F238E27FC236}">
                <a16:creationId xmlns:a16="http://schemas.microsoft.com/office/drawing/2014/main" id="{7ABB78F9-C167-34E8-86DE-88922ACC0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543" y="4113276"/>
            <a:ext cx="2539555" cy="1689558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A6E46A8-9EB2-D37B-52FA-092B02AF8C30}"/>
              </a:ext>
            </a:extLst>
          </p:cNvPr>
          <p:cNvSpPr txBox="1"/>
          <p:nvPr/>
        </p:nvSpPr>
        <p:spPr>
          <a:xfrm>
            <a:off x="498739" y="3435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0000"/>
                </a:solidFill>
                <a:latin typeface="Arial"/>
                <a:cs typeface="Arial"/>
              </a:rPr>
              <a:t>Disque dur HDD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8C9E3A-CA32-2271-63D4-92D0BEFAF0D1}"/>
              </a:ext>
            </a:extLst>
          </p:cNvPr>
          <p:cNvSpPr txBox="1"/>
          <p:nvPr/>
        </p:nvSpPr>
        <p:spPr>
          <a:xfrm>
            <a:off x="5423609" y="34292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0000"/>
                </a:solidFill>
                <a:latin typeface="Arial"/>
                <a:cs typeface="Arial"/>
              </a:rPr>
              <a:t>Clé USB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00E43E-3C96-F56A-8298-62E801A5338B}"/>
              </a:ext>
            </a:extLst>
          </p:cNvPr>
          <p:cNvSpPr txBox="1"/>
          <p:nvPr/>
        </p:nvSpPr>
        <p:spPr>
          <a:xfrm>
            <a:off x="8379209" y="3438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Serveur</a:t>
            </a:r>
            <a:endParaRPr lang="fr-FR">
              <a:latin typeface="Aptos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DBF924-982D-9601-CB9D-59336606B1B7}"/>
              </a:ext>
            </a:extLst>
          </p:cNvPr>
          <p:cNvSpPr txBox="1"/>
          <p:nvPr/>
        </p:nvSpPr>
        <p:spPr>
          <a:xfrm>
            <a:off x="1575732" y="59351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CD/DVD</a:t>
            </a:r>
            <a:endParaRPr lang="fr-FR">
              <a:latin typeface="Aptos"/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AD5938-5DA6-C9C7-54E2-693EF1C61A20}"/>
              </a:ext>
            </a:extLst>
          </p:cNvPr>
          <p:cNvSpPr txBox="1"/>
          <p:nvPr/>
        </p:nvSpPr>
        <p:spPr>
          <a:xfrm>
            <a:off x="4726921" y="59302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0000"/>
                </a:solidFill>
                <a:latin typeface="Arial"/>
                <a:cs typeface="Arial"/>
              </a:rPr>
              <a:t>Carte mémoire</a:t>
            </a:r>
            <a:endParaRPr lang="fr-FR"/>
          </a:p>
        </p:txBody>
      </p:sp>
      <p:pic>
        <p:nvPicPr>
          <p:cNvPr id="10" name="Image 9" descr="Les meilleures cartes mémoire en 2021 : SD, SDHC, SDHX…">
            <a:extLst>
              <a:ext uri="{FF2B5EF4-FFF2-40B4-BE49-F238E27FC236}">
                <a16:creationId xmlns:a16="http://schemas.microsoft.com/office/drawing/2014/main" id="{985F1A5B-A499-67A0-EE20-1C0F08330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02" y="4117011"/>
            <a:ext cx="2813329" cy="1762084"/>
          </a:xfrm>
          <a:prstGeom prst="rect">
            <a:avLst/>
          </a:prstGeom>
        </p:spPr>
      </p:pic>
      <p:pic>
        <p:nvPicPr>
          <p:cNvPr id="11" name="Image 10" descr="Disque dur | Informatique Valence Microtek.fr">
            <a:extLst>
              <a:ext uri="{FF2B5EF4-FFF2-40B4-BE49-F238E27FC236}">
                <a16:creationId xmlns:a16="http://schemas.microsoft.com/office/drawing/2014/main" id="{4EB05B23-3EEB-F93F-9DF1-A76A0C077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48" y="2082615"/>
            <a:ext cx="1906245" cy="1333113"/>
          </a:xfrm>
          <a:prstGeom prst="rect">
            <a:avLst/>
          </a:prstGeom>
        </p:spPr>
      </p:pic>
      <p:pic>
        <p:nvPicPr>
          <p:cNvPr id="12" name="Image 11" descr="Serveurs informatiques | CONTY INFORMATIQUE">
            <a:extLst>
              <a:ext uri="{FF2B5EF4-FFF2-40B4-BE49-F238E27FC236}">
                <a16:creationId xmlns:a16="http://schemas.microsoft.com/office/drawing/2014/main" id="{3C0AF206-C98E-0D0D-128B-4FEF8EDE0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745" y="1552082"/>
            <a:ext cx="2258805" cy="1896584"/>
          </a:xfrm>
          <a:prstGeom prst="rect">
            <a:avLst/>
          </a:prstGeom>
        </p:spPr>
      </p:pic>
      <p:pic>
        <p:nvPicPr>
          <p:cNvPr id="13" name="Image 12" descr="Clé USB 1 To : Guide d'achat et comparatif pour bien choisir">
            <a:extLst>
              <a:ext uri="{FF2B5EF4-FFF2-40B4-BE49-F238E27FC236}">
                <a16:creationId xmlns:a16="http://schemas.microsoft.com/office/drawing/2014/main" id="{B24D3E5D-AACC-4CDA-3076-E7DF68878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055" y="1852291"/>
            <a:ext cx="2151154" cy="148191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5943943-A34D-33A3-D15D-BDA83E52C385}"/>
              </a:ext>
            </a:extLst>
          </p:cNvPr>
          <p:cNvSpPr txBox="1"/>
          <p:nvPr/>
        </p:nvSpPr>
        <p:spPr>
          <a:xfrm>
            <a:off x="3048544" y="341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Disque dur SSD</a:t>
            </a:r>
          </a:p>
        </p:txBody>
      </p:sp>
      <p:pic>
        <p:nvPicPr>
          <p:cNvPr id="15" name="Image 14" descr="Disque dur SSD Intégral USB 3.0 - 120 Go pas cher | Welcome Office">
            <a:extLst>
              <a:ext uri="{FF2B5EF4-FFF2-40B4-BE49-F238E27FC236}">
                <a16:creationId xmlns:a16="http://schemas.microsoft.com/office/drawing/2014/main" id="{72F16555-DE7C-41F1-CF34-92F543388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394" y="1847107"/>
            <a:ext cx="1659578" cy="160020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3886CA7-C056-95B7-E12E-E7EC87272787}"/>
              </a:ext>
            </a:extLst>
          </p:cNvPr>
          <p:cNvSpPr txBox="1"/>
          <p:nvPr/>
        </p:nvSpPr>
        <p:spPr>
          <a:xfrm>
            <a:off x="8289517" y="59203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0000"/>
                </a:solidFill>
                <a:latin typeface="Arial"/>
                <a:cs typeface="Arial"/>
              </a:rPr>
              <a:t>Cloud</a:t>
            </a:r>
            <a:endParaRPr lang="fr-FR"/>
          </a:p>
        </p:txBody>
      </p:sp>
      <p:pic>
        <p:nvPicPr>
          <p:cNvPr id="17" name="Image 16" descr="Une image contenant symbole, Graphique, logo, clipart&#10;&#10;Description générée automatiquement">
            <a:extLst>
              <a:ext uri="{FF2B5EF4-FFF2-40B4-BE49-F238E27FC236}">
                <a16:creationId xmlns:a16="http://schemas.microsoft.com/office/drawing/2014/main" id="{9B56F625-C317-FA69-210A-81A12C924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2620" y="4112822"/>
            <a:ext cx="2731953" cy="17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C7A13-1C6E-32E2-F950-6F14C83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000">
                <a:latin typeface="Arial"/>
                <a:cs typeface="Arial"/>
              </a:rPr>
              <a:t>Avantages et inconvénients des supports de sauvegardes</a:t>
            </a:r>
            <a:endParaRPr lang="fr-FR" sz="300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02611A7-833B-8C29-E703-966B69DCC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3574"/>
              </p:ext>
            </p:extLst>
          </p:nvPr>
        </p:nvGraphicFramePr>
        <p:xfrm>
          <a:off x="837485" y="1383281"/>
          <a:ext cx="10515597" cy="4861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02264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070777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21890855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4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  <a:latin typeface="Arial"/>
                        </a:rPr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sz="1400">
                          <a:solidFill>
                            <a:srgbClr val="FF0000"/>
                          </a:solidFill>
                          <a:latin typeface="Arial"/>
                        </a:rPr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2564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>
                          <a:latin typeface="Arial"/>
                        </a:rPr>
                        <a:t>Disque dur 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Forte capacité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Pas chère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Longue durée de vie</a:t>
                      </a:r>
                      <a:endParaRPr lang="fr-FR" sz="12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>
                          <a:latin typeface="Arial"/>
                        </a:rPr>
                        <a:t>* Risque de panne matériel 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200">
                          <a:latin typeface="Arial"/>
                        </a:rPr>
                        <a:t>* Bruit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200">
                          <a:latin typeface="Arial"/>
                        </a:rPr>
                        <a:t>* Performance faible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6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>
                          <a:latin typeface="Arial"/>
                        </a:rPr>
                        <a:t>Disque dur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Bonne performance</a:t>
                      </a:r>
                      <a:endParaRPr lang="fr-FR" sz="1400"/>
                    </a:p>
                    <a:p>
                      <a:pPr marL="0" lvl="0" indent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Peu encombrement</a:t>
                      </a:r>
                    </a:p>
                    <a:p>
                      <a:pPr marL="0" lvl="0" indent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Pas de bruit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200">
                          <a:latin typeface="Arial"/>
                        </a:rPr>
                        <a:t>* Prix élevé </a:t>
                      </a:r>
                      <a:endParaRPr lang="fr-FR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200">
                          <a:latin typeface="Arial"/>
                        </a:rPr>
                        <a:t>* Courte durée de vie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200">
                          <a:latin typeface="Arial"/>
                        </a:rPr>
                        <a:t>* Sensibilité de choc électrique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>
                          <a:latin typeface="Arial"/>
                        </a:rPr>
                        <a:t>Clé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Léger </a:t>
                      </a:r>
                      <a:endParaRPr lang="fr-FR" sz="120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Stocke une grande quantité de données</a:t>
                      </a:r>
                      <a:endParaRPr lang="fr-FR" sz="12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Arial"/>
                        </a:rPr>
                        <a:t>* Virus/malwares</a:t>
                      </a:r>
                    </a:p>
                    <a:p>
                      <a:r>
                        <a:rPr lang="fr-FR" sz="1200">
                          <a:latin typeface="Arial"/>
                        </a:rPr>
                        <a:t>* Courte durée de vie</a:t>
                      </a:r>
                    </a:p>
                    <a:p>
                      <a:r>
                        <a:rPr lang="fr-FR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* Sensibilité de choc électrique </a:t>
                      </a:r>
                      <a:endParaRPr lang="fr-FR" sz="12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993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>
                          <a:latin typeface="Arial"/>
                        </a:rPr>
                        <a:t>Serveur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Sauvegarde de données </a:t>
                      </a:r>
                      <a:endParaRPr lang="fr-FR" sz="120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Centralisation des ressources</a:t>
                      </a:r>
                      <a:endParaRPr lang="fr-FR" sz="120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 Sécurité renforcée</a:t>
                      </a:r>
                      <a:endParaRPr lang="fr-FR" sz="12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>
                          <a:latin typeface="Arial"/>
                        </a:rPr>
                        <a:t>* Coût élevé</a:t>
                      </a:r>
                    </a:p>
                    <a:p>
                      <a:pPr lvl="0">
                        <a:buNone/>
                      </a:pPr>
                      <a:r>
                        <a:rPr lang="fr-FR" sz="1200">
                          <a:latin typeface="Arial"/>
                        </a:rPr>
                        <a:t>* Panne matérielles </a:t>
                      </a:r>
                    </a:p>
                    <a:p>
                      <a:pPr lvl="0">
                        <a:buNone/>
                      </a:pPr>
                      <a:r>
                        <a:rPr lang="fr-FR" sz="1200">
                          <a:latin typeface="Arial"/>
                        </a:rPr>
                        <a:t>* Dépendance fournisseurs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437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>
                          <a:latin typeface="Arial"/>
                        </a:rPr>
                        <a:t>CD/DVD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*Stocker divers types de données en plus de l'audio</a:t>
                      </a:r>
                      <a:endParaRPr lang="fr-FR" sz="12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>
                          <a:latin typeface="Arial"/>
                        </a:rPr>
                        <a:t>* Fragile </a:t>
                      </a:r>
                    </a:p>
                    <a:p>
                      <a:pPr lvl="0">
                        <a:buNone/>
                      </a:pPr>
                      <a:r>
                        <a:rPr lang="fr-FR" sz="1200">
                          <a:latin typeface="Arial"/>
                        </a:rPr>
                        <a:t>* Stockage faible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857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  <a:latin typeface="Arial"/>
                        </a:rPr>
                        <a:t>Carte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Léger</a:t>
                      </a:r>
                      <a:endParaRPr lang="fr-FR"/>
                    </a:p>
                    <a:p>
                      <a:pPr marL="0" lvl="0" indent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Grande capacité de stockage </a:t>
                      </a:r>
                    </a:p>
                    <a:p>
                      <a:pPr marL="0" lvl="0" indent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Facile de transport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Lecture/écriture faible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durée de vie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* sensibilité aux chocs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>
                          <a:solidFill>
                            <a:schemeClr val="tx1"/>
                          </a:solidFill>
                          <a:latin typeface="Arial"/>
                        </a:rPr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Perte faible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Accès en temps en 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Données consultables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Éditable, duplicable, publiable...         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stockages limités</a:t>
                      </a:r>
                    </a:p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* internet requis</a:t>
                      </a:r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4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31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50637-09DE-F69E-DAF8-3155B40A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75" y="561963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kern="1200">
                <a:latin typeface="Arial"/>
                <a:cs typeface="Arial"/>
              </a:rPr>
              <a:t>Solution </a:t>
            </a:r>
            <a:r>
              <a:rPr lang="fr-FR" sz="3600" kern="1200">
                <a:latin typeface="Arial"/>
                <a:cs typeface="Arial"/>
              </a:rPr>
              <a:t>Logicielles</a:t>
            </a:r>
            <a:r>
              <a:rPr lang="en-US" sz="3600" b="1"/>
              <a:t> </a:t>
            </a:r>
            <a:br>
              <a:rPr lang="en-US" sz="3600" b="1"/>
            </a:br>
            <a:br>
              <a:rPr lang="en-US" sz="3600" b="1"/>
            </a:br>
            <a:br>
              <a:rPr lang="en-US" sz="3600" b="1"/>
            </a:br>
            <a:r>
              <a:rPr lang="en-US" sz="1600" b="1"/>
              <a:t>- </a:t>
            </a:r>
            <a:r>
              <a:rPr lang="fr-FR" sz="1800" b="1">
                <a:effectLst/>
                <a:latin typeface="Arial"/>
                <a:cs typeface="Arial"/>
              </a:rPr>
              <a:t>Veeam Backup &amp; </a:t>
            </a:r>
            <a:r>
              <a:rPr lang="fr-FR" sz="1800" b="1" err="1">
                <a:effectLst/>
                <a:latin typeface="Arial"/>
                <a:cs typeface="Arial"/>
              </a:rPr>
              <a:t>Replication</a:t>
            </a:r>
            <a:br>
              <a:rPr lang="fr-FR" sz="1800" b="1">
                <a:effectLst/>
                <a:latin typeface="Arial"/>
              </a:rPr>
            </a:br>
            <a:br>
              <a:rPr lang="fr-FR" sz="1800" b="1">
                <a:effectLst/>
                <a:latin typeface="Arial"/>
              </a:rPr>
            </a:br>
            <a:r>
              <a:rPr lang="fr-FR" sz="1800" b="1">
                <a:effectLst/>
                <a:latin typeface="Arial"/>
                <a:cs typeface="Arial"/>
              </a:rPr>
              <a:t>- Acronis </a:t>
            </a:r>
            <a:r>
              <a:rPr lang="fr-FR" sz="1800" b="1" err="1">
                <a:effectLst/>
                <a:latin typeface="Arial"/>
                <a:cs typeface="Arial"/>
              </a:rPr>
              <a:t>True</a:t>
            </a:r>
            <a:r>
              <a:rPr lang="fr-FR" sz="1800" b="1">
                <a:effectLst/>
                <a:latin typeface="Arial"/>
                <a:cs typeface="Arial"/>
              </a:rPr>
              <a:t> Image</a:t>
            </a:r>
            <a:br>
              <a:rPr lang="fr-FR" sz="1800" b="1">
                <a:effectLst/>
                <a:latin typeface="Arial"/>
              </a:rPr>
            </a:br>
            <a:br>
              <a:rPr lang="fr-FR" sz="1800" b="1">
                <a:effectLst/>
                <a:latin typeface="Arial"/>
              </a:rPr>
            </a:br>
            <a:r>
              <a:rPr lang="fr-FR" sz="1800" b="1">
                <a:effectLst/>
                <a:latin typeface="Arial"/>
                <a:cs typeface="Arial"/>
              </a:rPr>
              <a:t>- Backup </a:t>
            </a:r>
            <a:r>
              <a:rPr lang="fr-FR" sz="1800" b="1" err="1">
                <a:effectLst/>
                <a:latin typeface="Arial"/>
                <a:cs typeface="Arial"/>
              </a:rPr>
              <a:t>Exec</a:t>
            </a:r>
            <a:br>
              <a:rPr lang="fr-FR" sz="1800" b="1">
                <a:effectLst/>
                <a:latin typeface="Arial"/>
              </a:rPr>
            </a:br>
            <a:br>
              <a:rPr lang="fr-FR" sz="1800" b="1">
                <a:effectLst/>
                <a:latin typeface="Arial"/>
              </a:rPr>
            </a:br>
            <a:r>
              <a:rPr lang="fr-FR" sz="1800" b="1">
                <a:effectLst/>
                <a:latin typeface="Arial"/>
                <a:cs typeface="Arial"/>
              </a:rPr>
              <a:t>- Carbonite </a:t>
            </a:r>
            <a:br>
              <a:rPr lang="fr-FR" sz="1800" b="1">
                <a:effectLst/>
                <a:latin typeface="Arial"/>
              </a:rPr>
            </a:br>
            <a:br>
              <a:rPr lang="fr-FR" sz="1800" b="1">
                <a:effectLst/>
                <a:latin typeface="Arial"/>
              </a:rPr>
            </a:br>
            <a:r>
              <a:rPr lang="fr-FR" sz="1800" b="1">
                <a:effectLst/>
                <a:latin typeface="Arial"/>
                <a:cs typeface="Arial"/>
              </a:rPr>
              <a:t>- </a:t>
            </a:r>
            <a:r>
              <a:rPr lang="fr-FR" sz="1800" b="1" err="1">
                <a:effectLst/>
                <a:latin typeface="Arial"/>
                <a:cs typeface="Arial"/>
              </a:rPr>
              <a:t>Backblaze</a:t>
            </a:r>
            <a:r>
              <a:rPr lang="fr-FR" sz="1800" b="1">
                <a:effectLst/>
                <a:latin typeface="Arial"/>
                <a:cs typeface="Arial"/>
              </a:rPr>
              <a:t> </a:t>
            </a:r>
            <a:br>
              <a:rPr lang="fr-FR" sz="1800" b="1">
                <a:effectLst/>
                <a:latin typeface="Arial"/>
              </a:rPr>
            </a:br>
            <a:br>
              <a:rPr lang="fr-FR" sz="1800" b="1">
                <a:effectLst/>
                <a:latin typeface="Arial"/>
              </a:rPr>
            </a:br>
            <a:r>
              <a:rPr lang="fr-FR" sz="1800" b="1">
                <a:effectLst/>
                <a:latin typeface="Arial"/>
                <a:cs typeface="Arial"/>
              </a:rPr>
              <a:t>- </a:t>
            </a:r>
            <a:r>
              <a:rPr lang="fr-FR" sz="1800" b="1" err="1">
                <a:effectLst/>
                <a:latin typeface="Arial"/>
                <a:cs typeface="Arial"/>
              </a:rPr>
              <a:t>Duplicati</a:t>
            </a:r>
            <a:r>
              <a:rPr lang="fr-FR" sz="1800" b="1">
                <a:latin typeface="Arial"/>
                <a:cs typeface="Arial"/>
              </a:rPr>
              <a:t> </a:t>
            </a:r>
            <a:endParaRPr lang="en-US" sz="3600" b="1" kern="1200">
              <a:latin typeface="Arial"/>
              <a:cs typeface="Arial"/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Ampoule">
            <a:extLst>
              <a:ext uri="{FF2B5EF4-FFF2-40B4-BE49-F238E27FC236}">
                <a16:creationId xmlns:a16="http://schemas.microsoft.com/office/drawing/2014/main" id="{1E4C613D-8779-55C6-1394-26F45B5F6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09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C31EA-95FF-D64E-922B-52E182C5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latin typeface="Arial"/>
                <a:cs typeface="Arial"/>
              </a:rPr>
              <a:t>Avantage logiciel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7231D-9CBF-FD67-341D-2779FF6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3" rtlCol="0" anchor="t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endParaRPr lang="fr-FR" sz="1400" b="1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fr-FR" sz="1400" b="1">
                <a:latin typeface="Arial"/>
                <a:cs typeface="Arial"/>
              </a:rPr>
              <a:t>1. Veeam Backup &amp; </a:t>
            </a:r>
            <a:r>
              <a:rPr lang="fr-FR" sz="1400" b="1" err="1">
                <a:latin typeface="Arial"/>
                <a:cs typeface="Arial"/>
              </a:rPr>
              <a:t>Replication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Prise en charge des environnements virtuels et physiques.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réplication 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stockage cloud.</a:t>
            </a:r>
          </a:p>
          <a:p>
            <a:pPr marL="0" indent="0">
              <a:lnSpc>
                <a:spcPct val="120000"/>
              </a:lnSpc>
              <a:buNone/>
            </a:pPr>
            <a:endParaRPr lang="fr-FR" sz="1400"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fr-FR" sz="1400"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fr-FR" sz="140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fr-FR" sz="1400" b="1">
                <a:latin typeface="Arial"/>
                <a:cs typeface="Arial"/>
              </a:rPr>
              <a:t>2. Acronis </a:t>
            </a:r>
            <a:r>
              <a:rPr lang="fr-FR" sz="1400" b="1" err="1">
                <a:latin typeface="Arial"/>
                <a:cs typeface="Arial"/>
              </a:rPr>
              <a:t>True</a:t>
            </a:r>
            <a:r>
              <a:rPr lang="fr-FR" sz="1400" b="1">
                <a:latin typeface="Arial"/>
                <a:cs typeface="Arial"/>
              </a:rPr>
              <a:t> Image :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 Sauvegarde hybride 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Protection des données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Cloud</a:t>
            </a:r>
            <a:endParaRPr lang="fr-FR" sz="1400" b="1"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fr-FR" sz="1400" b="1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fr-FR" sz="1400" b="1">
                <a:latin typeface="Arial"/>
                <a:cs typeface="Arial"/>
              </a:rPr>
              <a:t>3. Backup </a:t>
            </a:r>
            <a:r>
              <a:rPr lang="fr-FR" sz="1400" b="1" err="1">
                <a:latin typeface="Arial"/>
                <a:cs typeface="Arial"/>
              </a:rPr>
              <a:t>Exec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Gestion des sauvegardes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Déduplication.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1400">
                <a:latin typeface="Arial"/>
                <a:cs typeface="Arial"/>
              </a:rPr>
              <a:t>  </a:t>
            </a:r>
          </a:p>
          <a:p>
            <a:pPr marL="0" indent="0">
              <a:lnSpc>
                <a:spcPct val="120000"/>
              </a:lnSpc>
              <a:buNone/>
            </a:pPr>
            <a:endParaRPr lang="fr-FR" sz="140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fr-FR" sz="1400" b="1">
                <a:latin typeface="Arial"/>
                <a:cs typeface="Arial"/>
              </a:rPr>
              <a:t>4. Carbonite :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    Stockage illimité dans le cloud pour un abonnement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    Sauvegarde automatique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    Restauration rapide des fichiers et des dossiers depuis le cloud.</a:t>
            </a:r>
          </a:p>
          <a:p>
            <a:pPr>
              <a:lnSpc>
                <a:spcPct val="120000"/>
              </a:lnSpc>
            </a:pPr>
            <a:endParaRPr lang="fr-FR" sz="140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fr-FR" sz="140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fr-FR" sz="140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fr-FR" sz="1400" b="1">
                <a:latin typeface="Arial"/>
                <a:cs typeface="Arial"/>
              </a:rPr>
              <a:t>5. </a:t>
            </a:r>
            <a:r>
              <a:rPr lang="fr-FR" sz="1400" b="1" err="1">
                <a:latin typeface="Arial"/>
                <a:cs typeface="Arial"/>
              </a:rPr>
              <a:t>Backblaze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    Stockage illimité dans le cloud pour un abonnement fixe.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    Sauvegarde automatique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    Restauration facile depuis le cloud via une interface conviviale.</a:t>
            </a:r>
          </a:p>
          <a:p>
            <a:pPr>
              <a:lnSpc>
                <a:spcPct val="120000"/>
              </a:lnSpc>
            </a:pPr>
            <a:endParaRPr lang="fr-FR" sz="140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fr-FR" sz="140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fr-FR" sz="1400" b="1">
                <a:latin typeface="Arial"/>
                <a:cs typeface="Arial"/>
              </a:rPr>
              <a:t>6. </a:t>
            </a:r>
            <a:r>
              <a:rPr lang="fr-FR" sz="1400" b="1" err="1">
                <a:latin typeface="Arial"/>
                <a:cs typeface="Arial"/>
              </a:rPr>
              <a:t>Duplicati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Open source 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Cloud </a:t>
            </a:r>
          </a:p>
          <a:p>
            <a:pPr>
              <a:lnSpc>
                <a:spcPct val="120000"/>
              </a:lnSpc>
            </a:pPr>
            <a:r>
              <a:rPr lang="fr-FR" sz="1400">
                <a:latin typeface="Arial"/>
                <a:cs typeface="Arial"/>
              </a:rPr>
              <a:t>Cryptage</a:t>
            </a:r>
          </a:p>
          <a:p>
            <a:pPr marL="0" indent="0">
              <a:lnSpc>
                <a:spcPct val="120000"/>
              </a:lnSpc>
              <a:buNone/>
            </a:pPr>
            <a:endParaRPr lang="fr-FR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46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7D1C-AEB3-0B7C-0A5A-9D7214D2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latin typeface="Arial"/>
                <a:cs typeface="Arial"/>
              </a:rPr>
              <a:t>Inconvénient logiciel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64EE6-07E2-2F51-EE0F-35FFAF5C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fr-FR" sz="1400" b="1">
                <a:latin typeface="Arial"/>
                <a:cs typeface="Arial"/>
              </a:rPr>
              <a:t>1. Veeam Backup &amp; </a:t>
            </a:r>
            <a:r>
              <a:rPr lang="fr-FR" sz="1400" b="1" err="1">
                <a:latin typeface="Arial"/>
                <a:cs typeface="Arial"/>
              </a:rPr>
              <a:t>Replication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r>
              <a:rPr lang="fr-FR" sz="1400">
                <a:latin typeface="Arial"/>
                <a:cs typeface="Arial"/>
              </a:rPr>
              <a:t>    Coût élevé</a:t>
            </a:r>
          </a:p>
          <a:p>
            <a:r>
              <a:rPr lang="fr-FR" sz="1400">
                <a:latin typeface="Arial"/>
                <a:cs typeface="Arial"/>
              </a:rPr>
              <a:t>    Peu nécessiter une configuration et une maintenance complexes</a:t>
            </a:r>
          </a:p>
          <a:p>
            <a:endParaRPr lang="fr-FR" sz="1400" b="1">
              <a:latin typeface="Arial"/>
              <a:cs typeface="Arial"/>
            </a:endParaRPr>
          </a:p>
          <a:p>
            <a:r>
              <a:rPr lang="fr-FR" sz="1400" b="1">
                <a:latin typeface="Arial"/>
                <a:cs typeface="Arial"/>
              </a:rPr>
              <a:t>2. Acronis </a:t>
            </a:r>
            <a:r>
              <a:rPr lang="fr-FR" sz="1400" b="1" err="1">
                <a:latin typeface="Arial"/>
                <a:cs typeface="Arial"/>
              </a:rPr>
              <a:t>True</a:t>
            </a:r>
            <a:r>
              <a:rPr lang="fr-FR" sz="1400" b="1">
                <a:latin typeface="Arial"/>
                <a:cs typeface="Arial"/>
              </a:rPr>
              <a:t> Image :</a:t>
            </a:r>
          </a:p>
          <a:p>
            <a:r>
              <a:rPr lang="fr-FR" sz="1400">
                <a:latin typeface="Arial"/>
                <a:cs typeface="Arial"/>
              </a:rPr>
              <a:t>    Problèmes de performances et de stabilité.</a:t>
            </a:r>
          </a:p>
          <a:p>
            <a:r>
              <a:rPr lang="fr-FR" sz="1400">
                <a:latin typeface="Arial"/>
                <a:cs typeface="Arial"/>
              </a:rPr>
              <a:t>    Fonctionnalités compliquées pour les utilisateurs novices.</a:t>
            </a:r>
          </a:p>
          <a:p>
            <a:endParaRPr lang="fr-FR" sz="1400" b="1">
              <a:latin typeface="Arial"/>
              <a:cs typeface="Arial"/>
            </a:endParaRPr>
          </a:p>
          <a:p>
            <a:r>
              <a:rPr lang="fr-FR" sz="1400" b="1">
                <a:latin typeface="Arial"/>
                <a:cs typeface="Arial"/>
              </a:rPr>
              <a:t>3. Backup </a:t>
            </a:r>
            <a:r>
              <a:rPr lang="fr-FR" sz="1400" b="1" err="1">
                <a:latin typeface="Arial"/>
                <a:cs typeface="Arial"/>
              </a:rPr>
              <a:t>Exec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r>
              <a:rPr lang="fr-FR" sz="1400">
                <a:latin typeface="Arial"/>
                <a:cs typeface="Arial"/>
              </a:rPr>
              <a:t>    Coût élevé.</a:t>
            </a:r>
          </a:p>
          <a:p>
            <a:r>
              <a:rPr lang="fr-FR" sz="1400">
                <a:latin typeface="Arial"/>
                <a:cs typeface="Arial"/>
              </a:rPr>
              <a:t>    Interface complexe pour les nouveaux utilisateurs.</a:t>
            </a:r>
          </a:p>
          <a:p>
            <a:endParaRPr lang="fr-FR" sz="1400" b="1">
              <a:latin typeface="Arial"/>
              <a:cs typeface="Arial"/>
            </a:endParaRPr>
          </a:p>
          <a:p>
            <a:endParaRPr lang="fr-FR" sz="1400" b="1">
              <a:latin typeface="Arial"/>
              <a:cs typeface="Arial"/>
            </a:endParaRPr>
          </a:p>
          <a:p>
            <a:r>
              <a:rPr lang="fr-FR" sz="1400" b="1">
                <a:latin typeface="Arial"/>
                <a:cs typeface="Arial"/>
              </a:rPr>
              <a:t>4. Carbonite :</a:t>
            </a:r>
          </a:p>
          <a:p>
            <a:r>
              <a:rPr lang="fr-FR" sz="1400">
                <a:latin typeface="Arial"/>
                <a:cs typeface="Arial"/>
              </a:rPr>
              <a:t>    Plans d'abonnement coûteux pour les grandes quantités de données.</a:t>
            </a:r>
          </a:p>
          <a:p>
            <a:r>
              <a:rPr lang="fr-FR" sz="1400">
                <a:latin typeface="Arial"/>
                <a:cs typeface="Arial"/>
              </a:rPr>
              <a:t>    Fonctionnalités sauvegardes limitées.</a:t>
            </a:r>
          </a:p>
          <a:p>
            <a:endParaRPr lang="fr-FR" sz="1400" b="1">
              <a:latin typeface="Arial"/>
              <a:cs typeface="Arial"/>
            </a:endParaRPr>
          </a:p>
          <a:p>
            <a:r>
              <a:rPr lang="fr-FR" sz="1400" b="1">
                <a:latin typeface="Arial"/>
                <a:cs typeface="Arial"/>
              </a:rPr>
              <a:t>5. </a:t>
            </a:r>
            <a:r>
              <a:rPr lang="fr-FR" sz="1400" b="1" err="1">
                <a:latin typeface="Arial"/>
                <a:cs typeface="Arial"/>
              </a:rPr>
              <a:t>Backblaze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r>
              <a:rPr lang="fr-FR" sz="1400">
                <a:latin typeface="Arial"/>
                <a:cs typeface="Arial"/>
              </a:rPr>
              <a:t>   Vitesse de téléchargement lentes.</a:t>
            </a:r>
          </a:p>
          <a:p>
            <a:r>
              <a:rPr lang="fr-FR" sz="1400">
                <a:latin typeface="Arial"/>
                <a:cs typeface="Arial"/>
              </a:rPr>
              <a:t>    Options limitées pour les utilisateurs avancés.</a:t>
            </a:r>
          </a:p>
          <a:p>
            <a:endParaRPr lang="fr-FR" sz="1400" b="1">
              <a:latin typeface="Arial"/>
              <a:cs typeface="Arial"/>
            </a:endParaRPr>
          </a:p>
          <a:p>
            <a:r>
              <a:rPr lang="fr-FR" sz="1400" b="1">
                <a:latin typeface="Arial"/>
                <a:cs typeface="Arial"/>
              </a:rPr>
              <a:t>6. </a:t>
            </a:r>
            <a:r>
              <a:rPr lang="fr-FR" sz="1400" b="1" err="1">
                <a:latin typeface="Arial"/>
                <a:cs typeface="Arial"/>
              </a:rPr>
              <a:t>Duplicati</a:t>
            </a:r>
            <a:r>
              <a:rPr lang="fr-FR" sz="1400" b="1">
                <a:latin typeface="Arial"/>
                <a:cs typeface="Arial"/>
              </a:rPr>
              <a:t> :</a:t>
            </a:r>
          </a:p>
          <a:p>
            <a:r>
              <a:rPr lang="fr-FR" sz="1400">
                <a:latin typeface="Arial"/>
                <a:cs typeface="Arial"/>
              </a:rPr>
              <a:t>  Support technique limité</a:t>
            </a:r>
            <a:endParaRPr lang="fr-FR" sz="600"/>
          </a:p>
        </p:txBody>
      </p:sp>
    </p:spTree>
    <p:extLst>
      <p:ext uri="{BB962C8B-B14F-4D97-AF65-F5344CB8AC3E}">
        <p14:creationId xmlns:p14="http://schemas.microsoft.com/office/powerpoint/2010/main" val="15722449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SAUVEGARDE </vt:lpstr>
      <vt:lpstr>Sommaire</vt:lpstr>
      <vt:lpstr>Sauvegarde  </vt:lpstr>
      <vt:lpstr>Les enjeux de la sauvegarde</vt:lpstr>
      <vt:lpstr>Les supports de sauvegarde</vt:lpstr>
      <vt:lpstr>Avantages et inconvénients des supports de sauvegardes</vt:lpstr>
      <vt:lpstr>Solution Logicielles    - Veeam Backup &amp; Replication  - Acronis True Image  - Backup Exec  - Carbonite   - Backblaze   - Duplicati </vt:lpstr>
      <vt:lpstr>Avantage logiciel </vt:lpstr>
      <vt:lpstr>Inconvénient logiciel</vt:lpstr>
      <vt:lpstr>Technologie RAID </vt:lpstr>
      <vt:lpstr>Versions du RAID</vt:lpstr>
      <vt:lpstr>Méthode de sauvegarde</vt:lpstr>
      <vt:lpstr>Avantage des méthodes de sauvegarde</vt:lpstr>
      <vt:lpstr>Inconvénients des méthodes de sauvegarde</vt:lpstr>
      <vt:lpstr>Sécurité des données sauvegardées</vt:lpstr>
      <vt:lpstr>Les 5 bonnes pratiques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banach</dc:creator>
  <cp:revision>50</cp:revision>
  <dcterms:created xsi:type="dcterms:W3CDTF">2024-02-07T10:37:17Z</dcterms:created>
  <dcterms:modified xsi:type="dcterms:W3CDTF">2024-09-29T11:48:34Z</dcterms:modified>
</cp:coreProperties>
</file>