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3" r:id="rId4"/>
    <p:sldId id="284" r:id="rId5"/>
    <p:sldId id="285" r:id="rId6"/>
    <p:sldId id="286" r:id="rId7"/>
    <p:sldId id="287" r:id="rId8"/>
    <p:sldId id="288" r:id="rId9"/>
    <p:sldId id="257" r:id="rId10"/>
    <p:sldId id="258" r:id="rId11"/>
    <p:sldId id="290" r:id="rId12"/>
    <p:sldId id="289" r:id="rId13"/>
    <p:sldId id="271" r:id="rId14"/>
    <p:sldId id="260" r:id="rId15"/>
    <p:sldId id="261" r:id="rId16"/>
    <p:sldId id="279" r:id="rId17"/>
    <p:sldId id="262" r:id="rId18"/>
    <p:sldId id="263" r:id="rId19"/>
    <p:sldId id="259" r:id="rId20"/>
    <p:sldId id="270" r:id="rId21"/>
    <p:sldId id="281" r:id="rId22"/>
    <p:sldId id="268" r:id="rId23"/>
    <p:sldId id="292" r:id="rId24"/>
    <p:sldId id="291" r:id="rId25"/>
    <p:sldId id="265" r:id="rId26"/>
    <p:sldId id="269" r:id="rId27"/>
    <p:sldId id="266" r:id="rId28"/>
    <p:sldId id="267"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310802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325715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4286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3676496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236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3787205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113715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149345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132259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94E1F-FB3B-4AF6-AD3E-B8F71CCA9006}"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258565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494E1F-FB3B-4AF6-AD3E-B8F71CCA9006}"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247625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494E1F-FB3B-4AF6-AD3E-B8F71CCA9006}"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404594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494E1F-FB3B-4AF6-AD3E-B8F71CCA9006}"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30752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94E1F-FB3B-4AF6-AD3E-B8F71CCA9006}"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304631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94E1F-FB3B-4AF6-AD3E-B8F71CCA9006}"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179926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494E1F-FB3B-4AF6-AD3E-B8F71CCA9006}"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64C3F-B234-4050-8A6E-A35311E988BB}" type="slidenum">
              <a:rPr lang="en-US" smtClean="0"/>
              <a:t>‹#›</a:t>
            </a:fld>
            <a:endParaRPr lang="en-US"/>
          </a:p>
        </p:txBody>
      </p:sp>
    </p:spTree>
    <p:extLst>
      <p:ext uri="{BB962C8B-B14F-4D97-AF65-F5344CB8AC3E}">
        <p14:creationId xmlns:p14="http://schemas.microsoft.com/office/powerpoint/2010/main" val="197976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494E1F-FB3B-4AF6-AD3E-B8F71CCA9006}" type="datetimeFigureOut">
              <a:rPr lang="en-US" smtClean="0"/>
              <a:t>6/27/2023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A64C3F-B234-4050-8A6E-A35311E988BB}" type="slidenum">
              <a:rPr lang="en-US" smtClean="0"/>
              <a:t>‹#›</a:t>
            </a:fld>
            <a:endParaRPr lang="en-US"/>
          </a:p>
        </p:txBody>
      </p:sp>
    </p:spTree>
    <p:extLst>
      <p:ext uri="{BB962C8B-B14F-4D97-AF65-F5344CB8AC3E}">
        <p14:creationId xmlns:p14="http://schemas.microsoft.com/office/powerpoint/2010/main" val="1588144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Comparison between PCA and LDA</a:t>
            </a:r>
            <a:endParaRPr lang="en-US" dirty="0"/>
          </a:p>
        </p:txBody>
      </p:sp>
      <p:sp>
        <p:nvSpPr>
          <p:cNvPr id="3" name="Subtitle 2"/>
          <p:cNvSpPr>
            <a:spLocks noGrp="1"/>
          </p:cNvSpPr>
          <p:nvPr>
            <p:ph type="subTitle" idx="1"/>
          </p:nvPr>
        </p:nvSpPr>
        <p:spPr>
          <a:xfrm>
            <a:off x="1507067" y="5006797"/>
            <a:ext cx="7766936" cy="1096899"/>
          </a:xfrm>
        </p:spPr>
        <p:txBody>
          <a:bodyPr/>
          <a:lstStyle/>
          <a:p>
            <a:pPr algn="l"/>
            <a:r>
              <a:rPr lang="en-US" dirty="0" smtClean="0"/>
              <a:t>Presented by: Amir Mokhtarian</a:t>
            </a:r>
            <a:endParaRPr lang="en-US" dirty="0"/>
          </a:p>
        </p:txBody>
      </p:sp>
    </p:spTree>
    <p:extLst>
      <p:ext uri="{BB962C8B-B14F-4D97-AF65-F5344CB8AC3E}">
        <p14:creationId xmlns:p14="http://schemas.microsoft.com/office/powerpoint/2010/main" val="206190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(Principal Component Analysis)</a:t>
            </a:r>
          </a:p>
        </p:txBody>
      </p:sp>
      <p:sp>
        <p:nvSpPr>
          <p:cNvPr id="3" name="Content Placeholder 2"/>
          <p:cNvSpPr>
            <a:spLocks noGrp="1"/>
          </p:cNvSpPr>
          <p:nvPr>
            <p:ph idx="1"/>
          </p:nvPr>
        </p:nvSpPr>
        <p:spPr/>
        <p:txBody>
          <a:bodyPr/>
          <a:lstStyle/>
          <a:p>
            <a:r>
              <a:rPr lang="en-US" dirty="0"/>
              <a:t>PCA </a:t>
            </a:r>
            <a:r>
              <a:rPr lang="en-US" dirty="0" smtClean="0"/>
              <a:t> </a:t>
            </a:r>
            <a:r>
              <a:rPr lang="en-US" dirty="0"/>
              <a:t>is a dimensionality reduction technique that transforms high-dimensional data into a lower-dimensional space while preserving the most important patterns and variances in the data. It identifies the orthogonal axes, called principal components, that capture the maximum amount of variability in the dataset</a:t>
            </a:r>
            <a:r>
              <a:rPr lang="en-US" dirty="0" smtClean="0"/>
              <a:t>.</a:t>
            </a:r>
          </a:p>
          <a:p>
            <a:endParaRPr lang="en-US" dirty="0"/>
          </a:p>
          <a:p>
            <a:r>
              <a:rPr lang="en-US" dirty="0"/>
              <a:t>Data Matrix: In PCA, the data matrix is typically denoted by X, where each row represents an observation, and each column represents a variable or feature. In SVD, the data matrix is denoted as X = UΣV^T, where U and V are orthogonal matrices, and Σ is a diagonal matrix containing the singular values of </a:t>
            </a:r>
            <a:r>
              <a:rPr lang="en-US" dirty="0" smtClean="0"/>
              <a:t>X.</a:t>
            </a:r>
            <a:endParaRPr lang="en-US" dirty="0"/>
          </a:p>
        </p:txBody>
      </p:sp>
    </p:spTree>
    <p:extLst>
      <p:ext uri="{BB962C8B-B14F-4D97-AF65-F5344CB8AC3E}">
        <p14:creationId xmlns:p14="http://schemas.microsoft.com/office/powerpoint/2010/main" val="121586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MATLAB:</a:t>
            </a:r>
            <a:endParaRPr lang="en-US" dirty="0"/>
          </a:p>
        </p:txBody>
      </p:sp>
      <p:sp>
        <p:nvSpPr>
          <p:cNvPr id="3" name="Content Placeholder 2"/>
          <p:cNvSpPr>
            <a:spLocks noGrp="1"/>
          </p:cNvSpPr>
          <p:nvPr>
            <p:ph idx="1"/>
          </p:nvPr>
        </p:nvSpPr>
        <p:spPr>
          <a:xfrm>
            <a:off x="677334" y="1524001"/>
            <a:ext cx="8596668" cy="4517362"/>
          </a:xfrm>
        </p:spPr>
        <p:txBody>
          <a:bodyPr>
            <a:normAutofit fontScale="92500" lnSpcReduction="10000"/>
          </a:bodyPr>
          <a:lstStyle/>
          <a:p>
            <a:r>
              <a:rPr lang="en-US" dirty="0"/>
              <a:t>% Load the combined Wine Quality dataset</a:t>
            </a:r>
          </a:p>
          <a:p>
            <a:r>
              <a:rPr lang="en-US" dirty="0"/>
              <a:t>data = </a:t>
            </a:r>
            <a:r>
              <a:rPr lang="en-US" dirty="0" err="1"/>
              <a:t>readtable</a:t>
            </a:r>
            <a:r>
              <a:rPr lang="en-US" dirty="0"/>
              <a:t>('E:\MATLAB\winequality.csv');</a:t>
            </a:r>
          </a:p>
          <a:p>
            <a:endParaRPr lang="en-US" dirty="0"/>
          </a:p>
          <a:p>
            <a:r>
              <a:rPr lang="en-US" dirty="0"/>
              <a:t>% Separate features from labels</a:t>
            </a:r>
          </a:p>
          <a:p>
            <a:r>
              <a:rPr lang="en-US" dirty="0"/>
              <a:t>X = table2array(data(:, 1:end-2));  % Features</a:t>
            </a:r>
          </a:p>
          <a:p>
            <a:r>
              <a:rPr lang="en-US" dirty="0"/>
              <a:t>labels = </a:t>
            </a:r>
            <a:r>
              <a:rPr lang="en-US" dirty="0" err="1"/>
              <a:t>data.quality</a:t>
            </a:r>
            <a:r>
              <a:rPr lang="en-US" dirty="0"/>
              <a:t>; % Labels</a:t>
            </a:r>
          </a:p>
          <a:p>
            <a:endParaRPr lang="en-US" dirty="0"/>
          </a:p>
          <a:p>
            <a:r>
              <a:rPr lang="en-US" dirty="0"/>
              <a:t>% Perform PCA</a:t>
            </a:r>
          </a:p>
          <a:p>
            <a:r>
              <a:rPr lang="en-US" dirty="0"/>
              <a:t>[</a:t>
            </a:r>
            <a:r>
              <a:rPr lang="en-US" dirty="0" err="1"/>
              <a:t>coeff</a:t>
            </a:r>
            <a:r>
              <a:rPr lang="en-US" dirty="0"/>
              <a:t>, score, ~, ~, explained] = </a:t>
            </a:r>
            <a:r>
              <a:rPr lang="en-US" dirty="0" err="1"/>
              <a:t>pca</a:t>
            </a:r>
            <a:r>
              <a:rPr lang="en-US" dirty="0"/>
              <a:t>(X);</a:t>
            </a:r>
          </a:p>
          <a:p>
            <a:endParaRPr lang="en-US" dirty="0"/>
          </a:p>
          <a:p>
            <a:r>
              <a:rPr lang="en-US" dirty="0"/>
              <a:t>% Select the first two principal components</a:t>
            </a:r>
          </a:p>
          <a:p>
            <a:r>
              <a:rPr lang="en-US" dirty="0"/>
              <a:t>pc = score(:, 1:2);</a:t>
            </a:r>
          </a:p>
          <a:p>
            <a:endParaRPr lang="en-US" dirty="0"/>
          </a:p>
        </p:txBody>
      </p:sp>
    </p:spTree>
    <p:extLst>
      <p:ext uri="{BB962C8B-B14F-4D97-AF65-F5344CB8AC3E}">
        <p14:creationId xmlns:p14="http://schemas.microsoft.com/office/powerpoint/2010/main" val="294810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182" y="415638"/>
            <a:ext cx="8692111" cy="5847398"/>
          </a:xfrm>
        </p:spPr>
        <p:txBody>
          <a:bodyPr>
            <a:normAutofit fontScale="85000" lnSpcReduction="10000"/>
          </a:bodyPr>
          <a:lstStyle/>
          <a:p>
            <a:r>
              <a:rPr lang="en-US" dirty="0"/>
              <a:t>% Perform K-means clustering with 6 initial clusters</a:t>
            </a:r>
          </a:p>
          <a:p>
            <a:r>
              <a:rPr lang="en-US" dirty="0"/>
              <a:t>k = 7;  % Number of clusters</a:t>
            </a:r>
          </a:p>
          <a:p>
            <a:r>
              <a:rPr lang="en-US" dirty="0"/>
              <a:t>[</a:t>
            </a:r>
            <a:r>
              <a:rPr lang="en-US" dirty="0" err="1"/>
              <a:t>idx</a:t>
            </a:r>
            <a:r>
              <a:rPr lang="en-US" dirty="0"/>
              <a:t>, ~] = </a:t>
            </a:r>
            <a:r>
              <a:rPr lang="en-US" dirty="0" err="1"/>
              <a:t>kmeans</a:t>
            </a:r>
            <a:r>
              <a:rPr lang="en-US" dirty="0"/>
              <a:t>(pc, k, 'Start', 'sample', '</a:t>
            </a:r>
            <a:r>
              <a:rPr lang="en-US" dirty="0" err="1"/>
              <a:t>MaxIter</a:t>
            </a:r>
            <a:r>
              <a:rPr lang="en-US" dirty="0"/>
              <a:t>', 1000, 'Display', 'final');</a:t>
            </a:r>
          </a:p>
          <a:p>
            <a:r>
              <a:rPr lang="en-US" dirty="0" err="1"/>
              <a:t>addpath</a:t>
            </a:r>
            <a:r>
              <a:rPr lang="en-US" dirty="0"/>
              <a:t>('E:\MATLAB\New folder');</a:t>
            </a:r>
          </a:p>
          <a:p>
            <a:r>
              <a:rPr lang="en-US" dirty="0"/>
              <a:t>% Compute the Adjusted Rand Index (ARI)</a:t>
            </a:r>
          </a:p>
          <a:p>
            <a:r>
              <a:rPr lang="en-US" dirty="0"/>
              <a:t>ARI = </a:t>
            </a:r>
            <a:r>
              <a:rPr lang="en-US" dirty="0" err="1"/>
              <a:t>rand_index</a:t>
            </a:r>
            <a:r>
              <a:rPr lang="en-US" dirty="0"/>
              <a:t>(labels, </a:t>
            </a:r>
            <a:r>
              <a:rPr lang="en-US" dirty="0" err="1"/>
              <a:t>idx</a:t>
            </a:r>
            <a:r>
              <a:rPr lang="en-US" dirty="0"/>
              <a:t>, 'adjusted');</a:t>
            </a:r>
          </a:p>
          <a:p>
            <a:endParaRPr lang="en-US" dirty="0"/>
          </a:p>
          <a:p>
            <a:r>
              <a:rPr lang="en-US" dirty="0"/>
              <a:t>% Display the clustering accuracy</a:t>
            </a:r>
          </a:p>
          <a:p>
            <a:r>
              <a:rPr lang="en-US" dirty="0" err="1"/>
              <a:t>disp</a:t>
            </a:r>
            <a:r>
              <a:rPr lang="en-US" dirty="0"/>
              <a:t>(['Clustering Accuracy (ARI): ' num2str(ARI)]);</a:t>
            </a:r>
          </a:p>
          <a:p>
            <a:endParaRPr lang="en-US" dirty="0"/>
          </a:p>
          <a:p>
            <a:r>
              <a:rPr lang="en-US" dirty="0"/>
              <a:t>% Plot the results</a:t>
            </a:r>
          </a:p>
          <a:p>
            <a:r>
              <a:rPr lang="en-US" dirty="0"/>
              <a:t>figure;</a:t>
            </a:r>
          </a:p>
          <a:p>
            <a:r>
              <a:rPr lang="en-US" dirty="0" err="1"/>
              <a:t>gscatter</a:t>
            </a:r>
            <a:r>
              <a:rPr lang="en-US" dirty="0"/>
              <a:t>(pc(:,1), pc(:,2), </a:t>
            </a:r>
            <a:r>
              <a:rPr lang="en-US" dirty="0" err="1"/>
              <a:t>idx</a:t>
            </a:r>
            <a:r>
              <a:rPr lang="en-US" dirty="0"/>
              <a:t>);</a:t>
            </a:r>
          </a:p>
          <a:p>
            <a:r>
              <a:rPr lang="en-US" dirty="0"/>
              <a:t>title('PCA with K-means Clustering on Combined Wine Quality Dataset');</a:t>
            </a:r>
          </a:p>
          <a:p>
            <a:r>
              <a:rPr lang="en-US" dirty="0" err="1"/>
              <a:t>xlabel</a:t>
            </a:r>
            <a:r>
              <a:rPr lang="en-US" dirty="0"/>
              <a:t>(['PC1 (' num2str(explained(1)*100, '%.1f') '%)']);</a:t>
            </a:r>
          </a:p>
          <a:p>
            <a:r>
              <a:rPr lang="en-US" dirty="0" err="1"/>
              <a:t>ylabel</a:t>
            </a:r>
            <a:r>
              <a:rPr lang="en-US" dirty="0"/>
              <a:t>(['PC2 (' num2str(explained(2)*100, '%.1f') '%)']);</a:t>
            </a:r>
          </a:p>
          <a:p>
            <a:r>
              <a:rPr lang="en-US" dirty="0"/>
              <a:t>legend('Cluster 1', 'Cluster 2', 'Cluster 3','Cluster 4', 'Cluster 5', 'Cluster 6', 'Cluster 7', 'Location', 'best');</a:t>
            </a:r>
          </a:p>
          <a:p>
            <a:endParaRPr lang="en-US" dirty="0"/>
          </a:p>
        </p:txBody>
      </p:sp>
    </p:spTree>
    <p:extLst>
      <p:ext uri="{BB962C8B-B14F-4D97-AF65-F5344CB8AC3E}">
        <p14:creationId xmlns:p14="http://schemas.microsoft.com/office/powerpoint/2010/main" val="313762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219" y="345048"/>
            <a:ext cx="8076261" cy="6057196"/>
          </a:xfrm>
        </p:spPr>
      </p:pic>
    </p:spTree>
    <p:extLst>
      <p:ext uri="{BB962C8B-B14F-4D97-AF65-F5344CB8AC3E}">
        <p14:creationId xmlns:p14="http://schemas.microsoft.com/office/powerpoint/2010/main" val="95546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Eigen values:</a:t>
            </a:r>
            <a:endParaRPr lang="en-US" dirty="0"/>
          </a:p>
        </p:txBody>
      </p:sp>
      <p:sp>
        <p:nvSpPr>
          <p:cNvPr id="6" name="TextBox 5"/>
          <p:cNvSpPr txBox="1"/>
          <p:nvPr/>
        </p:nvSpPr>
        <p:spPr>
          <a:xfrm>
            <a:off x="1011382" y="2272145"/>
            <a:ext cx="6480464" cy="2031325"/>
          </a:xfrm>
          <a:prstGeom prst="rect">
            <a:avLst/>
          </a:prstGeom>
          <a:noFill/>
        </p:spPr>
        <p:txBody>
          <a:bodyPr wrap="square" rtlCol="0">
            <a:spAutoFit/>
          </a:bodyPr>
          <a:lstStyle/>
          <a:p>
            <a:r>
              <a:rPr lang="en-US" dirty="0"/>
              <a:t>Explained variance ratio: The explained variable contains the amount of variance explained by each principal component. You can calculate the explained variance ratio by dividing the explained variances by the sum of all explained variances. This ratio indicates the proportion of the total variance in the data captured by each principal component.</a:t>
            </a:r>
          </a:p>
        </p:txBody>
      </p:sp>
    </p:spTree>
    <p:extLst>
      <p:ext uri="{BB962C8B-B14F-4D97-AF65-F5344CB8AC3E}">
        <p14:creationId xmlns:p14="http://schemas.microsoft.com/office/powerpoint/2010/main" val="318122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Explained 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027" y="1930400"/>
            <a:ext cx="8596312" cy="3213102"/>
          </a:xfrm>
        </p:spPr>
      </p:pic>
    </p:spTree>
    <p:extLst>
      <p:ext uri="{BB962C8B-B14F-4D97-AF65-F5344CB8AC3E}">
        <p14:creationId xmlns:p14="http://schemas.microsoft.com/office/powerpoint/2010/main" val="140396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 plot: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155" y="1569731"/>
            <a:ext cx="6516209" cy="4887157"/>
          </a:xfrm>
        </p:spPr>
      </p:pic>
    </p:spTree>
    <p:extLst>
      <p:ext uri="{BB962C8B-B14F-4D97-AF65-F5344CB8AC3E}">
        <p14:creationId xmlns:p14="http://schemas.microsoft.com/office/powerpoint/2010/main" val="273245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coefficient </a:t>
            </a:r>
            <a:r>
              <a:rPr lang="en-US" dirty="0" smtClean="0"/>
              <a:t>matrix:</a:t>
            </a:r>
            <a:endParaRPr lang="en-US" dirty="0"/>
          </a:p>
        </p:txBody>
      </p:sp>
      <p:sp>
        <p:nvSpPr>
          <p:cNvPr id="3" name="Content Placeholder 2"/>
          <p:cNvSpPr>
            <a:spLocks noGrp="1"/>
          </p:cNvSpPr>
          <p:nvPr>
            <p:ph idx="1"/>
          </p:nvPr>
        </p:nvSpPr>
        <p:spPr/>
        <p:txBody>
          <a:bodyPr/>
          <a:lstStyle/>
          <a:p>
            <a:r>
              <a:rPr lang="en-US" dirty="0"/>
              <a:t>the coefficient matrix </a:t>
            </a:r>
            <a:r>
              <a:rPr lang="en-US" dirty="0" smtClean="0"/>
              <a:t>(or loading </a:t>
            </a:r>
            <a:r>
              <a:rPr lang="en-US" dirty="0"/>
              <a:t>matrix or eigenvector matrix) represents the relationships between the original features and the principal components. The values in the coefficient matrix indicate the contributions of each original feature to the corresponding principal component</a:t>
            </a:r>
            <a:r>
              <a:rPr lang="en-US" dirty="0" smtClean="0"/>
              <a:t>.</a:t>
            </a:r>
          </a:p>
          <a:p>
            <a:r>
              <a:rPr lang="en-US" dirty="0"/>
              <a:t>Larger absolute values in the matrix indicate stronger contributions of the corresponding feature to the principal component.</a:t>
            </a:r>
          </a:p>
        </p:txBody>
      </p:sp>
    </p:spTree>
    <p:extLst>
      <p:ext uri="{BB962C8B-B14F-4D97-AF65-F5344CB8AC3E}">
        <p14:creationId xmlns:p14="http://schemas.microsoft.com/office/powerpoint/2010/main" val="4229223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 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432204"/>
            <a:ext cx="8596312" cy="3338205"/>
          </a:xfrm>
        </p:spPr>
      </p:pic>
    </p:spTree>
    <p:extLst>
      <p:ext uri="{BB962C8B-B14F-4D97-AF65-F5344CB8AC3E}">
        <p14:creationId xmlns:p14="http://schemas.microsoft.com/office/powerpoint/2010/main" val="146698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Observed variables: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579130"/>
            <a:ext cx="8596312" cy="3044352"/>
          </a:xfrm>
        </p:spPr>
      </p:pic>
    </p:spTree>
    <p:extLst>
      <p:ext uri="{BB962C8B-B14F-4D97-AF65-F5344CB8AC3E}">
        <p14:creationId xmlns:p14="http://schemas.microsoft.com/office/powerpoint/2010/main" val="253726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PCA</a:t>
            </a:r>
            <a:r>
              <a:rPr lang="en-US" dirty="0"/>
              <a:t>: The main goal of PCA is to find a lower-dimensional representation of a dataset while preserving the maximum amount of variance. It focuses on capturing the overall structure and patterns in the data without considering class labels or categorical information</a:t>
            </a:r>
            <a:r>
              <a:rPr lang="en-US" dirty="0" smtClean="0"/>
              <a:t>.</a:t>
            </a:r>
          </a:p>
          <a:p>
            <a:pPr marL="0" indent="0">
              <a:buNone/>
            </a:pPr>
            <a:endParaRPr lang="en-US" dirty="0"/>
          </a:p>
          <a:p>
            <a:r>
              <a:rPr lang="en-US" dirty="0"/>
              <a:t>LDA: In contrast, LDA aims to find a lower-dimensional representation of the data that maximizes class </a:t>
            </a:r>
            <a:r>
              <a:rPr lang="en-US" dirty="0" err="1"/>
              <a:t>separability</a:t>
            </a:r>
            <a:r>
              <a:rPr lang="en-US" dirty="0"/>
              <a:t>. It takes into account the class labels or categorical information associated with the data points to identify the dimensions that best discriminate between different classes.</a:t>
            </a:r>
          </a:p>
          <a:p>
            <a:endParaRPr lang="en-US" dirty="0"/>
          </a:p>
        </p:txBody>
      </p:sp>
    </p:spTree>
    <p:extLst>
      <p:ext uri="{BB962C8B-B14F-4D97-AF65-F5344CB8AC3E}">
        <p14:creationId xmlns:p14="http://schemas.microsoft.com/office/powerpoint/2010/main" val="364392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accuracy: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114" y="1371600"/>
            <a:ext cx="6657936" cy="4872318"/>
          </a:xfrm>
        </p:spPr>
      </p:pic>
    </p:spTree>
    <p:extLst>
      <p:ext uri="{BB962C8B-B14F-4D97-AF65-F5344CB8AC3E}">
        <p14:creationId xmlns:p14="http://schemas.microsoft.com/office/powerpoint/2010/main" val="344191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352" y="221673"/>
            <a:ext cx="8596668" cy="1320800"/>
          </a:xfrm>
        </p:spPr>
        <p:txBody>
          <a:bodyPr>
            <a:normAutofit fontScale="90000"/>
          </a:bodyPr>
          <a:lstStyle/>
          <a:p>
            <a:r>
              <a:rPr lang="en-US" dirty="0"/>
              <a:t>A clustering accuracy (ARI) of 0.0024531 indicates a low agreement between the true labels and the cluster </a:t>
            </a:r>
            <a:r>
              <a:rPr lang="en-US" dirty="0" smtClean="0"/>
              <a:t>assignments:</a:t>
            </a:r>
            <a:r>
              <a:rPr lang="en-US" dirty="0"/>
              <a:t/>
            </a:r>
            <a:br>
              <a:rPr lang="en-US" dirty="0"/>
            </a:br>
            <a:endParaRPr lang="en-US" dirty="0"/>
          </a:p>
        </p:txBody>
      </p:sp>
      <p:sp>
        <p:nvSpPr>
          <p:cNvPr id="3" name="Content Placeholder 2"/>
          <p:cNvSpPr>
            <a:spLocks noGrp="1"/>
          </p:cNvSpPr>
          <p:nvPr>
            <p:ph idx="1"/>
          </p:nvPr>
        </p:nvSpPr>
        <p:spPr>
          <a:xfrm>
            <a:off x="377151" y="1759527"/>
            <a:ext cx="9003069" cy="4725181"/>
          </a:xfrm>
        </p:spPr>
        <p:txBody>
          <a:bodyPr>
            <a:normAutofit fontScale="92500" lnSpcReduction="10000"/>
          </a:bodyPr>
          <a:lstStyle/>
          <a:p>
            <a:endParaRPr lang="en-US" dirty="0"/>
          </a:p>
          <a:p>
            <a:r>
              <a:rPr lang="en-US" dirty="0"/>
              <a:t>To improve the clustering accuracy, </a:t>
            </a:r>
            <a:r>
              <a:rPr lang="en-US" dirty="0" smtClean="0"/>
              <a:t>we can </a:t>
            </a:r>
            <a:r>
              <a:rPr lang="en-US" dirty="0"/>
              <a:t>consider the following steps:</a:t>
            </a:r>
          </a:p>
          <a:p>
            <a:endParaRPr lang="en-US" dirty="0"/>
          </a:p>
          <a:p>
            <a:r>
              <a:rPr lang="en-US" dirty="0"/>
              <a:t>1. Evaluate Different Number of Clusters: Experiment with different numbers of clusters and assess their performance using evaluation metrics such as the silhouette score or the elbow method to find the optimal number of clusters for your dataset.</a:t>
            </a:r>
          </a:p>
          <a:p>
            <a:endParaRPr lang="en-US" dirty="0"/>
          </a:p>
          <a:p>
            <a:r>
              <a:rPr lang="en-US" dirty="0"/>
              <a:t>2. Try Different Clustering Algorithms: Explore alternative clustering algorithms that might better capture the structure of your data. Algorithms like DBSCAN or Gaussian Mixture Models (GMM) can handle complex cluster shapes and density-based structures.</a:t>
            </a:r>
          </a:p>
          <a:p>
            <a:pPr marL="0" indent="0">
              <a:buNone/>
            </a:pPr>
            <a:endParaRPr lang="en-US" dirty="0"/>
          </a:p>
          <a:p>
            <a:r>
              <a:rPr lang="en-US" dirty="0" smtClean="0"/>
              <a:t>3. </a:t>
            </a:r>
            <a:r>
              <a:rPr lang="en-US" dirty="0"/>
              <a:t>Assess Data Quality: Review the quality and consistency of the Wine Quality dataset. Ensure that the data is clean, outliers are appropriately handled, and any missing values or inconsistencies are properly addressed.</a:t>
            </a:r>
          </a:p>
          <a:p>
            <a:endParaRPr lang="en-US" dirty="0"/>
          </a:p>
        </p:txBody>
      </p:sp>
    </p:spTree>
    <p:extLst>
      <p:ext uri="{BB962C8B-B14F-4D97-AF65-F5344CB8AC3E}">
        <p14:creationId xmlns:p14="http://schemas.microsoft.com/office/powerpoint/2010/main" val="204794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025" y="983673"/>
            <a:ext cx="8596668" cy="1320800"/>
          </a:xfrm>
        </p:spPr>
        <p:txBody>
          <a:bodyPr/>
          <a:lstStyle/>
          <a:p>
            <a:r>
              <a:rPr lang="en-US" dirty="0"/>
              <a:t>Linear Discriminant Analysis (LDA)</a:t>
            </a:r>
          </a:p>
        </p:txBody>
      </p:sp>
      <p:sp>
        <p:nvSpPr>
          <p:cNvPr id="5" name="Content Placeholder 4"/>
          <p:cNvSpPr>
            <a:spLocks noGrp="1"/>
          </p:cNvSpPr>
          <p:nvPr>
            <p:ph idx="1"/>
          </p:nvPr>
        </p:nvSpPr>
        <p:spPr>
          <a:xfrm>
            <a:off x="677334" y="2464608"/>
            <a:ext cx="8596668" cy="3880773"/>
          </a:xfrm>
        </p:spPr>
        <p:txBody>
          <a:bodyPr/>
          <a:lstStyle/>
          <a:p>
            <a:r>
              <a:rPr lang="en-US" dirty="0" smtClean="0"/>
              <a:t>LDA </a:t>
            </a:r>
            <a:r>
              <a:rPr lang="en-US" dirty="0"/>
              <a:t>is a dimensionality reduction and classification technique that finds linear combinations of features to maximize class </a:t>
            </a:r>
            <a:r>
              <a:rPr lang="en-US" dirty="0" err="1"/>
              <a:t>separability</a:t>
            </a:r>
            <a:r>
              <a:rPr lang="en-US" dirty="0"/>
              <a:t>, enabling efficient classification of data points into different classes. It aims to project the data onto a lower-dimensional space while maximizing the between-class distance and minimizing the within-class variance.</a:t>
            </a:r>
          </a:p>
        </p:txBody>
      </p:sp>
    </p:spTree>
    <p:extLst>
      <p:ext uri="{BB962C8B-B14F-4D97-AF65-F5344CB8AC3E}">
        <p14:creationId xmlns:p14="http://schemas.microsoft.com/office/powerpoint/2010/main" val="3710193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MATLAB:</a:t>
            </a:r>
            <a:endParaRPr lang="en-US" dirty="0"/>
          </a:p>
        </p:txBody>
      </p:sp>
      <p:sp>
        <p:nvSpPr>
          <p:cNvPr id="3" name="Content Placeholder 2"/>
          <p:cNvSpPr>
            <a:spLocks noGrp="1"/>
          </p:cNvSpPr>
          <p:nvPr>
            <p:ph idx="1"/>
          </p:nvPr>
        </p:nvSpPr>
        <p:spPr>
          <a:xfrm>
            <a:off x="415636" y="1371601"/>
            <a:ext cx="8858366" cy="4669762"/>
          </a:xfrm>
        </p:spPr>
        <p:txBody>
          <a:bodyPr>
            <a:normAutofit fontScale="85000" lnSpcReduction="20000"/>
          </a:bodyPr>
          <a:lstStyle/>
          <a:p>
            <a:r>
              <a:rPr lang="en-US" dirty="0"/>
              <a:t>% Load the Wine Quality dataset</a:t>
            </a:r>
          </a:p>
          <a:p>
            <a:r>
              <a:rPr lang="en-US" dirty="0"/>
              <a:t>data1 = </a:t>
            </a:r>
            <a:r>
              <a:rPr lang="en-US" dirty="0" err="1"/>
              <a:t>readtable</a:t>
            </a:r>
            <a:r>
              <a:rPr lang="en-US" dirty="0"/>
              <a:t>('E:\MATLAB\winequality.csv');</a:t>
            </a:r>
          </a:p>
          <a:p>
            <a:endParaRPr lang="en-US" dirty="0"/>
          </a:p>
          <a:p>
            <a:r>
              <a:rPr lang="en-US" dirty="0"/>
              <a:t>% Remove the last variable (Type)</a:t>
            </a:r>
          </a:p>
          <a:p>
            <a:r>
              <a:rPr lang="en-US" dirty="0"/>
              <a:t>data1 = </a:t>
            </a:r>
            <a:r>
              <a:rPr lang="en-US" dirty="0" err="1"/>
              <a:t>removevars</a:t>
            </a:r>
            <a:r>
              <a:rPr lang="en-US" dirty="0"/>
              <a:t>(data, 'Type');</a:t>
            </a:r>
          </a:p>
          <a:p>
            <a:endParaRPr lang="en-US" dirty="0"/>
          </a:p>
          <a:p>
            <a:r>
              <a:rPr lang="en-US" dirty="0"/>
              <a:t>% Separate features and labels</a:t>
            </a:r>
          </a:p>
          <a:p>
            <a:r>
              <a:rPr lang="en-US" dirty="0"/>
              <a:t>X = table2array(data1(:, 1:end-1));  % Features</a:t>
            </a:r>
          </a:p>
          <a:p>
            <a:r>
              <a:rPr lang="en-US" dirty="0"/>
              <a:t>Y = table2array(data1(:, end));      % Labels</a:t>
            </a:r>
          </a:p>
          <a:p>
            <a:endParaRPr lang="en-US" dirty="0"/>
          </a:p>
          <a:p>
            <a:r>
              <a:rPr lang="en-US" dirty="0"/>
              <a:t>% Perform LDA</a:t>
            </a:r>
          </a:p>
          <a:p>
            <a:r>
              <a:rPr lang="en-US" dirty="0" err="1"/>
              <a:t>ldaModel</a:t>
            </a:r>
            <a:r>
              <a:rPr lang="en-US" dirty="0"/>
              <a:t> = </a:t>
            </a:r>
            <a:r>
              <a:rPr lang="en-US" dirty="0" err="1"/>
              <a:t>fitcdiscr</a:t>
            </a:r>
            <a:r>
              <a:rPr lang="en-US" dirty="0"/>
              <a:t>(X, Y);</a:t>
            </a:r>
          </a:p>
          <a:p>
            <a:endParaRPr lang="en-US" dirty="0"/>
          </a:p>
          <a:p>
            <a:r>
              <a:rPr lang="en-US" dirty="0"/>
              <a:t>% Predict class labels</a:t>
            </a:r>
          </a:p>
          <a:p>
            <a:r>
              <a:rPr lang="en-US" dirty="0" err="1"/>
              <a:t>ldaLabels</a:t>
            </a:r>
            <a:r>
              <a:rPr lang="en-US" dirty="0"/>
              <a:t> = predict(</a:t>
            </a:r>
            <a:r>
              <a:rPr lang="en-US" dirty="0" err="1"/>
              <a:t>ldaModel</a:t>
            </a:r>
            <a:r>
              <a:rPr lang="en-US" dirty="0"/>
              <a:t>, X);</a:t>
            </a:r>
          </a:p>
          <a:p>
            <a:endParaRPr lang="en-US" dirty="0"/>
          </a:p>
        </p:txBody>
      </p:sp>
    </p:spTree>
    <p:extLst>
      <p:ext uri="{BB962C8B-B14F-4D97-AF65-F5344CB8AC3E}">
        <p14:creationId xmlns:p14="http://schemas.microsoft.com/office/powerpoint/2010/main" val="2872892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09" y="831273"/>
            <a:ext cx="8789093" cy="5210089"/>
          </a:xfrm>
        </p:spPr>
        <p:txBody>
          <a:bodyPr>
            <a:normAutofit fontScale="70000" lnSpcReduction="20000"/>
          </a:bodyPr>
          <a:lstStyle/>
          <a:p>
            <a:r>
              <a:rPr lang="en-US" dirty="0"/>
              <a:t>% Calculate classification accuracy</a:t>
            </a:r>
          </a:p>
          <a:p>
            <a:r>
              <a:rPr lang="en-US" dirty="0"/>
              <a:t>accuracy = sum(</a:t>
            </a:r>
            <a:r>
              <a:rPr lang="en-US" dirty="0" err="1"/>
              <a:t>ldaLabels</a:t>
            </a:r>
            <a:r>
              <a:rPr lang="en-US" dirty="0"/>
              <a:t> == Y) / </a:t>
            </a:r>
            <a:r>
              <a:rPr lang="en-US" dirty="0" err="1"/>
              <a:t>numel</a:t>
            </a:r>
            <a:r>
              <a:rPr lang="en-US" dirty="0"/>
              <a:t>(Y);</a:t>
            </a:r>
          </a:p>
          <a:p>
            <a:endParaRPr lang="en-US" dirty="0"/>
          </a:p>
          <a:p>
            <a:r>
              <a:rPr lang="en-US" dirty="0"/>
              <a:t>% Display classification accuracy</a:t>
            </a:r>
          </a:p>
          <a:p>
            <a:r>
              <a:rPr lang="en-US" dirty="0" err="1"/>
              <a:t>disp</a:t>
            </a:r>
            <a:r>
              <a:rPr lang="en-US" dirty="0"/>
              <a:t>(['LDA Classification Accuracy: ' num2str(accuracy*100) '%']);</a:t>
            </a:r>
          </a:p>
          <a:p>
            <a:endParaRPr lang="en-US" dirty="0"/>
          </a:p>
          <a:p>
            <a:r>
              <a:rPr lang="en-US" dirty="0"/>
              <a:t>% Display LDA coefficients</a:t>
            </a:r>
          </a:p>
          <a:p>
            <a:r>
              <a:rPr lang="en-US" dirty="0" err="1"/>
              <a:t>disp</a:t>
            </a:r>
            <a:r>
              <a:rPr lang="en-US" dirty="0"/>
              <a:t>('LDA Coefficients:');</a:t>
            </a:r>
          </a:p>
          <a:p>
            <a:r>
              <a:rPr lang="en-US" dirty="0" err="1"/>
              <a:t>disp</a:t>
            </a:r>
            <a:r>
              <a:rPr lang="en-US" dirty="0"/>
              <a:t>(</a:t>
            </a:r>
            <a:r>
              <a:rPr lang="en-US" dirty="0" err="1"/>
              <a:t>ldaCoeffs</a:t>
            </a:r>
            <a:r>
              <a:rPr lang="en-US" dirty="0"/>
              <a:t>);</a:t>
            </a:r>
          </a:p>
          <a:p>
            <a:endParaRPr lang="en-US" dirty="0"/>
          </a:p>
          <a:p>
            <a:r>
              <a:rPr lang="en-US" dirty="0" smtClean="0"/>
              <a:t>% </a:t>
            </a:r>
            <a:r>
              <a:rPr lang="en-US" dirty="0"/>
              <a:t>Visualize discriminant vectors</a:t>
            </a:r>
          </a:p>
          <a:p>
            <a:r>
              <a:rPr lang="en-US" dirty="0"/>
              <a:t>figure;</a:t>
            </a:r>
          </a:p>
          <a:p>
            <a:r>
              <a:rPr lang="en-US" dirty="0"/>
              <a:t>bar(</a:t>
            </a:r>
            <a:r>
              <a:rPr lang="en-US" dirty="0" err="1"/>
              <a:t>ldaCoeffs</a:t>
            </a:r>
            <a:r>
              <a:rPr lang="en-US" dirty="0"/>
              <a:t>);</a:t>
            </a:r>
          </a:p>
          <a:p>
            <a:r>
              <a:rPr lang="en-US" dirty="0" err="1"/>
              <a:t>xlabel</a:t>
            </a:r>
            <a:r>
              <a:rPr lang="en-US" dirty="0"/>
              <a:t>('Feature Index');</a:t>
            </a:r>
          </a:p>
          <a:p>
            <a:r>
              <a:rPr lang="en-US" dirty="0" err="1"/>
              <a:t>ylabel</a:t>
            </a:r>
            <a:r>
              <a:rPr lang="en-US" dirty="0"/>
              <a:t>('Coefficient Value');</a:t>
            </a:r>
          </a:p>
          <a:p>
            <a:r>
              <a:rPr lang="en-US" dirty="0"/>
              <a:t>title('LDA Coefficients (Discriminant Vectors)');</a:t>
            </a:r>
          </a:p>
          <a:p>
            <a:r>
              <a:rPr lang="en-US" dirty="0"/>
              <a:t>&gt;&gt; % Load the combined Wine Quality dataset</a:t>
            </a:r>
          </a:p>
          <a:p>
            <a:r>
              <a:rPr lang="en-US" dirty="0"/>
              <a:t>data = </a:t>
            </a:r>
            <a:r>
              <a:rPr lang="en-US" dirty="0" err="1"/>
              <a:t>readtable</a:t>
            </a:r>
            <a:r>
              <a:rPr lang="en-US" dirty="0"/>
              <a:t>('E:\MATLAB\winequality.csv');</a:t>
            </a:r>
            <a:endParaRPr lang="en-US" dirty="0"/>
          </a:p>
        </p:txBody>
      </p:sp>
    </p:spTree>
    <p:extLst>
      <p:ext uri="{BB962C8B-B14F-4D97-AF65-F5344CB8AC3E}">
        <p14:creationId xmlns:p14="http://schemas.microsoft.com/office/powerpoint/2010/main" val="621658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17417" y="1773383"/>
            <a:ext cx="2493819" cy="3693319"/>
          </a:xfrm>
          <a:prstGeom prst="rect">
            <a:avLst/>
          </a:prstGeom>
          <a:noFill/>
        </p:spPr>
        <p:txBody>
          <a:bodyPr wrap="square" rtlCol="0">
            <a:spAutoFit/>
          </a:bodyPr>
          <a:lstStyle/>
          <a:p>
            <a:r>
              <a:rPr lang="en-US" dirty="0" smtClean="0"/>
              <a:t>The </a:t>
            </a:r>
            <a:r>
              <a:rPr lang="en-US" dirty="0"/>
              <a:t>coefficients </a:t>
            </a:r>
            <a:r>
              <a:rPr lang="en-US" dirty="0" smtClean="0"/>
              <a:t>indicate(</a:t>
            </a:r>
            <a:r>
              <a:rPr lang="en-US" dirty="0" err="1"/>
              <a:t>ldaCoeffs</a:t>
            </a:r>
            <a:r>
              <a:rPr lang="en-US" dirty="0" smtClean="0"/>
              <a:t>) </a:t>
            </a:r>
            <a:r>
              <a:rPr lang="en-US" dirty="0"/>
              <a:t>the importance or contribution of each feature in the discriminant analysis. </a:t>
            </a:r>
            <a:r>
              <a:rPr lang="en-US" dirty="0" smtClean="0"/>
              <a:t>the </a:t>
            </a:r>
            <a:r>
              <a:rPr lang="en-US" dirty="0"/>
              <a:t>magnitudes and signs of the coefficients to understand which features have a stronger influence on the </a:t>
            </a:r>
            <a:r>
              <a:rPr lang="en-US" dirty="0" smtClean="0"/>
              <a:t>classification.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966545"/>
            <a:ext cx="3241964" cy="5029902"/>
          </a:xfrm>
          <a:prstGeom prst="rect">
            <a:avLst/>
          </a:prstGeom>
        </p:spPr>
      </p:pic>
      <p:sp>
        <p:nvSpPr>
          <p:cNvPr id="2" name="Title 1"/>
          <p:cNvSpPr>
            <a:spLocks noGrp="1"/>
          </p:cNvSpPr>
          <p:nvPr>
            <p:ph type="title"/>
          </p:nvPr>
        </p:nvSpPr>
        <p:spPr>
          <a:xfrm>
            <a:off x="817417" y="609600"/>
            <a:ext cx="8596668" cy="1320800"/>
          </a:xfrm>
        </p:spPr>
        <p:txBody>
          <a:bodyPr/>
          <a:lstStyle/>
          <a:p>
            <a:r>
              <a:rPr lang="en-US" dirty="0" err="1" smtClean="0"/>
              <a:t>LDACoeffs</a:t>
            </a:r>
            <a:r>
              <a:rPr lang="en-US" dirty="0" smtClean="0"/>
              <a:t>: </a:t>
            </a:r>
            <a:endParaRPr lang="en-US" dirty="0"/>
          </a:p>
        </p:txBody>
      </p:sp>
    </p:spTree>
    <p:extLst>
      <p:ext uri="{BB962C8B-B14F-4D97-AF65-F5344CB8AC3E}">
        <p14:creationId xmlns:p14="http://schemas.microsoft.com/office/powerpoint/2010/main" val="2360002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42110"/>
            <a:ext cx="6496843" cy="5099916"/>
          </a:xfrm>
        </p:spPr>
      </p:pic>
    </p:spTree>
    <p:extLst>
      <p:ext uri="{BB962C8B-B14F-4D97-AF65-F5344CB8AC3E}">
        <p14:creationId xmlns:p14="http://schemas.microsoft.com/office/powerpoint/2010/main" val="1943297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with highest coefficients: </a:t>
            </a:r>
            <a:endParaRPr lang="en-US" dirty="0"/>
          </a:p>
        </p:txBody>
      </p:sp>
      <p:sp>
        <p:nvSpPr>
          <p:cNvPr id="3" name="Content Placeholder 2"/>
          <p:cNvSpPr>
            <a:spLocks noGrp="1"/>
          </p:cNvSpPr>
          <p:nvPr>
            <p:ph idx="1"/>
          </p:nvPr>
        </p:nvSpPr>
        <p:spPr/>
        <p:txBody>
          <a:bodyPr>
            <a:normAutofit/>
          </a:bodyPr>
          <a:lstStyle/>
          <a:p>
            <a:r>
              <a:rPr lang="en-US" dirty="0"/>
              <a:t>21.4137: The fifth feature has a positive coefficient, suggesting that higher values of this feature are associated with one class compared to the other. This feature appears to have a relatively stronger influence on the separation of the classes based on its larger magnitude compared to other coefficients.</a:t>
            </a:r>
          </a:p>
          <a:p>
            <a:endParaRPr lang="en-US" dirty="0" smtClean="0"/>
          </a:p>
          <a:p>
            <a:r>
              <a:rPr lang="en-US" dirty="0" smtClean="0"/>
              <a:t>-</a:t>
            </a:r>
            <a:r>
              <a:rPr lang="en-US" dirty="0"/>
              <a:t>498.9409: The eighth feature has a large negative coefficient, suggesting that lower values of this feature are associated with one class compared to the other. This coefficient has a considerably large magnitude, indicating a strong influence on the separation of the classes.</a:t>
            </a:r>
          </a:p>
        </p:txBody>
      </p:sp>
    </p:spTree>
    <p:extLst>
      <p:ext uri="{BB962C8B-B14F-4D97-AF65-F5344CB8AC3E}">
        <p14:creationId xmlns:p14="http://schemas.microsoft.com/office/powerpoint/2010/main" val="3080544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71" y="734291"/>
            <a:ext cx="8596668" cy="1320800"/>
          </a:xfrm>
        </p:spPr>
        <p:txBody>
          <a:bodyPr/>
          <a:lstStyle/>
          <a:p>
            <a:r>
              <a:rPr lang="en-US" dirty="0" smtClean="0"/>
              <a:t>Classification </a:t>
            </a:r>
            <a:r>
              <a:rPr lang="en-US" dirty="0"/>
              <a:t>accuracy</a:t>
            </a:r>
          </a:p>
        </p:txBody>
      </p:sp>
      <p:sp>
        <p:nvSpPr>
          <p:cNvPr id="3" name="Content Placeholder 2"/>
          <p:cNvSpPr>
            <a:spLocks noGrp="1"/>
          </p:cNvSpPr>
          <p:nvPr>
            <p:ph idx="1"/>
          </p:nvPr>
        </p:nvSpPr>
        <p:spPr>
          <a:xfrm>
            <a:off x="677334" y="2160589"/>
            <a:ext cx="3562157" cy="3880773"/>
          </a:xfrm>
        </p:spPr>
        <p:txBody>
          <a:bodyPr/>
          <a:lstStyle/>
          <a:p>
            <a:r>
              <a:rPr lang="en-US" dirty="0" smtClean="0"/>
              <a:t>the </a:t>
            </a:r>
            <a:r>
              <a:rPr lang="en-US" dirty="0"/>
              <a:t>classification </a:t>
            </a:r>
            <a:r>
              <a:rPr lang="en-US" dirty="0" smtClean="0"/>
              <a:t>accuracy is done </a:t>
            </a:r>
            <a:r>
              <a:rPr lang="en-US" dirty="0"/>
              <a:t>by comparing the predicted labels with the actual labels (Y). The accuracy is calculated as the ratio of correctly classified samples to the total number of samples.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4021"/>
          <a:stretch/>
        </p:blipFill>
        <p:spPr>
          <a:xfrm>
            <a:off x="5140037" y="1109144"/>
            <a:ext cx="4341784" cy="4932218"/>
          </a:xfrm>
          <a:prstGeom prst="rect">
            <a:avLst/>
          </a:prstGeom>
        </p:spPr>
      </p:pic>
    </p:spTree>
    <p:extLst>
      <p:ext uri="{BB962C8B-B14F-4D97-AF65-F5344CB8AC3E}">
        <p14:creationId xmlns:p14="http://schemas.microsoft.com/office/powerpoint/2010/main" val="3549491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9382" y="641639"/>
            <a:ext cx="9232539" cy="5543261"/>
          </a:xfrm>
        </p:spPr>
      </p:pic>
    </p:spTree>
    <p:extLst>
      <p:ext uri="{BB962C8B-B14F-4D97-AF65-F5344CB8AC3E}">
        <p14:creationId xmlns:p14="http://schemas.microsoft.com/office/powerpoint/2010/main" val="406508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PCA and LDA</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04859"/>
            <a:ext cx="8160327" cy="4362680"/>
          </a:xfrm>
          <a:prstGeom prst="rect">
            <a:avLst/>
          </a:prstGeom>
        </p:spPr>
      </p:pic>
    </p:spTree>
    <p:extLst>
      <p:ext uri="{BB962C8B-B14F-4D97-AF65-F5344CB8AC3E}">
        <p14:creationId xmlns:p14="http://schemas.microsoft.com/office/powerpoint/2010/main" val="19511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Supervision:</a:t>
            </a:r>
            <a:endParaRPr lang="en-US" dirty="0"/>
          </a:p>
        </p:txBody>
      </p:sp>
      <p:sp>
        <p:nvSpPr>
          <p:cNvPr id="3" name="Content Placeholder 2"/>
          <p:cNvSpPr>
            <a:spLocks noGrp="1"/>
          </p:cNvSpPr>
          <p:nvPr>
            <p:ph idx="1"/>
          </p:nvPr>
        </p:nvSpPr>
        <p:spPr/>
        <p:txBody>
          <a:bodyPr/>
          <a:lstStyle/>
          <a:p>
            <a:r>
              <a:rPr lang="en-US" dirty="0" smtClean="0"/>
              <a:t>PCA</a:t>
            </a:r>
            <a:r>
              <a:rPr lang="en-US" dirty="0"/>
              <a:t>: PCA is an unsupervised technique. It only considers the input data and does not rely on any class labels or categorical information</a:t>
            </a:r>
            <a:r>
              <a:rPr lang="en-US" dirty="0" smtClean="0"/>
              <a:t>.</a:t>
            </a:r>
          </a:p>
          <a:p>
            <a:endParaRPr lang="en-US" dirty="0"/>
          </a:p>
          <a:p>
            <a:pPr marL="0" indent="0">
              <a:buNone/>
            </a:pPr>
            <a:endParaRPr lang="en-US" dirty="0"/>
          </a:p>
          <a:p>
            <a:r>
              <a:rPr lang="en-US" dirty="0"/>
              <a:t>LDA: LDA is a supervised technique. It requires class labels or categorical information to learn the discriminative dimensions.</a:t>
            </a:r>
          </a:p>
        </p:txBody>
      </p:sp>
    </p:spTree>
    <p:extLst>
      <p:ext uri="{BB962C8B-B14F-4D97-AF65-F5344CB8AC3E}">
        <p14:creationId xmlns:p14="http://schemas.microsoft.com/office/powerpoint/2010/main" val="91686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endParaRPr lang="en-US" dirty="0"/>
          </a:p>
        </p:txBody>
      </p:sp>
      <p:sp>
        <p:nvSpPr>
          <p:cNvPr id="3" name="Content Placeholder 2"/>
          <p:cNvSpPr>
            <a:spLocks noGrp="1"/>
          </p:cNvSpPr>
          <p:nvPr>
            <p:ph idx="1"/>
          </p:nvPr>
        </p:nvSpPr>
        <p:spPr/>
        <p:txBody>
          <a:bodyPr/>
          <a:lstStyle/>
          <a:p>
            <a:r>
              <a:rPr lang="en-US" dirty="0" smtClean="0"/>
              <a:t>PCA</a:t>
            </a:r>
            <a:r>
              <a:rPr lang="en-US" dirty="0"/>
              <a:t>: PCA creates new orthogonal dimensions, called principal components, that are linear combinations of the original features. These components are ranked in order of the amount of variance they explain, and the user can choose to keep a subset of the components that capture most of the variance</a:t>
            </a:r>
            <a:r>
              <a:rPr lang="en-US" dirty="0" smtClean="0"/>
              <a:t>.</a:t>
            </a:r>
          </a:p>
          <a:p>
            <a:endParaRPr lang="en-US" dirty="0"/>
          </a:p>
          <a:p>
            <a:r>
              <a:rPr lang="en-US" dirty="0" smtClean="0"/>
              <a:t>LDA</a:t>
            </a:r>
            <a:r>
              <a:rPr lang="en-US" dirty="0"/>
              <a:t>: LDA also creates new dimensions, called linear discriminants, that are linear combinations of the original features. However, the goal of LDA is to maximize the separation between classes, so the number of discriminants is limited to at most (C - 1), where C is the number of classes in the data.</a:t>
            </a:r>
          </a:p>
        </p:txBody>
      </p:sp>
    </p:spTree>
    <p:extLst>
      <p:ext uri="{BB962C8B-B14F-4D97-AF65-F5344CB8AC3E}">
        <p14:creationId xmlns:p14="http://schemas.microsoft.com/office/powerpoint/2010/main" val="369324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separability</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PCA</a:t>
            </a:r>
            <a:r>
              <a:rPr lang="en-US" dirty="0"/>
              <a:t>: PCA does not explicitly consider class </a:t>
            </a:r>
            <a:r>
              <a:rPr lang="en-US" dirty="0" err="1"/>
              <a:t>separability</a:t>
            </a:r>
            <a:r>
              <a:rPr lang="en-US" dirty="0"/>
              <a:t>. It focuses on capturing the overall variance in the data and does not account for differences between classes</a:t>
            </a:r>
            <a:r>
              <a:rPr lang="en-US" dirty="0" smtClean="0"/>
              <a:t>.</a:t>
            </a:r>
          </a:p>
          <a:p>
            <a:endParaRPr lang="en-US" dirty="0"/>
          </a:p>
          <a:p>
            <a:r>
              <a:rPr lang="en-US" dirty="0"/>
              <a:t>LDA: LDA is specifically designed to maximize class </a:t>
            </a:r>
            <a:r>
              <a:rPr lang="en-US" dirty="0" err="1"/>
              <a:t>separability</a:t>
            </a:r>
            <a:r>
              <a:rPr lang="en-US" dirty="0"/>
              <a:t>. It looks for dimensions that minimize the within-class scatter and maximize the between-class scatter, aiming to find projections that separate the classes as much as possible.</a:t>
            </a:r>
          </a:p>
        </p:txBody>
      </p:sp>
    </p:spTree>
    <p:extLst>
      <p:ext uri="{BB962C8B-B14F-4D97-AF65-F5344CB8AC3E}">
        <p14:creationId xmlns:p14="http://schemas.microsoft.com/office/powerpoint/2010/main" val="60086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endParaRPr lang="en-US" dirty="0"/>
          </a:p>
        </p:txBody>
      </p:sp>
      <p:sp>
        <p:nvSpPr>
          <p:cNvPr id="3" name="Content Placeholder 2"/>
          <p:cNvSpPr>
            <a:spLocks noGrp="1"/>
          </p:cNvSpPr>
          <p:nvPr>
            <p:ph idx="1"/>
          </p:nvPr>
        </p:nvSpPr>
        <p:spPr/>
        <p:txBody>
          <a:bodyPr/>
          <a:lstStyle/>
          <a:p>
            <a:r>
              <a:rPr lang="en-US" dirty="0" smtClean="0"/>
              <a:t>PCA</a:t>
            </a:r>
            <a:r>
              <a:rPr lang="en-US" dirty="0"/>
              <a:t>: PCA is widely used for data preprocessing, visualization, noise reduction, and feature extraction. It helps in reducing the dimensionality of datasets with a large number of features while retaining most of the important information</a:t>
            </a:r>
            <a:r>
              <a:rPr lang="en-US" dirty="0" smtClean="0"/>
              <a:t>.</a:t>
            </a:r>
          </a:p>
          <a:p>
            <a:pPr marL="0" indent="0">
              <a:buNone/>
            </a:pPr>
            <a:endParaRPr lang="en-US" dirty="0"/>
          </a:p>
          <a:p>
            <a:r>
              <a:rPr lang="en-US" dirty="0"/>
              <a:t>LDA: LDA is commonly used for classification tasks, particularly in situations where the classes are well-separated or when the dimensionality is high. It can be used as a feature extraction technique to transform the data into a lower-dimensional space that better captures the class structure</a:t>
            </a:r>
          </a:p>
        </p:txBody>
      </p:sp>
    </p:spTree>
    <p:extLst>
      <p:ext uri="{BB962C8B-B14F-4D97-AF65-F5344CB8AC3E}">
        <p14:creationId xmlns:p14="http://schemas.microsoft.com/office/powerpoint/2010/main" val="284556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a:t>
            </a:r>
          </a:p>
        </p:txBody>
      </p:sp>
      <p:sp>
        <p:nvSpPr>
          <p:cNvPr id="3" name="Content Placeholder 2"/>
          <p:cNvSpPr>
            <a:spLocks noGrp="1"/>
          </p:cNvSpPr>
          <p:nvPr>
            <p:ph idx="1"/>
          </p:nvPr>
        </p:nvSpPr>
        <p:spPr>
          <a:xfrm>
            <a:off x="677334" y="2229861"/>
            <a:ext cx="8596668" cy="3880773"/>
          </a:xfrm>
        </p:spPr>
        <p:txBody>
          <a:bodyPr/>
          <a:lstStyle/>
          <a:p>
            <a:r>
              <a:rPr lang="en-US" dirty="0" smtClean="0"/>
              <a:t>PCA </a:t>
            </a:r>
            <a:r>
              <a:rPr lang="en-US" dirty="0"/>
              <a:t>and LDA serve different purposes. PCA focuses on capturing the overall variance in the data and is unsupervised, while LDA aims to maximize class </a:t>
            </a:r>
            <a:r>
              <a:rPr lang="en-US" dirty="0" err="1"/>
              <a:t>separability</a:t>
            </a:r>
            <a:r>
              <a:rPr lang="en-US" dirty="0"/>
              <a:t> and requires class labels or categorical information. PCA is more suitable for tasks like data exploration and visualization, while LDA is beneficial for classification and feature extraction, particularly when class discrimination is crucial.</a:t>
            </a:r>
            <a:endParaRPr lang="en-US" dirty="0"/>
          </a:p>
        </p:txBody>
      </p:sp>
    </p:spTree>
    <p:extLst>
      <p:ext uri="{BB962C8B-B14F-4D97-AF65-F5344CB8AC3E}">
        <p14:creationId xmlns:p14="http://schemas.microsoft.com/office/powerpoint/2010/main" val="59844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features in the "</a:t>
            </a:r>
            <a:r>
              <a:rPr lang="en-US" dirty="0" err="1" smtClean="0"/>
              <a:t>winequality</a:t>
            </a:r>
            <a:r>
              <a:rPr lang="en-US" dirty="0" smtClean="0"/>
              <a:t>" dataset: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Fixed </a:t>
            </a:r>
            <a:r>
              <a:rPr lang="en-US" dirty="0"/>
              <a:t>acidity: Continuous variable representing the non-volatile acids in wine (g/dm³).</a:t>
            </a:r>
          </a:p>
          <a:p>
            <a:r>
              <a:rPr lang="en-US" dirty="0"/>
              <a:t>Volatile acidity: Continuous variable representing the amount of acetic acid in wine (g/dm³).</a:t>
            </a:r>
          </a:p>
          <a:p>
            <a:r>
              <a:rPr lang="en-US" dirty="0"/>
              <a:t>Citric acid: Continuous variable representing the amount of citric acid in wine (g/dm³).</a:t>
            </a:r>
          </a:p>
          <a:p>
            <a:r>
              <a:rPr lang="en-US" dirty="0"/>
              <a:t>Residual sugar: Continuous variable representing the amount of residual sugar in wine (g/dm³).</a:t>
            </a:r>
          </a:p>
          <a:p>
            <a:r>
              <a:rPr lang="en-US" dirty="0"/>
              <a:t>Chlorides: Continuous variable representing the amount of salt in wine (g/dm³).</a:t>
            </a:r>
          </a:p>
          <a:p>
            <a:r>
              <a:rPr lang="en-US" dirty="0"/>
              <a:t>Free sulfur dioxide: Continuous variable representing the amount of free sulfur dioxide in wine (mg/dm³).</a:t>
            </a:r>
          </a:p>
          <a:p>
            <a:r>
              <a:rPr lang="en-US" dirty="0"/>
              <a:t>Total sulfur dioxide: Continuous variable representing the total amount of sulfur dioxide in wine (mg/dm³).</a:t>
            </a:r>
          </a:p>
          <a:p>
            <a:r>
              <a:rPr lang="en-US" dirty="0"/>
              <a:t>Density: Continuous variable representing the density of wine (g/cm³).</a:t>
            </a:r>
          </a:p>
          <a:p>
            <a:r>
              <a:rPr lang="en-US" dirty="0"/>
              <a:t>pH: Continuous variable representing the pH level of wine.</a:t>
            </a:r>
          </a:p>
          <a:p>
            <a:r>
              <a:rPr lang="en-US" dirty="0" err="1"/>
              <a:t>Sulphates</a:t>
            </a:r>
            <a:r>
              <a:rPr lang="en-US" dirty="0"/>
              <a:t>: Continuous variable representing the amount of sulfates in wine (g/dm³).</a:t>
            </a:r>
          </a:p>
          <a:p>
            <a:r>
              <a:rPr lang="en-US" dirty="0"/>
              <a:t>Alcohol: Continuous variable representing the alcohol content of wine (% </a:t>
            </a:r>
            <a:r>
              <a:rPr lang="en-US" dirty="0" err="1"/>
              <a:t>vol</a:t>
            </a:r>
            <a:r>
              <a:rPr lang="en-US" dirty="0"/>
              <a:t>).</a:t>
            </a:r>
          </a:p>
          <a:p>
            <a:r>
              <a:rPr lang="en-US" dirty="0"/>
              <a:t>Quality: Discrete variable representing the quality rating of wine, ranging from 3 to 9</a:t>
            </a:r>
            <a:r>
              <a:rPr lang="en-US" dirty="0" smtClean="0"/>
              <a:t>.</a:t>
            </a:r>
          </a:p>
          <a:p>
            <a:r>
              <a:rPr lang="en-US" dirty="0" smtClean="0"/>
              <a:t>Type: categorical variable</a:t>
            </a:r>
            <a:endParaRPr lang="en-US" dirty="0"/>
          </a:p>
        </p:txBody>
      </p:sp>
    </p:spTree>
    <p:extLst>
      <p:ext uri="{BB962C8B-B14F-4D97-AF65-F5344CB8AC3E}">
        <p14:creationId xmlns:p14="http://schemas.microsoft.com/office/powerpoint/2010/main" val="23090272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472</TotalTime>
  <Words>1718</Words>
  <Application>Microsoft Office PowerPoint</Application>
  <PresentationFormat>Widescreen</PresentationFormat>
  <Paragraphs>137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Comparison between PCA and LDA</vt:lpstr>
      <vt:lpstr>Objective: </vt:lpstr>
      <vt:lpstr>Comparison between PCA and LDA</vt:lpstr>
      <vt:lpstr>Supervision:</vt:lpstr>
      <vt:lpstr>Dimensionality reduction:</vt:lpstr>
      <vt:lpstr>Class separability: </vt:lpstr>
      <vt:lpstr>Use cases:</vt:lpstr>
      <vt:lpstr>In summary,</vt:lpstr>
      <vt:lpstr>the features in the "winequality" dataset:</vt:lpstr>
      <vt:lpstr>PCA (Principal Component Analysis)</vt:lpstr>
      <vt:lpstr>Code in MATLAB:</vt:lpstr>
      <vt:lpstr>PowerPoint Presentation</vt:lpstr>
      <vt:lpstr>PowerPoint Presentation</vt:lpstr>
      <vt:lpstr>Eigen values:</vt:lpstr>
      <vt:lpstr>Explained matrix:</vt:lpstr>
      <vt:lpstr>Scree plot:</vt:lpstr>
      <vt:lpstr>the coefficient matrix:</vt:lpstr>
      <vt:lpstr>Coefficient matrix:</vt:lpstr>
      <vt:lpstr>Observed variables:</vt:lpstr>
      <vt:lpstr>Clustering accuracy:</vt:lpstr>
      <vt:lpstr>A clustering accuracy (ARI) of 0.0024531 indicates a low agreement between the true labels and the cluster assignments: </vt:lpstr>
      <vt:lpstr>Linear Discriminant Analysis (LDA)</vt:lpstr>
      <vt:lpstr>Code in MATLAB:</vt:lpstr>
      <vt:lpstr>PowerPoint Presentation</vt:lpstr>
      <vt:lpstr>LDACoeffs: </vt:lpstr>
      <vt:lpstr>PowerPoint Presentation</vt:lpstr>
      <vt:lpstr>Variables with highest coefficients: </vt:lpstr>
      <vt:lpstr>Classification accuracy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PCA and LDA</dc:title>
  <dc:creator>Amir Mokhtarian</dc:creator>
  <cp:lastModifiedBy>Amir Mokhtarian</cp:lastModifiedBy>
  <cp:revision>31</cp:revision>
  <dcterms:created xsi:type="dcterms:W3CDTF">2023-06-26T17:25:18Z</dcterms:created>
  <dcterms:modified xsi:type="dcterms:W3CDTF">2023-06-27T11:08:41Z</dcterms:modified>
</cp:coreProperties>
</file>