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0"/>
  </p:notesMasterIdLst>
  <p:sldIdLst>
    <p:sldId id="256" r:id="rId2"/>
    <p:sldId id="258" r:id="rId3"/>
    <p:sldId id="262" r:id="rId4"/>
    <p:sldId id="257" r:id="rId5"/>
    <p:sldId id="259" r:id="rId6"/>
    <p:sldId id="260" r:id="rId7"/>
    <p:sldId id="271" r:id="rId8"/>
    <p:sldId id="272" r:id="rId9"/>
    <p:sldId id="273" r:id="rId10"/>
    <p:sldId id="274" r:id="rId11"/>
    <p:sldId id="269" r:id="rId12"/>
    <p:sldId id="270" r:id="rId13"/>
    <p:sldId id="263" r:id="rId14"/>
    <p:sldId id="261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15620"/>
    <p:restoredTop sz="88928" autoAdjust="0"/>
  </p:normalViewPr>
  <p:slideViewPr>
    <p:cSldViewPr>
      <p:cViewPr>
        <p:scale>
          <a:sx n="25" d="100"/>
          <a:sy n="25" d="100"/>
        </p:scale>
        <p:origin x="-918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85B302F-05CB-4C4B-B5D9-986629F2F5D9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2FF6F32-1518-4477-BB31-137DEB567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DAB3B0-1563-4FD2-B3FE-1BC8C456E9C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D71F-03E7-4B2D-A20F-6E10B7BAB290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40B1F-EB2A-47A8-AC04-6CC60E5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300F7-8F61-46E0-9DF4-9533616FD3E2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A8C1F-B73C-4D7C-B466-FCD23F687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97BBF-1EFE-4D55-BC04-32EC904D9DB8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84603-A1EA-42DE-A10E-6878A9346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06D2-B7D6-4C29-878F-4A7004D01A24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F463-8A60-4690-8C4A-67D6B470F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1D19-7E2E-4B26-87DB-CE5E4458A8E0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43F9-CE2D-40DA-9BAB-423369B1F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24006-4E8E-4520-8826-460914182951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B6DB7-27AD-4762-BCAD-1216A74DD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63E25-32CB-4A9E-9348-52296D970A51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C4BE1-52B4-4D8E-A339-161E96DF4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EC681-05DF-43D2-AB3B-25E3F702D2F7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FFCBE-99C8-4245-B994-37ADC9D80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12422-5E7B-433B-983C-BDD2F2A920C3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C1F-52CC-4B24-A536-C2CF5943C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64572-E886-4BEA-B005-4058F1429A94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9824-274B-4F2F-A40A-7BD50BE97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9AA05-A21A-4621-B260-D63F19585059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7AB1-0C9A-4664-9E30-135C6ACB6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99B6663-9402-43AD-8F35-B060916F8B76}" type="datetimeFigureOut">
              <a:rPr lang="en-US"/>
              <a:pPr>
                <a:defRPr/>
              </a:pPr>
              <a:t>11/23/2010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44DBC70-55CE-494E-A041-6F716CE42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1" r:id="rId2"/>
    <p:sldLayoutId id="2147483877" r:id="rId3"/>
    <p:sldLayoutId id="2147483872" r:id="rId4"/>
    <p:sldLayoutId id="2147483873" r:id="rId5"/>
    <p:sldLayoutId id="2147483874" r:id="rId6"/>
    <p:sldLayoutId id="2147483878" r:id="rId7"/>
    <p:sldLayoutId id="2147483879" r:id="rId8"/>
    <p:sldLayoutId id="2147483880" r:id="rId9"/>
    <p:sldLayoutId id="2147483875" r:id="rId10"/>
    <p:sldLayoutId id="214748388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7BF61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7BF616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7BF616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7BF616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7BF616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7BF616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7BF616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7BF616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7BF616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00ADDC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738AC8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2046/2010f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Android App Development 101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smtClean="0"/>
              <a:t>Risa Naka, November 22, 2010</a:t>
            </a:r>
          </a:p>
          <a:p>
            <a:endParaRPr lang="en-US" smtClean="0"/>
          </a:p>
          <a:p>
            <a:r>
              <a:rPr lang="en-US" smtClean="0"/>
              <a:t>Based on CS 2046: Introduction to Mobile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Activity Lifecycle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462597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http://developer.android.com/reference/android/app/Activity.html</a:t>
            </a:r>
            <a:endParaRPr lang="en-US" smtClean="0"/>
          </a:p>
          <a:p>
            <a:endParaRPr lang="en-US" smtClean="0"/>
          </a:p>
        </p:txBody>
      </p:sp>
      <p:pic>
        <p:nvPicPr>
          <p:cNvPr id="57350" name="Picture 6" descr="activity_lifecyc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914525"/>
            <a:ext cx="3789363" cy="494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Example –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OpenComm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::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Task: Private Space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 rtlCol="0">
            <a:normAutofit fontScale="850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Task: put users in/out of private spaces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Activities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/>
              <a:t>SpaceList</a:t>
            </a:r>
            <a:endParaRPr lang="en-US" dirty="0" smtClean="0"/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Contains a list of users and a list of private spaces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/>
              <a:t>PrivateSpace</a:t>
            </a:r>
            <a:endParaRPr lang="en-US" dirty="0" smtClean="0"/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Allows users to manipulate users within a private space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/>
              <a:t>ContentProvider</a:t>
            </a:r>
            <a:endParaRPr lang="en-US" dirty="0" smtClean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/>
              <a:t>UserProvider</a:t>
            </a:r>
            <a:r>
              <a:rPr lang="en-US" dirty="0" smtClean="0"/>
              <a:t>: access to database with buddy info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/>
              <a:t>SpaceProvider</a:t>
            </a:r>
            <a:r>
              <a:rPr lang="en-US" dirty="0" smtClean="0"/>
              <a:t>: access to database with space info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Service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/>
              <a:t>BuddyService</a:t>
            </a:r>
            <a:r>
              <a:rPr lang="en-US" dirty="0" smtClean="0"/>
              <a:t>: updates buddy info through an online service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/>
              <a:t>SpaceService</a:t>
            </a:r>
            <a:r>
              <a:rPr lang="en-US" dirty="0" smtClean="0"/>
              <a:t>: updates space info through an online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Example –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OpenComm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::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Task: Sound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Spatialization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Service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/>
              <a:t>SoundService</a:t>
            </a:r>
            <a:endParaRPr lang="en-US" dirty="0" smtClean="0"/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Manipulates sound as it is coming into the phone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Can be accessed by the previous project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In prior project:</a:t>
            </a:r>
          </a:p>
          <a:p>
            <a:pPr marL="1216152" lvl="3" indent="-182880" fontAlgn="auto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r>
              <a:rPr lang="en-US" dirty="0" err="1" smtClean="0"/>
              <a:t>i</a:t>
            </a:r>
            <a:r>
              <a:rPr lang="en-US" dirty="0" smtClean="0"/>
              <a:t> = new Intent(); // create a new intent</a:t>
            </a:r>
          </a:p>
          <a:p>
            <a:pPr marL="1216152" lvl="3" indent="-182880" fontAlgn="auto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r>
              <a:rPr lang="en-US" dirty="0" err="1" smtClean="0"/>
              <a:t>i.setAction</a:t>
            </a:r>
            <a:r>
              <a:rPr lang="en-US" dirty="0" smtClean="0"/>
              <a:t>(</a:t>
            </a:r>
            <a:r>
              <a:rPr lang="en-US" dirty="0" err="1" smtClean="0"/>
              <a:t>Space.ACTION_SOUND_MOVE</a:t>
            </a:r>
            <a:r>
              <a:rPr lang="en-US" dirty="0" smtClean="0"/>
              <a:t>);</a:t>
            </a:r>
          </a:p>
          <a:p>
            <a:pPr marL="1426464" lvl="4" indent="-182880" fontAlgn="auto">
              <a:spcAft>
                <a:spcPts val="0"/>
              </a:spcAft>
              <a:buClr>
                <a:schemeClr val="accent5"/>
              </a:buClr>
              <a:buFont typeface="Wingdings 3"/>
              <a:buChar char=""/>
              <a:defRPr/>
            </a:pPr>
            <a:r>
              <a:rPr dirty="0" err="1"/>
              <a:t>Space.ACTION_SOUND_MOVE</a:t>
            </a:r>
            <a:r>
              <a:rPr dirty="0"/>
              <a:t> is a String “</a:t>
            </a:r>
            <a:r>
              <a:rPr dirty="0" err="1"/>
              <a:t>opencomm.spacesound.ACTION_SOUND_MOVE</a:t>
            </a:r>
            <a:r>
              <a:rPr dirty="0"/>
              <a:t>”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In this project:</a:t>
            </a:r>
          </a:p>
          <a:p>
            <a:pPr marL="1216152" lvl="3" indent="-182880" fontAlgn="auto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r>
              <a:rPr lang="en-US" dirty="0" smtClean="0"/>
              <a:t>if (</a:t>
            </a:r>
            <a:r>
              <a:rPr lang="en-US" dirty="0" err="1" smtClean="0"/>
              <a:t>Space.ACTION_SOUND_MOVE.equals</a:t>
            </a:r>
            <a:r>
              <a:rPr lang="en-US" dirty="0" smtClean="0"/>
              <a:t>(</a:t>
            </a:r>
            <a:r>
              <a:rPr lang="en-US" dirty="0" err="1" smtClean="0"/>
              <a:t>intent.getAction</a:t>
            </a:r>
            <a:r>
              <a:rPr lang="en-US" dirty="0" smtClean="0"/>
              <a:t>()) { </a:t>
            </a:r>
            <a:br>
              <a:rPr lang="en-US" dirty="0" smtClean="0"/>
            </a:br>
            <a:r>
              <a:rPr lang="en-US" dirty="0" smtClean="0"/>
              <a:t>	// do something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1426464" lvl="4" indent="-182880" fontAlgn="auto">
              <a:spcAft>
                <a:spcPts val="0"/>
              </a:spcAft>
              <a:buClr>
                <a:schemeClr val="accent5"/>
              </a:buClr>
              <a:buFont typeface="Wingdings 3"/>
              <a:buChar char=""/>
              <a:defRPr/>
            </a:pPr>
            <a:r>
              <a:rPr dirty="0"/>
              <a:t>Duplicate class Space exists in both projects!</a:t>
            </a:r>
          </a:p>
          <a:p>
            <a:pPr marL="1216152" lvl="3" indent="-182880" fontAlgn="auto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Intents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 a desktop:</a:t>
            </a:r>
          </a:p>
          <a:p>
            <a:pPr lvl="1"/>
            <a:r>
              <a:rPr lang="en-US" smtClean="0"/>
              <a:t>Open an application by double-clicking it</a:t>
            </a:r>
          </a:p>
          <a:p>
            <a:pPr lvl="1"/>
            <a:r>
              <a:rPr lang="en-US" smtClean="0"/>
              <a:t>Open a file with an application</a:t>
            </a:r>
          </a:p>
          <a:p>
            <a:pPr lvl="2"/>
            <a:r>
              <a:rPr lang="en-US" smtClean="0"/>
              <a:t>Drag file to shortcut</a:t>
            </a:r>
          </a:p>
          <a:p>
            <a:pPr lvl="1"/>
            <a:r>
              <a:rPr lang="en-US" smtClean="0"/>
              <a:t>Specify default handler for a certain filetype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Intents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Abstract description of an operation to be performed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Action: the general action to be performed – what is it going to do?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Data: what should be operated on – on what data are we doing the action?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Component (optional) – what will perform the action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“The boy hits the ball”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Action: hit, Data: ball, Component: boy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Intents:: 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Interaction with other components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startActivity(Intent) – launch an Activity</a:t>
            </a:r>
          </a:p>
          <a:p>
            <a:endParaRPr lang="en-US" smtClean="0"/>
          </a:p>
          <a:p>
            <a:r>
              <a:rPr lang="en-US" smtClean="0"/>
              <a:t>broadcastIntent(Intent) – sends Intent to BroadcastReceiver</a:t>
            </a:r>
          </a:p>
          <a:p>
            <a:endParaRPr lang="en-US" smtClean="0"/>
          </a:p>
          <a:p>
            <a:r>
              <a:rPr lang="en-US" smtClean="0"/>
              <a:t>startService(Intent), bindService(intent, ServiceConnection, int) -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Intent Resolution:: </a:t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Implicit vs. Explicit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Implicit: let the system determine the best component to handle the intent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Used to activate components in other applications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438912" lvl="1" indent="-32004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dirty="0" smtClean="0"/>
              <a:t>Explicit: designates target component by its name (ex: “cornell.cs2046.tasks”)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Used to activate subordinate services, launching sister activity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(ex: “</a:t>
            </a:r>
            <a:r>
              <a:rPr lang="en-US" dirty="0" err="1" smtClean="0"/>
              <a:t>com.example.project.app.HelloActivity</a:t>
            </a:r>
            <a:r>
              <a:rPr lang="en-US" dirty="0" smtClean="0"/>
              <a:t>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Intent Resolution :: Implicit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Compare contents of Intent object to intent filters</a:t>
            </a:r>
          </a:p>
          <a:p>
            <a:pPr lvl="1"/>
            <a:r>
              <a:rPr lang="en-US" smtClean="0"/>
              <a:t>Allows the possibility of receiving implicit intents of the advertised type</a:t>
            </a:r>
          </a:p>
          <a:p>
            <a:pPr lvl="1"/>
            <a:r>
              <a:rPr lang="en-US" smtClean="0"/>
              <a:t>If there are no intent filters, it can only receive explicit intents</a:t>
            </a:r>
          </a:p>
          <a:p>
            <a:pPr lvl="1"/>
            <a:r>
              <a:rPr lang="en-US" smtClean="0"/>
              <a:t>If there are intent filters, it can receive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Intents:: Examples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TaskList.java (Activity) – displays the list of tasks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TaskEdit.java (Activity) – allows user to edit different attributes a task can have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Note: this is what happens on the UI; these two alone do not provide functionality!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Within TaskList.java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Intent in = new Intent(this, </a:t>
            </a:r>
            <a:r>
              <a:rPr lang="en-US" dirty="0" err="1" smtClean="0"/>
              <a:t>TaskEdit.class</a:t>
            </a:r>
            <a:r>
              <a:rPr lang="en-US" dirty="0" smtClean="0"/>
              <a:t>);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// selects </a:t>
            </a:r>
            <a:r>
              <a:rPr lang="en-US" dirty="0" err="1" smtClean="0"/>
              <a:t>TaskEdit</a:t>
            </a:r>
            <a:endParaRPr lang="en-US" dirty="0" smtClean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/>
              <a:t>startActivity</a:t>
            </a:r>
            <a:r>
              <a:rPr lang="en-US" dirty="0" smtClean="0"/>
              <a:t>(in);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// starts </a:t>
            </a:r>
            <a:r>
              <a:rPr lang="en-US" dirty="0" err="1" smtClean="0"/>
              <a:t>TaskEdit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Resources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CS 2046: Introduction to Mobile Application Development</a:t>
            </a:r>
          </a:p>
          <a:p>
            <a:pPr lvl="1"/>
            <a:r>
              <a:rPr lang="en-US" smtClean="0">
                <a:hlinkClick r:id="rId3"/>
              </a:rPr>
              <a:t>http://www.cs.cornell.edu/courses/cs2046/2010fa/</a:t>
            </a:r>
            <a:endParaRPr lang="en-US" smtClean="0"/>
          </a:p>
          <a:p>
            <a:r>
              <a:rPr lang="en-US" smtClean="0"/>
              <a:t>Android Developers</a:t>
            </a:r>
          </a:p>
          <a:p>
            <a:pPr lvl="1"/>
            <a:r>
              <a:rPr lang="en-US" smtClean="0">
                <a:hlinkClick r:id="rId4"/>
              </a:rPr>
              <a:t>http://developer.android.com/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Platform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is written in Java</a:t>
            </a:r>
          </a:p>
          <a:p>
            <a:r>
              <a:rPr lang="en-US" smtClean="0"/>
              <a:t>Libraries available:</a:t>
            </a:r>
          </a:p>
          <a:p>
            <a:pPr lvl="1"/>
            <a:r>
              <a:rPr lang="en-US" smtClean="0"/>
              <a:t>Standard java.* packages</a:t>
            </a:r>
          </a:p>
          <a:p>
            <a:pPr lvl="1"/>
            <a:r>
              <a:rPr lang="en-US" smtClean="0"/>
              <a:t>android.*</a:t>
            </a:r>
          </a:p>
          <a:p>
            <a:pPr lvl="2"/>
            <a:r>
              <a:rPr lang="en-US" smtClean="0"/>
              <a:t>UI elements</a:t>
            </a:r>
          </a:p>
          <a:p>
            <a:pPr lvl="2"/>
            <a:r>
              <a:rPr lang="en-US" smtClean="0"/>
              <a:t>SQLite data storage</a:t>
            </a:r>
          </a:p>
          <a:p>
            <a:pPr lvl="2"/>
            <a:r>
              <a:rPr lang="en-US" smtClean="0"/>
              <a:t>Media support (audio/video)</a:t>
            </a:r>
          </a:p>
          <a:p>
            <a:pPr lvl="2"/>
            <a:r>
              <a:rPr lang="en-US" smtClean="0"/>
              <a:t>Access to camera, GPS, accelerometer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Major Components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Activity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Main component of an application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Generally visible to the user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/>
              <a:t>ContentProvider</a:t>
            </a:r>
            <a:endParaRPr lang="en-US" dirty="0" smtClean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Stores data and makes it available to other apps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Service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Handles background work and ongoing tasks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/>
              <a:t>BroadcastReceiver</a:t>
            </a:r>
            <a:endParaRPr lang="en-US" dirty="0" smtClean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Receives events from the phone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Example – Music Player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5083175"/>
          </a:xfrm>
        </p:spPr>
        <p:txBody>
          <a:bodyPr rtlCol="0">
            <a:normAutofit fontScale="92500"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Activity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UI for browsing music, selecting songs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/>
              <a:t>ContentProvider</a:t>
            </a:r>
            <a:endParaRPr lang="en-US" dirty="0" smtClean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Store the music and metadata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Gives other apps access</a:t>
            </a:r>
          </a:p>
          <a:p>
            <a:pPr marL="996696" lvl="2" fontAlgn="auto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Music recommendation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Service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Actually plays music – supports </a:t>
            </a:r>
            <a:r>
              <a:rPr lang="en-US" dirty="0" err="1" smtClean="0"/>
              <a:t>backgrounding</a:t>
            </a:r>
            <a:endParaRPr lang="en-US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Broadcast Receiver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Pause music if headphones are unplugged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Projects: 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Example –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OpenComm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 rtlCol="0">
            <a:normAutofit fontScale="850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Activity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UI of a private space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err="1" smtClean="0"/>
              <a:t>ContentProvider</a:t>
            </a:r>
            <a:endParaRPr lang="en-US" dirty="0" smtClean="0"/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Store the user information and metadata in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Gives other apps access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Service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Manipulates sound, send to mixer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Update user information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Broadcast Receiver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Notify other users once one person’s system has finished booting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Projects: Tasks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An application can access multiple projects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Tasks and Activities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Tasks: a stack of activities</a:t>
            </a:r>
          </a:p>
          <a:p>
            <a:r>
              <a:rPr lang="en-US" smtClean="0"/>
              <a:t>1 Activity will start the application, and subactivities will be called by other activities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514600" y="4343400"/>
            <a:ext cx="1981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/>
              <a:t>Activity that starts the event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895600" y="3962400"/>
            <a:ext cx="1981200" cy="2209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505200" y="3581400"/>
            <a:ext cx="19812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5" grpId="1" animBg="1"/>
      <p:bldP spid="51206" grpId="0" animBg="1"/>
      <p:bldP spid="5120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Activity Lifecycle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Active: in the foreground, running</a:t>
            </a:r>
          </a:p>
          <a:p>
            <a:endParaRPr lang="en-US" smtClean="0"/>
          </a:p>
          <a:p>
            <a:r>
              <a:rPr lang="en-US" smtClean="0"/>
              <a:t>Paused: obscured by another Activity which takes up part of the screen (transparent)</a:t>
            </a:r>
          </a:p>
          <a:p>
            <a:pPr lvl="1"/>
            <a:r>
              <a:rPr lang="en-US" smtClean="0"/>
              <a:t>May be killed if low on memory</a:t>
            </a:r>
          </a:p>
          <a:p>
            <a:pPr lvl="1"/>
            <a:endParaRPr lang="en-US" smtClean="0"/>
          </a:p>
          <a:p>
            <a:r>
              <a:rPr lang="en-US" smtClean="0"/>
              <a:t>Stopped: not visible on screen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Activity Lifecycle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r>
              <a:rPr lang="en-US" sz="2800" smtClean="0"/>
              <a:t>onCreate(): Called when Activity is first created</a:t>
            </a:r>
          </a:p>
          <a:p>
            <a:pPr lvl="1"/>
            <a:r>
              <a:rPr lang="en-US" sz="2400" smtClean="0"/>
              <a:t>Prepare GUI, other initialization steps.</a:t>
            </a:r>
          </a:p>
          <a:p>
            <a:pPr lvl="1"/>
            <a:r>
              <a:rPr lang="en-US" sz="2400" smtClean="0"/>
              <a:t>Only method required to override</a:t>
            </a:r>
          </a:p>
          <a:p>
            <a:pPr lvl="1"/>
            <a:endParaRPr lang="en-US" sz="2400" smtClean="0"/>
          </a:p>
          <a:p>
            <a:r>
              <a:rPr lang="en-US" sz="2800" smtClean="0"/>
              <a:t>onResume(): Called when Activity is now on top of the stack.</a:t>
            </a:r>
          </a:p>
          <a:p>
            <a:pPr lvl="1"/>
            <a:r>
              <a:rPr lang="en-US" sz="2400" smtClean="0"/>
              <a:t>Update GUI values</a:t>
            </a:r>
          </a:p>
          <a:p>
            <a:pPr lvl="1"/>
            <a:r>
              <a:rPr lang="en-US" sz="2400" smtClean="0"/>
              <a:t>Note: This is called when Activity is first launched!</a:t>
            </a:r>
          </a:p>
          <a:p>
            <a:pPr lvl="1"/>
            <a:endParaRPr lang="en-US" sz="2400" smtClean="0"/>
          </a:p>
          <a:p>
            <a:r>
              <a:rPr lang="en-US" sz="2800" smtClean="0"/>
              <a:t>onPause(): Activity is about to disappear.</a:t>
            </a:r>
          </a:p>
          <a:p>
            <a:pPr lvl="1"/>
            <a:r>
              <a:rPr lang="en-US" sz="2400" smtClean="0"/>
              <a:t>Commit unsaved data, stop any CPU-intensive tasks.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2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202</TotalTime>
  <Words>615</Words>
  <Application>Microsoft Office PowerPoint</Application>
  <PresentationFormat>On-screen Show (4:3)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Corbel</vt:lpstr>
      <vt:lpstr>Arial</vt:lpstr>
      <vt:lpstr>Wingdings 2</vt:lpstr>
      <vt:lpstr>Wingdings</vt:lpstr>
      <vt:lpstr>Wingdings 3</vt:lpstr>
      <vt:lpstr>Calibri</vt:lpstr>
      <vt:lpstr>Module</vt:lpstr>
      <vt:lpstr>Module</vt:lpstr>
      <vt:lpstr>Module</vt:lpstr>
      <vt:lpstr>Module</vt:lpstr>
      <vt:lpstr>Module</vt:lpstr>
      <vt:lpstr>Module</vt:lpstr>
      <vt:lpstr>Module</vt:lpstr>
      <vt:lpstr>Slide 1</vt:lpstr>
      <vt:lpstr>Slide 2</vt:lpstr>
      <vt:lpstr>Slide 3</vt:lpstr>
      <vt:lpstr>Slide 4</vt:lpstr>
      <vt:lpstr>Slide 5</vt:lpstr>
      <vt:lpstr>Slide 6</vt:lpstr>
      <vt:lpstr>Tasks and Activities</vt:lpstr>
      <vt:lpstr>Activity Lifecycle</vt:lpstr>
      <vt:lpstr>Activity Lifecycle</vt:lpstr>
      <vt:lpstr>Activity Lifecycle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 101</dc:title>
  <dc:creator>rn96</dc:creator>
  <cp:lastModifiedBy>risa</cp:lastModifiedBy>
  <cp:revision>30</cp:revision>
  <dcterms:created xsi:type="dcterms:W3CDTF">2010-11-23T01:00:31Z</dcterms:created>
  <dcterms:modified xsi:type="dcterms:W3CDTF">2010-11-23T15:51:28Z</dcterms:modified>
</cp:coreProperties>
</file>