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8" r:id="rId3"/>
    <p:sldId id="257" r:id="rId4"/>
    <p:sldId id="259" r:id="rId5"/>
    <p:sldId id="269" r:id="rId6"/>
    <p:sldId id="260" r:id="rId7"/>
    <p:sldId id="261" r:id="rId8"/>
    <p:sldId id="270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66" d="100"/>
          <a:sy n="66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4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4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0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5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0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5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80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5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53D9-A0EB-4E79-9DE6-04F5CC27457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6827-DDA0-4215-8B36-F713FD6EF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496F-FFD1-40C4-90F1-AF6B2E52FFD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1F2E-CE03-47E2-BC5F-8C503A526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1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zm.jbbank.co.kr/Web/KMS/User/Cabinet/Pages/TransferPage.aspx?IsPopup=Y&amp;cabinet_id=1093&amp;oid=118020814132025505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0"/>
          <p:cNvSpPr txBox="1"/>
          <p:nvPr/>
        </p:nvSpPr>
        <p:spPr>
          <a:xfrm>
            <a:off x="741602" y="1828890"/>
            <a:ext cx="8720470" cy="1366298"/>
          </a:xfrm>
          <a:prstGeom prst="rect">
            <a:avLst/>
          </a:prstGeom>
        </p:spPr>
        <p:txBody>
          <a:bodyPr wrap="square" lIns="95784" tIns="47892" rIns="95784" bIns="4789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금융지주 주역들을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「</a:t>
            </a:r>
            <a:r>
              <a:rPr kumimoji="0" lang="ko-KR" altLang="en-US" sz="3500" b="1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카드사업부</a:t>
            </a:r>
            <a:r>
              <a:rPr kumimoji="0" lang="ko-KR" altLang="en-US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운영 파트」</a:t>
            </a:r>
            <a:r>
              <a:rPr kumimoji="0" lang="en-US" altLang="ko-KR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500" b="1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kumimoji="0" lang="en-US" altLang="ko-KR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kumimoji="0" lang="en-US" altLang="ko-KR" sz="35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endParaRPr kumimoji="0" lang="en-US" altLang="ko-KR" sz="35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947" y="3048994"/>
            <a:ext cx="1857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(2022.  11. 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09858" y="3593234"/>
            <a:ext cx="3336592" cy="2241796"/>
            <a:chOff x="4734781" y="3434735"/>
            <a:chExt cx="3044263" cy="1656766"/>
          </a:xfrm>
        </p:grpSpPr>
        <p:sp>
          <p:nvSpPr>
            <p:cNvPr id="7" name="직사각형 6"/>
            <p:cNvSpPr/>
            <p:nvPr/>
          </p:nvSpPr>
          <p:spPr>
            <a:xfrm>
              <a:off x="4734781" y="3434735"/>
              <a:ext cx="2375600" cy="275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&lt;Contents&gt;</a:t>
              </a:r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7007" y="3691623"/>
              <a:ext cx="187328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Ⅰ. </a:t>
              </a:r>
              <a:r>
                <a:rPr lang="ko-KR" altLang="en-US" sz="1100" b="1" spc="-40" dirty="0">
                  <a:latin typeface="+mn-ea"/>
                  <a:ea typeface="+mn-ea"/>
                  <a:cs typeface="Arial Unicode MS" pitchFamily="50" charset="-127"/>
                </a:rPr>
                <a:t>카드발급</a:t>
              </a:r>
              <a:r>
                <a:rPr kumimoji="1" lang="ko-KR" altLang="en-US" sz="1100" b="1" spc="-40" dirty="0">
                  <a:latin typeface="+mn-ea"/>
                  <a:ea typeface="+mn-ea"/>
                  <a:cs typeface="Arial Unicode MS" pitchFamily="50" charset="-127"/>
                </a:rPr>
                <a:t>      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4765074" y="3695436"/>
              <a:ext cx="2" cy="1396065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94248" y="3958831"/>
              <a:ext cx="1873282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</a:rPr>
                <a:t>Ⅱ. </a:t>
              </a:r>
              <a:r>
                <a:rPr kumimoji="1" lang="ko-KR" altLang="en-US" sz="1100" b="1" spc="-40" dirty="0" err="1">
                  <a:latin typeface="+mn-ea"/>
                  <a:ea typeface="+mn-ea"/>
                </a:rPr>
                <a:t>카드상환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007" y="4145359"/>
              <a:ext cx="1873282" cy="261610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</a:rPr>
                <a:t>Ⅲ. </a:t>
              </a:r>
              <a:r>
                <a:rPr kumimoji="1" lang="ko-KR" altLang="en-US" sz="1100" b="1" spc="-40" dirty="0">
                  <a:latin typeface="+mn-ea"/>
                </a:rPr>
                <a:t>카드원장조회</a:t>
              </a:r>
              <a:r>
                <a:rPr kumimoji="1" lang="ko-KR" altLang="en-US" sz="1100" b="1" spc="-40" dirty="0">
                  <a:latin typeface="+mn-ea"/>
                  <a:ea typeface="+mn-ea"/>
                </a:rPr>
                <a:t>           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6405" y="4407957"/>
              <a:ext cx="1873282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</a:rPr>
                <a:t>Ⅳ. </a:t>
              </a:r>
              <a:r>
                <a:rPr kumimoji="1" lang="ko-KR" altLang="en-US" sz="1100" b="1" spc="-40" dirty="0">
                  <a:latin typeface="+mn-ea"/>
                  <a:ea typeface="+mn-ea"/>
                </a:rPr>
                <a:t>포인트 관리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4874" y="3883254"/>
              <a:ext cx="79768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................. 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64046" y="4339587"/>
              <a:ext cx="79768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................. 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1532" y="4153015"/>
              <a:ext cx="797684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................. 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34628" y="3635554"/>
              <a:ext cx="79768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................. 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62182" y="3711755"/>
              <a:ext cx="761427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 1 ~ 7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6396" y="3961083"/>
              <a:ext cx="761427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 </a:t>
              </a:r>
              <a:r>
                <a:rPr kumimoji="1" lang="en-US" altLang="ko-KR" sz="1100" b="1" spc="-40" dirty="0">
                  <a:latin typeface="+mn-ea"/>
                  <a:cs typeface="Arial Unicode MS" pitchFamily="50" charset="-127"/>
                </a:rPr>
                <a:t>8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06396" y="4209514"/>
              <a:ext cx="761427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 9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7617" y="4416608"/>
              <a:ext cx="761427" cy="1933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en-US" altLang="ko-KR" sz="1100" b="1" spc="-40" dirty="0">
                  <a:latin typeface="+mn-ea"/>
                  <a:ea typeface="+mn-ea"/>
                  <a:cs typeface="Arial Unicode MS" pitchFamily="50" charset="-127"/>
                </a:rPr>
                <a:t> 10</a:t>
              </a:r>
              <a:endParaRPr kumimoji="1" lang="ko-KR" altLang="en-US" sz="1100" b="1" spc="-40" dirty="0">
                <a:latin typeface="+mn-ea"/>
                <a:ea typeface="+mn-ea"/>
                <a:cs typeface="Arial Unicode MS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67099" y="5206551"/>
            <a:ext cx="205316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</a:rPr>
              <a:t>Ⅴ</a:t>
            </a:r>
            <a:r>
              <a:rPr kumimoji="1" lang="en-US" altLang="ko-KR" sz="1100" b="1" spc="-40" dirty="0">
                <a:latin typeface="+mn-ea"/>
                <a:ea typeface="+mn-ea"/>
              </a:rPr>
              <a:t>. </a:t>
            </a:r>
            <a:r>
              <a:rPr kumimoji="1" lang="ko-KR" altLang="en-US" sz="1100" b="1" spc="-40" dirty="0">
                <a:latin typeface="+mn-ea"/>
              </a:rPr>
              <a:t>자동갱신관리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7099" y="5542908"/>
            <a:ext cx="205316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</a:rPr>
              <a:t>Ⅵ</a:t>
            </a:r>
            <a:r>
              <a:rPr kumimoji="1" lang="en-US" altLang="ko-KR" sz="1100" b="1" spc="-40" dirty="0">
                <a:latin typeface="+mn-ea"/>
                <a:ea typeface="+mn-ea"/>
              </a:rPr>
              <a:t>. </a:t>
            </a:r>
            <a:r>
              <a:rPr kumimoji="1" lang="ko-KR" altLang="en-US" sz="1100" b="1" spc="-40" dirty="0">
                <a:latin typeface="+mn-ea"/>
                <a:ea typeface="+mn-ea"/>
              </a:rPr>
              <a:t>카드이용대금신청 관리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9291" y="5114172"/>
            <a:ext cx="874283" cy="3539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  <a:ea typeface="+mn-ea"/>
                <a:cs typeface="Arial Unicode MS" pitchFamily="50" charset="-127"/>
              </a:rPr>
              <a:t>................. 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783" y="5426850"/>
            <a:ext cx="874283" cy="3539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  <a:ea typeface="+mn-ea"/>
                <a:cs typeface="Arial Unicode MS" pitchFamily="50" charset="-127"/>
              </a:rPr>
              <a:t>................. 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99607" y="5195270"/>
            <a:ext cx="83454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  <a:ea typeface="+mn-ea"/>
                <a:cs typeface="Arial Unicode MS" pitchFamily="50" charset="-127"/>
              </a:rPr>
              <a:t> 11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9608" y="5502128"/>
            <a:ext cx="83454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</a:pPr>
            <a:r>
              <a:rPr kumimoji="1" lang="en-US" altLang="ko-KR" sz="1100" b="1" spc="-40" dirty="0">
                <a:latin typeface="+mn-ea"/>
                <a:ea typeface="+mn-ea"/>
                <a:cs typeface="Arial Unicode MS" pitchFamily="50" charset="-127"/>
              </a:rPr>
              <a:t> 12</a:t>
            </a:r>
            <a:endParaRPr kumimoji="1" lang="ko-KR" altLang="en-US" sz="1100" b="1" spc="-40" dirty="0">
              <a:latin typeface="+mn-ea"/>
              <a:ea typeface="+mn-ea"/>
              <a:cs typeface="Arial Unicode MS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8A1E0-0D80-9DF9-AA85-BCA17FDD7B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7" y="3754171"/>
            <a:ext cx="825809" cy="5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5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1353970"/>
            <a:ext cx="8280593" cy="568344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상환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창구상환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(#74960)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74734" y="1732321"/>
            <a:ext cx="265838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전산 등록 시 확인 사항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 </a:t>
            </a:r>
            <a:r>
              <a:rPr lang="ko-KR" altLang="en-US" sz="1100" dirty="0">
                <a:solidFill>
                  <a:schemeClr val="tx1"/>
                </a:solidFill>
              </a:rPr>
              <a:t>카드번호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 err="1">
                <a:solidFill>
                  <a:schemeClr val="tx1"/>
                </a:solidFill>
              </a:rPr>
              <a:t>요청대상</a:t>
            </a:r>
            <a:r>
              <a:rPr lang="ko-KR" altLang="en-US" sz="1100" dirty="0">
                <a:solidFill>
                  <a:schemeClr val="tx1"/>
                </a:solidFill>
              </a:rPr>
              <a:t> 확인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</a:t>
            </a:r>
            <a:r>
              <a:rPr lang="ko-KR" altLang="en-US" sz="1100" b="1" dirty="0" err="1">
                <a:solidFill>
                  <a:schemeClr val="tx1"/>
                </a:solidFill>
              </a:rPr>
              <a:t>일부상환</a:t>
            </a:r>
            <a:r>
              <a:rPr lang="ko-KR" altLang="en-US" sz="1100" b="1" dirty="0">
                <a:solidFill>
                  <a:schemeClr val="tx1"/>
                </a:solidFill>
              </a:rPr>
              <a:t> 선납 </a:t>
            </a:r>
            <a:r>
              <a:rPr lang="ko-KR" altLang="en-US" sz="1100" b="1" dirty="0" err="1">
                <a:solidFill>
                  <a:schemeClr val="tx1"/>
                </a:solidFill>
              </a:rPr>
              <a:t>요청시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선납방법</a:t>
            </a:r>
            <a:r>
              <a:rPr lang="ko-KR" altLang="en-US" sz="1100" b="1" dirty="0">
                <a:solidFill>
                  <a:schemeClr val="tx1"/>
                </a:solidFill>
              </a:rPr>
              <a:t> 확인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u="sng" dirty="0" err="1">
                <a:solidFill>
                  <a:schemeClr val="tx1"/>
                </a:solidFill>
              </a:rPr>
              <a:t>결제기간</a:t>
            </a:r>
            <a:r>
              <a:rPr lang="ko-KR" altLang="en-US" sz="1100" u="sng" dirty="0">
                <a:solidFill>
                  <a:schemeClr val="tx1"/>
                </a:solidFill>
              </a:rPr>
              <a:t> 유예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r>
              <a:rPr lang="ko-KR" altLang="en-US" sz="1100" dirty="0" err="1">
                <a:solidFill>
                  <a:schemeClr val="tx1"/>
                </a:solidFill>
              </a:rPr>
              <a:t>선납기간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유예기간</a:t>
            </a:r>
            <a:r>
              <a:rPr lang="en-US" altLang="ko-KR" sz="1100" dirty="0">
                <a:solidFill>
                  <a:schemeClr val="tx1"/>
                </a:solidFill>
              </a:rPr>
              <a:t>)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ko-KR" altLang="en-US" sz="1100" dirty="0">
                <a:solidFill>
                  <a:schemeClr val="tx1"/>
                </a:solidFill>
              </a:rPr>
              <a:t>이후의 </a:t>
            </a:r>
            <a:r>
              <a:rPr lang="ko-KR" altLang="en-US" sz="1100" dirty="0" err="1">
                <a:solidFill>
                  <a:schemeClr val="tx1"/>
                </a:solidFill>
              </a:rPr>
              <a:t>청구일과</a:t>
            </a:r>
            <a:r>
              <a:rPr lang="ko-KR" altLang="en-US" sz="1100" dirty="0">
                <a:solidFill>
                  <a:schemeClr val="tx1"/>
                </a:solidFill>
              </a:rPr>
              <a:t> 청구금액은 </a:t>
            </a:r>
            <a:r>
              <a:rPr lang="ko-KR" altLang="en-US" sz="1100" dirty="0" err="1">
                <a:solidFill>
                  <a:schemeClr val="tx1"/>
                </a:solidFill>
              </a:rPr>
              <a:t>변동없음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u="sng" dirty="0" err="1">
                <a:solidFill>
                  <a:schemeClr val="tx1"/>
                </a:solidFill>
              </a:rPr>
              <a:t>결제기간</a:t>
            </a:r>
            <a:r>
              <a:rPr lang="ko-KR" altLang="en-US" sz="1100" u="sng" dirty="0">
                <a:solidFill>
                  <a:schemeClr val="tx1"/>
                </a:solidFill>
              </a:rPr>
              <a:t> 단축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r>
              <a:rPr lang="ko-KR" altLang="en-US" sz="1100" dirty="0">
                <a:solidFill>
                  <a:schemeClr val="tx1"/>
                </a:solidFill>
              </a:rPr>
              <a:t>다음 </a:t>
            </a:r>
            <a:r>
              <a:rPr lang="ko-KR" altLang="en-US" sz="1100" dirty="0" err="1">
                <a:solidFill>
                  <a:schemeClr val="tx1"/>
                </a:solidFill>
              </a:rPr>
              <a:t>청구일에</a:t>
            </a:r>
            <a:r>
              <a:rPr lang="ko-KR" altLang="en-US" sz="1100" dirty="0">
                <a:solidFill>
                  <a:schemeClr val="tx1"/>
                </a:solidFill>
              </a:rPr>
              <a:t> 선납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이후차</a:t>
            </a:r>
            <a:r>
              <a:rPr lang="ko-KR" altLang="en-US" sz="1100" dirty="0">
                <a:solidFill>
                  <a:schemeClr val="tx1"/>
                </a:solidFill>
              </a:rPr>
              <a:t> 할부금이 청구됨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할부기간 단축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•</a:t>
            </a:r>
            <a:r>
              <a:rPr lang="ko-KR" altLang="en-US" sz="1100" dirty="0">
                <a:solidFill>
                  <a:schemeClr val="tx1"/>
                </a:solidFill>
              </a:rPr>
              <a:t>지급방법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타행결제계좌 </a:t>
            </a:r>
            <a:r>
              <a:rPr lang="ko-KR" altLang="en-US" sz="1100" b="1" dirty="0" err="1">
                <a:solidFill>
                  <a:schemeClr val="tx1"/>
                </a:solidFill>
              </a:rPr>
              <a:t>창구상환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</a:rPr>
              <a:t>선결제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운영시간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영업점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고객센터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영업시간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</a:rPr>
              <a:t>비대면채널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영업일</a:t>
            </a:r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시</a:t>
            </a:r>
            <a:r>
              <a:rPr lang="en-US" altLang="ko-KR" sz="1100" dirty="0">
                <a:solidFill>
                  <a:schemeClr val="tx1"/>
                </a:solidFill>
              </a:rPr>
              <a:t>~22</a:t>
            </a:r>
            <a:r>
              <a:rPr lang="ko-KR" altLang="en-US" sz="1100" dirty="0">
                <a:solidFill>
                  <a:schemeClr val="tx1"/>
                </a:solidFill>
              </a:rPr>
              <a:t>시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안내사항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지정 결제일 당일의 선납 및 연체 대금의 </a:t>
            </a:r>
            <a:r>
              <a:rPr lang="ko-KR" altLang="en-US" sz="1100" dirty="0" err="1">
                <a:solidFill>
                  <a:schemeClr val="tx1"/>
                </a:solidFill>
              </a:rPr>
              <a:t>즉시결제는</a:t>
            </a:r>
            <a:r>
              <a:rPr lang="ko-KR" altLang="en-US" sz="1100" dirty="0">
                <a:solidFill>
                  <a:schemeClr val="tx1"/>
                </a:solidFill>
              </a:rPr>
              <a:t> 회원의 타행 결제계좌를 통해 가능하나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u="sng" dirty="0">
                <a:solidFill>
                  <a:schemeClr val="tx1"/>
                </a:solidFill>
              </a:rPr>
              <a:t>이중 출금이 발생할 수 있음</a:t>
            </a:r>
            <a:r>
              <a:rPr lang="en-US" altLang="ko-KR" sz="1100" dirty="0">
                <a:solidFill>
                  <a:schemeClr val="tx1"/>
                </a:solidFill>
              </a:rPr>
              <a:t>.  </a:t>
            </a:r>
            <a:r>
              <a:rPr lang="ko-KR" altLang="en-US" sz="1100" dirty="0">
                <a:solidFill>
                  <a:schemeClr val="tx1"/>
                </a:solidFill>
              </a:rPr>
              <a:t>이중 </a:t>
            </a:r>
            <a:r>
              <a:rPr lang="ko-KR" altLang="en-US" sz="1100" dirty="0" err="1">
                <a:solidFill>
                  <a:schemeClr val="tx1"/>
                </a:solidFill>
              </a:rPr>
              <a:t>출금시에는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익영업일</a:t>
            </a:r>
            <a:r>
              <a:rPr lang="ko-KR" altLang="en-US" sz="1100" dirty="0">
                <a:solidFill>
                  <a:schemeClr val="tx1"/>
                </a:solidFill>
              </a:rPr>
              <a:t> 가상계좌를 통해 결제 계좌로 </a:t>
            </a:r>
            <a:r>
              <a:rPr lang="ko-KR" altLang="en-US" sz="1100" dirty="0" err="1">
                <a:solidFill>
                  <a:schemeClr val="tx1"/>
                </a:solidFill>
              </a:rPr>
              <a:t>반환처리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가상계좌 예약 결제 서비스 </a:t>
            </a:r>
            <a:r>
              <a:rPr lang="en-US" altLang="ko-KR" sz="1100" b="1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계좌해지나</a:t>
            </a:r>
            <a:r>
              <a:rPr lang="ko-KR" altLang="en-US" sz="1100" dirty="0">
                <a:solidFill>
                  <a:schemeClr val="tx1"/>
                </a:solidFill>
              </a:rPr>
              <a:t> 거래정지 등으로 결제계좌를 사용하지 못하거나 계좌에 거래기록을 남기지 않고 결제를 원하는 등 가상계좌를 통한 결제를 하고자 하는 고객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972" y="1616452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9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카드원장조회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카드원장조회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(#76000)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6" y="1380970"/>
            <a:ext cx="10005310" cy="55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1376335"/>
            <a:ext cx="8157371" cy="565540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포인트관리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제이머니포인트관리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(#71500)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421034" y="1732321"/>
            <a:ext cx="2658383" cy="4899973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용어설명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 J Money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카드 회원에게 적립하는 포인트의 명칭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-   </a:t>
            </a:r>
            <a:r>
              <a:rPr lang="ko-KR" altLang="en-US" sz="1100" dirty="0">
                <a:solidFill>
                  <a:schemeClr val="tx1"/>
                </a:solidFill>
              </a:rPr>
              <a:t>신용카드 </a:t>
            </a:r>
            <a:r>
              <a:rPr lang="en-US" altLang="ko-KR" sz="1100" dirty="0">
                <a:solidFill>
                  <a:schemeClr val="tx1"/>
                </a:solidFill>
              </a:rPr>
              <a:t>: J Money</a:t>
            </a: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-   </a:t>
            </a:r>
            <a:r>
              <a:rPr lang="ko-KR" altLang="en-US" sz="1100" dirty="0">
                <a:solidFill>
                  <a:schemeClr val="tx1"/>
                </a:solidFill>
              </a:rPr>
              <a:t>체크카드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체크 </a:t>
            </a:r>
            <a:r>
              <a:rPr lang="en-US" altLang="ko-KR" sz="1100" dirty="0">
                <a:solidFill>
                  <a:schemeClr val="tx1"/>
                </a:solidFill>
              </a:rPr>
              <a:t>J Money</a:t>
            </a:r>
          </a:p>
          <a:p>
            <a:pPr marL="171450" indent="-171450">
              <a:buFontTx/>
              <a:buChar char="-"/>
            </a:pP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 </a:t>
            </a:r>
            <a:r>
              <a:rPr lang="ko-KR" altLang="en-US" sz="1100" b="1" dirty="0" err="1">
                <a:solidFill>
                  <a:schemeClr val="tx1"/>
                </a:solidFill>
              </a:rPr>
              <a:t>캐시백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적립된 </a:t>
            </a:r>
            <a:r>
              <a:rPr lang="en-US" altLang="ko-KR" sz="1100" dirty="0">
                <a:solidFill>
                  <a:schemeClr val="tx1"/>
                </a:solidFill>
              </a:rPr>
              <a:t>J Money</a:t>
            </a:r>
            <a:r>
              <a:rPr lang="ko-KR" altLang="en-US" sz="1100" dirty="0">
                <a:solidFill>
                  <a:schemeClr val="tx1"/>
                </a:solidFill>
              </a:rPr>
              <a:t>를 현금으로 환산하여 카드 지정결제계좌에 입금하여 주는 것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▣ 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J Money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가치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 J Money 1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점은 현금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원의 가치와 동일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▣  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신청채널</a:t>
            </a:r>
            <a:endParaRPr lang="en-US" altLang="ko-KR" sz="1100" b="1" dirty="0">
              <a:solidFill>
                <a:schemeClr val="tx1"/>
              </a:solidFill>
              <a:latin typeface="+mj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+mj-ea"/>
              </a:rPr>
              <a:t>영업점</a:t>
            </a:r>
            <a:r>
              <a:rPr lang="en-US" altLang="ko-KR" sz="11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ea"/>
              </a:rPr>
              <a:t>고객센터</a:t>
            </a:r>
            <a:r>
              <a:rPr lang="en-US" altLang="ko-KR" sz="11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</a:rPr>
              <a:t>비대면채널</a:t>
            </a:r>
            <a:endParaRPr lang="en-US" altLang="ko-KR" sz="1100" dirty="0">
              <a:solidFill>
                <a:schemeClr val="tx1"/>
              </a:solidFill>
              <a:latin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▣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처리기간</a:t>
            </a:r>
          </a:p>
          <a:p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가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) 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  <a:ea typeface="+mj-ea"/>
              </a:rPr>
              <a:t>캐시백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신청즉시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결제계좌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입금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※ 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타행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결제계좌의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: 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오전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시 이전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신청시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→ 당일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시 입금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오전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시 이후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신청시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→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익영업시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시 입금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나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) 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상품권 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신청일로부터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일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~ 7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일 소요</a:t>
            </a:r>
          </a:p>
          <a:p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다</a:t>
            </a:r>
            <a:r>
              <a:rPr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기타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신청일</a:t>
            </a: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7903" y="1604531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10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2" y="1380809"/>
            <a:ext cx="8157371" cy="5650928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Ⅴ.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자동갱신관리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자동갱신추가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제외대상자등록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(#71380)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409458" y="1809497"/>
            <a:ext cx="2658383" cy="5108317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용어설명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 </a:t>
            </a:r>
            <a:r>
              <a:rPr lang="ko-KR" altLang="en-US" sz="1100" b="1" dirty="0">
                <a:solidFill>
                  <a:schemeClr val="tx1"/>
                </a:solidFill>
              </a:rPr>
              <a:t>자동갱신이란</a:t>
            </a:r>
            <a:r>
              <a:rPr lang="en-US" altLang="ko-KR" sz="1100" b="1" dirty="0">
                <a:solidFill>
                  <a:schemeClr val="tx1"/>
                </a:solidFill>
              </a:rPr>
              <a:t>?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유효기간 </a:t>
            </a:r>
            <a:r>
              <a:rPr lang="ko-KR" altLang="en-US" sz="1100" dirty="0" err="1">
                <a:solidFill>
                  <a:schemeClr val="tx1"/>
                </a:solidFill>
              </a:rPr>
              <a:t>만료이전</a:t>
            </a:r>
            <a:r>
              <a:rPr lang="ko-KR" altLang="en-US" sz="1100" dirty="0">
                <a:solidFill>
                  <a:schemeClr val="tx1"/>
                </a:solidFill>
              </a:rPr>
              <a:t> 회원의 카드 이용상 편의를 위해 유효기간이 갱신된 카드를 일괄적으로 사전 발급하여 회원 앞 발송하는 업무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</a:rPr>
              <a:t>대상자 선정 기준일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카드유효기간만료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개월 전 말일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영업점 업무처리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자동갱신대상자 및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제외자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명세표를 단말기에서 조회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(#71380)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하여 회원의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자격변동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여부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신용상태 및 거래실적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가처분소득 등을 감안하여 유효기간 만료 전전월 말일까지 자동갱신 추가자 또는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제외자를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등록하고 필요시 자동갱신 대상자의 이용한도를 조정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등급별 자동갱신 기준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 A,B</a:t>
            </a:r>
            <a:r>
              <a:rPr lang="ko-KR" altLang="en-US" sz="1100" dirty="0">
                <a:solidFill>
                  <a:schemeClr val="tx1"/>
                </a:solidFill>
              </a:rPr>
              <a:t>등급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자동갱신자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 C,D,E,F,J,K</a:t>
            </a:r>
            <a:r>
              <a:rPr lang="ko-KR" altLang="en-US" sz="1100" dirty="0">
                <a:solidFill>
                  <a:schemeClr val="tx1"/>
                </a:solidFill>
              </a:rPr>
              <a:t>등급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자동갱신제외자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             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추가등록</a:t>
            </a:r>
            <a:r>
              <a:rPr lang="ko-KR" altLang="en-US" sz="1100" dirty="0">
                <a:solidFill>
                  <a:schemeClr val="tx1"/>
                </a:solidFill>
              </a:rPr>
              <a:t> 가능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•  G,I,H</a:t>
            </a:r>
            <a:r>
              <a:rPr lang="ko-KR" altLang="en-US" sz="1100" dirty="0">
                <a:solidFill>
                  <a:schemeClr val="tx1"/>
                </a:solidFill>
              </a:rPr>
              <a:t>등급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갱신제외자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유의사항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연대보증인 </a:t>
            </a:r>
            <a:r>
              <a:rPr lang="ko-KR" altLang="en-US" sz="1100" dirty="0" err="1">
                <a:solidFill>
                  <a:schemeClr val="tx1"/>
                </a:solidFill>
              </a:rPr>
              <a:t>입보</a:t>
            </a:r>
            <a:r>
              <a:rPr lang="ko-KR" altLang="en-US" sz="1100" dirty="0">
                <a:solidFill>
                  <a:schemeClr val="tx1"/>
                </a:solidFill>
              </a:rPr>
              <a:t> 기업회원카드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가족카드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분실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도난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신고등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거래정지 카드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자동이체 회원에 대한 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고객고지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2572" y="1651177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7" y="2895275"/>
            <a:ext cx="5915851" cy="13109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20918417">
            <a:off x="328831" y="2516407"/>
            <a:ext cx="2138021" cy="40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√ 포인트</a:t>
            </a:r>
            <a:endParaRPr lang="ko-KR" alt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1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1387062"/>
            <a:ext cx="8157371" cy="565034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Ⅵ.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 이용대금이의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신청관리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(NEW) 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카드 이용대금이의신청관리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(#71782)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74734" y="1732321"/>
            <a:ext cx="265838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용어설명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 </a:t>
            </a:r>
            <a:r>
              <a:rPr lang="ko-KR" altLang="en-US" sz="1100" b="1" dirty="0" err="1">
                <a:solidFill>
                  <a:schemeClr val="tx1"/>
                </a:solidFill>
              </a:rPr>
              <a:t>카드사고란</a:t>
            </a:r>
            <a:r>
              <a:rPr lang="en-US" altLang="ko-KR" sz="1100" b="1" dirty="0">
                <a:solidFill>
                  <a:schemeClr val="tx1"/>
                </a:solidFill>
              </a:rPr>
              <a:t>?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관계법령 또는 회사의 신용카드 회원 〮 가맹점 약관 및 신용카드업무규정 등에 위반되는 카드에 의한 부정행위로 인하여 회사 또는 신용카드회원이나 가맹점에 불이익이 발생되었거나 발생될 것이 확실시되는 경우를 말함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</a:rPr>
              <a:t>카드사고종류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 err="1">
                <a:solidFill>
                  <a:schemeClr val="tx1"/>
                </a:solidFill>
              </a:rPr>
              <a:t>도난〮분실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카드배달관련 부정사용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자발급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위 〮 변조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매출전표 위 〮 변조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기타법규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위반사고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</a:t>
            </a: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</a:t>
            </a:r>
            <a:r>
              <a:rPr lang="ko-KR" altLang="en-US" sz="1100" b="1" dirty="0" err="1">
                <a:solidFill>
                  <a:schemeClr val="tx1"/>
                </a:solidFill>
              </a:rPr>
              <a:t>할부항변권</a:t>
            </a:r>
            <a:r>
              <a:rPr lang="ko-KR" altLang="en-US" sz="1100" b="1" dirty="0">
                <a:solidFill>
                  <a:schemeClr val="tx1"/>
                </a:solidFill>
              </a:rPr>
              <a:t> 행사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 err="1">
                <a:solidFill>
                  <a:schemeClr val="tx1"/>
                </a:solidFill>
              </a:rPr>
              <a:t>할부거래가</a:t>
            </a:r>
            <a:r>
              <a:rPr lang="ko-KR" altLang="en-US" sz="1100" dirty="0">
                <a:solidFill>
                  <a:schemeClr val="tx1"/>
                </a:solidFill>
              </a:rPr>
              <a:t> 계속적 계약이란 특성을 고려하여 소비자에게 일정한 항변 사유가 있는 경우 카드사에 할부 잔액 지급을 거절할 수 있는 제도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u="sng" dirty="0" err="1">
                <a:solidFill>
                  <a:schemeClr val="tx1"/>
                </a:solidFill>
              </a:rPr>
              <a:t>할부항변권</a:t>
            </a:r>
            <a:r>
              <a:rPr lang="ko-KR" altLang="en-US" sz="1100" b="1" u="sng" dirty="0">
                <a:solidFill>
                  <a:schemeClr val="tx1"/>
                </a:solidFill>
              </a:rPr>
              <a:t> 수용 불가시 </a:t>
            </a:r>
            <a:r>
              <a:rPr lang="en-US" altLang="ko-KR" sz="1100" b="1" u="sng" dirty="0">
                <a:solidFill>
                  <a:schemeClr val="tx1"/>
                </a:solidFill>
              </a:rPr>
              <a:t>7</a:t>
            </a:r>
            <a:r>
              <a:rPr lang="ko-KR" altLang="en-US" sz="1100" b="1" u="sng" dirty="0">
                <a:solidFill>
                  <a:schemeClr val="tx1"/>
                </a:solidFill>
              </a:rPr>
              <a:t>영업일 이내에 고객에게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서면통지</a:t>
            </a:r>
            <a:endParaRPr lang="en-US" altLang="ko-KR" sz="1100" b="1" u="sng" dirty="0">
              <a:solidFill>
                <a:schemeClr val="tx1"/>
              </a:solidFill>
            </a:endParaRPr>
          </a:p>
          <a:p>
            <a:endParaRPr lang="en-US" altLang="ko-KR" sz="1100" b="1" u="sng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</a:t>
            </a:r>
            <a:r>
              <a:rPr lang="ko-KR" altLang="en-US" sz="1100" b="1" dirty="0" err="1">
                <a:solidFill>
                  <a:schemeClr val="tx1"/>
                </a:solidFill>
              </a:rPr>
              <a:t>할부철회권</a:t>
            </a:r>
            <a:r>
              <a:rPr lang="ko-KR" altLang="en-US" sz="1100" b="1" dirty="0">
                <a:solidFill>
                  <a:schemeClr val="tx1"/>
                </a:solidFill>
              </a:rPr>
              <a:t> 행사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소비자를 충동구매로부터 구제하기 위한 목적으로 시행되어 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b="1" u="sng" dirty="0">
                <a:solidFill>
                  <a:schemeClr val="tx1"/>
                </a:solidFill>
              </a:rPr>
              <a:t>할부계약서를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교부받은</a:t>
            </a:r>
            <a:r>
              <a:rPr lang="ko-KR" altLang="en-US" sz="1100" b="1" u="sng" dirty="0">
                <a:solidFill>
                  <a:schemeClr val="tx1"/>
                </a:solidFill>
              </a:rPr>
              <a:t> 날 또는 계약서를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교부받지</a:t>
            </a:r>
            <a:r>
              <a:rPr lang="ko-KR" altLang="en-US" sz="1100" b="1" u="sng" dirty="0">
                <a:solidFill>
                  <a:schemeClr val="tx1"/>
                </a:solidFill>
              </a:rPr>
              <a:t> 않은 경우에는 상품 또는 서비스를 제공받은 날부터 </a:t>
            </a:r>
            <a:r>
              <a:rPr lang="en-US" altLang="ko-KR" sz="1100" b="1" u="sng" dirty="0">
                <a:solidFill>
                  <a:schemeClr val="tx1"/>
                </a:solidFill>
              </a:rPr>
              <a:t>7</a:t>
            </a:r>
            <a:r>
              <a:rPr lang="ko-KR" altLang="en-US" sz="1100" b="1" u="sng" dirty="0">
                <a:solidFill>
                  <a:schemeClr val="tx1"/>
                </a:solidFill>
              </a:rPr>
              <a:t>일 이내에 신청</a:t>
            </a:r>
            <a:endParaRPr lang="en-US" altLang="ko-KR" sz="1100" b="1" u="sng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 </a:t>
            </a:r>
            <a:r>
              <a:rPr lang="ko-KR" altLang="en-US" sz="1100" b="1" dirty="0" err="1">
                <a:solidFill>
                  <a:schemeClr val="tx1"/>
                </a:solidFill>
              </a:rPr>
              <a:t>기타민원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7902" y="1604531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59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75804" y="858918"/>
            <a:ext cx="9774798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카드 발급 흐름도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4979" y="3739720"/>
            <a:ext cx="1774474" cy="1819572"/>
          </a:xfrm>
          <a:prstGeom prst="rect">
            <a:avLst/>
          </a:prstGeom>
          <a:solidFill>
            <a:srgbClr val="F2F7FC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6248" y="3839011"/>
            <a:ext cx="1452196" cy="289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개인카드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06247" y="5136177"/>
            <a:ext cx="1452197" cy="289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기업카드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소매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4399" y="3013270"/>
            <a:ext cx="1444923" cy="547230"/>
            <a:chOff x="1213484" y="888175"/>
            <a:chExt cx="1444923" cy="403276"/>
          </a:xfrm>
        </p:grpSpPr>
        <p:sp>
          <p:nvSpPr>
            <p:cNvPr id="15" name="순서도: 판단 14"/>
            <p:cNvSpPr/>
            <p:nvPr/>
          </p:nvSpPr>
          <p:spPr>
            <a:xfrm>
              <a:off x="1213484" y="888175"/>
              <a:ext cx="1444923" cy="403276"/>
            </a:xfrm>
            <a:prstGeom prst="flowChartDecision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86549" y="960407"/>
              <a:ext cx="13011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latin typeface="+mn-ea"/>
                </a:rPr>
                <a:t>소매여부</a:t>
              </a:r>
              <a:endParaRPr lang="ko-KR" altLang="en-US" sz="1200" b="1" dirty="0">
                <a:latin typeface="+mn-ea"/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H="1">
            <a:off x="1114372" y="3540843"/>
            <a:ext cx="2488" cy="5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3"/>
            <a:endCxn id="11" idx="0"/>
          </p:cNvCxnSpPr>
          <p:nvPr/>
        </p:nvCxnSpPr>
        <p:spPr>
          <a:xfrm>
            <a:off x="1839322" y="3286885"/>
            <a:ext cx="1332894" cy="45283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288" y="4123503"/>
            <a:ext cx="1779287" cy="289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기업카드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비소매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8346" y="5048250"/>
            <a:ext cx="1279384" cy="5110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CSS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미적용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16075" y="3001723"/>
            <a:ext cx="1179408" cy="5066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tx1"/>
                </a:solidFill>
              </a:rPr>
              <a:t>*CSS</a:t>
            </a:r>
            <a:r>
              <a:rPr lang="ko-KR" altLang="en-US" sz="1200" b="1" i="1" dirty="0">
                <a:solidFill>
                  <a:schemeClr val="tx1"/>
                </a:solidFill>
              </a:rPr>
              <a:t>심사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32345" y="3309131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소매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8803" y="368430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비소매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42124" y="4128356"/>
            <a:ext cx="1090163" cy="289345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ⅰ)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42124" y="4683086"/>
            <a:ext cx="1301595" cy="289345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ⅱ)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개인사업자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2817" y="3925985"/>
            <a:ext cx="964519" cy="255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우량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고객군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62818" y="4620794"/>
            <a:ext cx="949794" cy="288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우량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고객군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28346" y="3943623"/>
            <a:ext cx="106373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고객군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28346" y="4620794"/>
            <a:ext cx="1063730" cy="288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고객군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62818" y="5075529"/>
            <a:ext cx="2229258" cy="289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기업카드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개인사업자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58445" y="4231497"/>
            <a:ext cx="2451856" cy="6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858445" y="4827758"/>
            <a:ext cx="2451856" cy="4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858445" y="5270973"/>
            <a:ext cx="2451856" cy="9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88089" y="4658474"/>
            <a:ext cx="1739421" cy="706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개인사업자 심사기준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79949" y="3929038"/>
            <a:ext cx="1747562" cy="2302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심사기준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88090" y="4181094"/>
            <a:ext cx="1739421" cy="248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심사기준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28346" y="4175087"/>
            <a:ext cx="106373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고객군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75548" y="3447630"/>
            <a:ext cx="2004130" cy="256312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가지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한도배수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88089" y="3640720"/>
            <a:ext cx="1435593" cy="256312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가지 심사기준</a:t>
            </a:r>
            <a:endParaRPr lang="en-US" altLang="ko-KR" sz="13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111884" y="4477481"/>
            <a:ext cx="2488" cy="5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 bwMode="auto">
          <a:xfrm>
            <a:off x="2799900" y="1487120"/>
            <a:ext cx="216024" cy="292388"/>
          </a:xfrm>
          <a:prstGeom prst="rightArrow">
            <a:avLst/>
          </a:prstGeom>
          <a:noFill/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 bwMode="auto">
          <a:xfrm>
            <a:off x="5041763" y="1487120"/>
            <a:ext cx="216024" cy="292388"/>
          </a:xfrm>
          <a:prstGeom prst="rightArrow">
            <a:avLst/>
          </a:prstGeom>
          <a:noFill/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 bwMode="auto">
          <a:xfrm>
            <a:off x="7248034" y="1487497"/>
            <a:ext cx="216024" cy="292388"/>
          </a:xfrm>
          <a:prstGeom prst="rightArrow">
            <a:avLst/>
          </a:prstGeom>
          <a:noFill/>
          <a:ln w="3175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18227" y="1329141"/>
            <a:ext cx="1635978" cy="531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latinLnBrk="0"/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Arial" pitchFamily="34" charset="0"/>
              </a:rPr>
              <a:t>고객내점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 및 상담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248334" y="1341344"/>
            <a:ext cx="1635978" cy="531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본인 및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  <a:cs typeface="Arial" pitchFamily="34" charset="0"/>
              </a:rPr>
              <a:t>자격확인</a:t>
            </a:r>
            <a:endParaRPr lang="ko-KR" altLang="en-US" sz="1400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4952" y="1341343"/>
            <a:ext cx="1635978" cy="531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서류작성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37215" y="1354545"/>
            <a:ext cx="1635978" cy="531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latinLnBrk="0"/>
            <a:r>
              <a:rPr lang="ko-KR" altLang="en-US" sz="1400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외부신용정보조회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836216" y="2460122"/>
            <a:ext cx="5590868" cy="29898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latinLnBrk="0"/>
            <a:r>
              <a:rPr lang="ko-KR" altLang="en-US" sz="1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발급 심사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84127" y="2445018"/>
            <a:ext cx="2307949" cy="29898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latinLnBrk="0"/>
            <a:r>
              <a:rPr lang="ko-KR" altLang="en-US" sz="1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한도 심사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AEA6B-A6BE-E74D-0E65-11130354F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197"/>
            <a:ext cx="604277" cy="6042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F34E8-097D-F010-228F-0337A299CD5A}"/>
              </a:ext>
            </a:extLst>
          </p:cNvPr>
          <p:cNvSpPr/>
          <p:nvPr/>
        </p:nvSpPr>
        <p:spPr>
          <a:xfrm>
            <a:off x="207034" y="5999616"/>
            <a:ext cx="9966508" cy="43156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* CSS (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소매신용평점 시스템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Credit Scoring System) :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카드신청 시 신청인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보증인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포함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의 신상정보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거래정보 및 신용정보 등을 산출하고 이를 이용하여 카드의 신청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심사 승인업무 및 관리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분석업무를 자동화된 프로세스에 의해 수행함으로써 업무의 효육성과 객관성을 제공하도록 한 제도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B2EBD4-9181-CFE2-7373-2BB15A798A41}"/>
              </a:ext>
            </a:extLst>
          </p:cNvPr>
          <p:cNvSpPr/>
          <p:nvPr/>
        </p:nvSpPr>
        <p:spPr>
          <a:xfrm>
            <a:off x="4593624" y="3768876"/>
            <a:ext cx="469588" cy="1685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**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초기심사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0620DF-94FF-ECD4-F3BA-9A1B2AE52936}"/>
              </a:ext>
            </a:extLst>
          </p:cNvPr>
          <p:cNvSpPr/>
          <p:nvPr/>
        </p:nvSpPr>
        <p:spPr>
          <a:xfrm>
            <a:off x="5526008" y="3288632"/>
            <a:ext cx="1801502" cy="345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***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본심사</a:t>
            </a:r>
            <a:endParaRPr lang="en-US" altLang="ko-KR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5D4A12-7F4B-2FB1-129B-B88A9C850615}"/>
              </a:ext>
            </a:extLst>
          </p:cNvPr>
          <p:cNvSpPr/>
          <p:nvPr/>
        </p:nvSpPr>
        <p:spPr>
          <a:xfrm>
            <a:off x="207034" y="6341352"/>
            <a:ext cx="9966508" cy="43156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**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초기심사 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카드신청자에 대하여 상담부적격자 여부를 판별하는 것을 말한다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   </a:t>
            </a:r>
            <a:endParaRPr lang="ko-KR" altLang="en-US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9F91-3DC2-B121-EDE4-1047B988D93B}"/>
              </a:ext>
            </a:extLst>
          </p:cNvPr>
          <p:cNvSpPr/>
          <p:nvPr/>
        </p:nvSpPr>
        <p:spPr>
          <a:xfrm>
            <a:off x="207034" y="6596311"/>
            <a:ext cx="9966508" cy="431564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*** </a:t>
            </a:r>
            <a:r>
              <a:rPr lang="ko-KR" altLang="en-US" sz="9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본심사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카드신청자에 대한 신상정보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거래정보 및 신용정보 등을 이용하여 카드발급 여부를 판별하는 것을 말한다</a:t>
            </a:r>
            <a:r>
              <a: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633BB58-03E7-EA60-E1D3-01AA608CB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95" y="1263982"/>
            <a:ext cx="825809" cy="52318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8EECA4F-FCD1-EF32-65B9-A238F87CF3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8608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개인 카드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회원심사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(#72210)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32442"/>
            <a:ext cx="8157371" cy="550004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74734" y="1732321"/>
            <a:ext cx="265838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개인회원 기본가입대상</a:t>
            </a:r>
            <a:r>
              <a:rPr lang="en-US" altLang="ko-KR" sz="1100" b="1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 </a:t>
            </a:r>
            <a:r>
              <a:rPr lang="ko-KR" altLang="en-US" sz="1100" dirty="0">
                <a:solidFill>
                  <a:schemeClr val="tx1"/>
                </a:solidFill>
              </a:rPr>
              <a:t>만</a:t>
            </a:r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r>
              <a:rPr lang="ko-KR" altLang="en-US" sz="1100" dirty="0">
                <a:solidFill>
                  <a:schemeClr val="tx1"/>
                </a:solidFill>
              </a:rPr>
              <a:t>세 이상으로 「결제능력 심사기준」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「개인회원 자격 및 </a:t>
            </a:r>
            <a:r>
              <a:rPr lang="ko-KR" altLang="en-US" sz="1100" dirty="0" err="1">
                <a:solidFill>
                  <a:schemeClr val="tx1"/>
                </a:solidFill>
              </a:rPr>
              <a:t>적용기준」에</a:t>
            </a:r>
            <a:r>
              <a:rPr lang="ko-KR" altLang="en-US" sz="1100" dirty="0">
                <a:solidFill>
                  <a:schemeClr val="tx1"/>
                </a:solidFill>
              </a:rPr>
              <a:t> 부합되고 「신용카드 </a:t>
            </a:r>
            <a:r>
              <a:rPr lang="ko-KR" altLang="en-US" sz="1100" dirty="0" err="1">
                <a:solidFill>
                  <a:schemeClr val="tx1"/>
                </a:solidFill>
              </a:rPr>
              <a:t>발급시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본인확인방법」에</a:t>
            </a:r>
            <a:r>
              <a:rPr lang="ko-KR" altLang="en-US" sz="1100" dirty="0">
                <a:solidFill>
                  <a:schemeClr val="tx1"/>
                </a:solidFill>
              </a:rPr>
              <a:t> 의거 </a:t>
            </a:r>
            <a:r>
              <a:rPr lang="ko-KR" altLang="en-US" sz="1100" dirty="0" err="1">
                <a:solidFill>
                  <a:schemeClr val="tx1"/>
                </a:solidFill>
              </a:rPr>
              <a:t>본임임이</a:t>
            </a:r>
            <a:r>
              <a:rPr lang="ko-KR" altLang="en-US" sz="1100" dirty="0">
                <a:solidFill>
                  <a:schemeClr val="tx1"/>
                </a:solidFill>
              </a:rPr>
              <a:t> 확인된 실명의 개인으로 비거주자는 제외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다만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만</a:t>
            </a:r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r>
              <a:rPr lang="ko-KR" altLang="en-US" sz="1100" dirty="0">
                <a:solidFill>
                  <a:schemeClr val="tx1"/>
                </a:solidFill>
              </a:rPr>
              <a:t>세 이상으로 「법정대리인의 </a:t>
            </a:r>
            <a:r>
              <a:rPr lang="ko-KR" altLang="en-US" sz="1100" dirty="0" err="1">
                <a:solidFill>
                  <a:schemeClr val="tx1"/>
                </a:solidFill>
              </a:rPr>
              <a:t>동의서」와</a:t>
            </a:r>
            <a:r>
              <a:rPr lang="ko-KR" altLang="en-US" sz="1100" dirty="0">
                <a:solidFill>
                  <a:schemeClr val="tx1"/>
                </a:solidFill>
              </a:rPr>
              <a:t> 「</a:t>
            </a:r>
            <a:r>
              <a:rPr lang="ko-KR" altLang="en-US" sz="1100" dirty="0" err="1">
                <a:solidFill>
                  <a:schemeClr val="tx1"/>
                </a:solidFill>
              </a:rPr>
              <a:t>소득증빙자료」를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징구하여</a:t>
            </a:r>
            <a:r>
              <a:rPr lang="ko-KR" altLang="en-US" sz="1100" dirty="0">
                <a:solidFill>
                  <a:schemeClr val="tx1"/>
                </a:solidFill>
              </a:rPr>
              <a:t> 자격을 확인한 경우에는 </a:t>
            </a:r>
            <a:r>
              <a:rPr lang="ko-KR" altLang="en-US" sz="1100" dirty="0" err="1">
                <a:solidFill>
                  <a:schemeClr val="tx1"/>
                </a:solidFill>
              </a:rPr>
              <a:t>발급자격을</a:t>
            </a:r>
            <a:r>
              <a:rPr lang="ko-KR" altLang="en-US" sz="1100" dirty="0">
                <a:solidFill>
                  <a:schemeClr val="tx1"/>
                </a:solidFill>
              </a:rPr>
              <a:t> 부여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가족회원 </a:t>
            </a:r>
            <a:r>
              <a:rPr lang="en-US" altLang="ko-KR" sz="11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 </a:t>
            </a:r>
            <a:r>
              <a:rPr lang="ko-KR" altLang="en-US" sz="1100" dirty="0" err="1">
                <a:solidFill>
                  <a:schemeClr val="tx1"/>
                </a:solidFill>
              </a:rPr>
              <a:t>가족회원은</a:t>
            </a:r>
            <a:r>
              <a:rPr lang="ko-KR" altLang="en-US" sz="1100" dirty="0">
                <a:solidFill>
                  <a:schemeClr val="tx1"/>
                </a:solidFill>
              </a:rPr>
              <a:t> 만 </a:t>
            </a:r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r>
              <a:rPr lang="ko-KR" altLang="en-US" sz="1100" dirty="0">
                <a:solidFill>
                  <a:schemeClr val="tx1"/>
                </a:solidFill>
              </a:rPr>
              <a:t>세 이상이면서 </a:t>
            </a:r>
            <a:r>
              <a:rPr lang="ko-KR" altLang="en-US" sz="1100" dirty="0" err="1">
                <a:solidFill>
                  <a:schemeClr val="tx1"/>
                </a:solidFill>
              </a:rPr>
              <a:t>본인회원이</a:t>
            </a:r>
            <a:r>
              <a:rPr lang="ko-KR" altLang="en-US" sz="1100" dirty="0">
                <a:solidFill>
                  <a:schemeClr val="tx1"/>
                </a:solidFill>
              </a:rPr>
              <a:t> 카드이용대금에 대한 모든 책임을 부담할 것을 승낙하고 회원에 가입한 자로서 </a:t>
            </a:r>
            <a:r>
              <a:rPr lang="ko-KR" altLang="en-US" sz="1100" dirty="0" err="1">
                <a:solidFill>
                  <a:schemeClr val="tx1"/>
                </a:solidFill>
              </a:rPr>
              <a:t>본인회원의</a:t>
            </a:r>
            <a:r>
              <a:rPr lang="ko-KR" altLang="en-US" sz="1100" dirty="0">
                <a:solidFill>
                  <a:schemeClr val="tx1"/>
                </a:solidFill>
              </a:rPr>
              <a:t> 배우자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직계존속ㆍ비속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배우자 포함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형제자매 및 배우자의 </a:t>
            </a:r>
            <a:r>
              <a:rPr lang="ko-KR" altLang="en-US" sz="1100" dirty="0" err="1">
                <a:solidFill>
                  <a:schemeClr val="tx1"/>
                </a:solidFill>
              </a:rPr>
              <a:t>직계존속ㆍ비속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형제자매에 한함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 err="1">
                <a:solidFill>
                  <a:schemeClr val="tx1"/>
                </a:solidFill>
              </a:rPr>
              <a:t>본인회원이</a:t>
            </a:r>
            <a:r>
              <a:rPr lang="ko-KR" altLang="en-US" sz="1100" dirty="0">
                <a:solidFill>
                  <a:schemeClr val="tx1"/>
                </a:solidFill>
              </a:rPr>
              <a:t> 소유한 동일 상품코드로만 가족카드 발급이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신용카드 개인회원 연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회 이용한도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정기점검 실시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신용카드 발급 및 이용한도 부여에 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관한 모범규준 준수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972" y="1616452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2F2D0-0403-9C36-9179-05D653914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" y="3518243"/>
            <a:ext cx="825809" cy="5231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251675-224F-24CD-F9FD-F617172E4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54" y="4585043"/>
            <a:ext cx="825809" cy="523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96DC22-3ED3-C0C9-9F3E-A0727283DB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83" y="5063891"/>
            <a:ext cx="825809" cy="523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38B719-F002-F620-7428-01579EAFE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2" y="4017652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9785797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[1_1. 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본심사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및 한도배수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9C2DD-CCAD-6D9C-48E4-CFD27807B143}"/>
              </a:ext>
            </a:extLst>
          </p:cNvPr>
          <p:cNvSpPr/>
          <p:nvPr/>
        </p:nvSpPr>
        <p:spPr>
          <a:xfrm>
            <a:off x="475803" y="1410644"/>
            <a:ext cx="3063177" cy="25194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복수의 신용평가정보</a:t>
            </a:r>
            <a:endParaRPr lang="en-US" altLang="ko-KR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567013-95CF-6973-544F-6E1145F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1757900"/>
            <a:ext cx="3063177" cy="3040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ECB409-136C-EBBA-1ECC-3A055C330C97}"/>
              </a:ext>
            </a:extLst>
          </p:cNvPr>
          <p:cNvSpPr/>
          <p:nvPr/>
        </p:nvSpPr>
        <p:spPr>
          <a:xfrm>
            <a:off x="3598287" y="1410644"/>
            <a:ext cx="3207197" cy="25946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내부등급과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Worst CB</a:t>
            </a:r>
            <a:endParaRPr lang="en-US" altLang="ko-KR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B1F5F0-B146-1A78-854B-554E6B23B055}"/>
              </a:ext>
            </a:extLst>
          </p:cNvPr>
          <p:cNvSpPr/>
          <p:nvPr/>
        </p:nvSpPr>
        <p:spPr>
          <a:xfrm>
            <a:off x="6945313" y="1397944"/>
            <a:ext cx="3207197" cy="259462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한도배수</a:t>
            </a:r>
            <a:endParaRPr lang="en-US" altLang="ko-KR" sz="9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BF6D7F-8EED-E006-C550-FBDA8776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90" y="1772932"/>
            <a:ext cx="3152294" cy="30240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7083A2-AFBE-5101-787F-7EB4A16F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540" y="1747533"/>
            <a:ext cx="3217970" cy="3042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B3D878-EA1A-7DE8-5F42-15F0EDA36087}"/>
              </a:ext>
            </a:extLst>
          </p:cNvPr>
          <p:cNvSpPr/>
          <p:nvPr/>
        </p:nvSpPr>
        <p:spPr>
          <a:xfrm>
            <a:off x="475803" y="6586624"/>
            <a:ext cx="10144352" cy="5168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1. ASS (Application Scoring System,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신청평점시스템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신청 당시 신청자의 정보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거래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속성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를 종합하여 미래의 신용상태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부실률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를 예측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평점화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하는 시스템</a:t>
            </a:r>
            <a:endParaRPr lang="en-US" altLang="ko-KR" sz="10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2. BSS (Behavior Scoring System,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행동평점시스템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기존 고객의 신용도 변화를 점검하여 고객의 부실 가능성을 예측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평점화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하는 시스템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회 산출</a:t>
            </a:r>
            <a:endParaRPr lang="en-US" altLang="ko-KR" sz="10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18" y="6444955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+mn-ea"/>
              </a:rPr>
              <a:t>[Description ]</a:t>
            </a:r>
            <a:endParaRPr lang="ko-KR" altLang="en-US" sz="12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117DBB-44A2-5DEF-8F2D-406289A8D7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3" y="1834140"/>
            <a:ext cx="825809" cy="5231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13B4DA-2C1D-9728-F350-955F26BE9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73" y="2176033"/>
            <a:ext cx="825809" cy="52318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0B8F08-ACFC-83BF-2726-4AE5D3834EB4}"/>
              </a:ext>
            </a:extLst>
          </p:cNvPr>
          <p:cNvGrpSpPr/>
          <p:nvPr/>
        </p:nvGrpSpPr>
        <p:grpSpPr>
          <a:xfrm>
            <a:off x="2020091" y="4892979"/>
            <a:ext cx="5084983" cy="1649987"/>
            <a:chOff x="2659393" y="4893595"/>
            <a:chExt cx="5084983" cy="164998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A32DFC-4C27-7010-54FB-CF5479ED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393" y="5174240"/>
              <a:ext cx="5084983" cy="1369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C712FA-8B0E-8AF7-3467-29514BF9124E}"/>
                </a:ext>
              </a:extLst>
            </p:cNvPr>
            <p:cNvSpPr/>
            <p:nvPr/>
          </p:nvSpPr>
          <p:spPr>
            <a:xfrm>
              <a:off x="2659393" y="4893595"/>
              <a:ext cx="3207197" cy="2594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4. </a:t>
              </a:r>
              <a:r>
                <a:rPr lang="ko-KR" altLang="en-US" sz="12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심사 </a:t>
              </a:r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Best CB &amp; Worst CB</a:t>
              </a:r>
              <a:endParaRPr lang="en-US" altLang="ko-KR" sz="9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868D8B8-8AB5-7118-874C-7DE33ADDAD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9" y="6652423"/>
            <a:ext cx="604277" cy="6042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CE3660-8D64-0953-FD58-BE0032CD7D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33" y="4720571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법인 카드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회원심사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(#72210)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4" y="1400536"/>
            <a:ext cx="8150130" cy="573178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211936" y="1639602"/>
            <a:ext cx="2926735" cy="5492717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기업회원 발급 신청 주체</a:t>
            </a:r>
            <a:endParaRPr lang="en-US" altLang="ko-KR" sz="1100" b="1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1100" u="sng" dirty="0">
                <a:solidFill>
                  <a:schemeClr val="tx1"/>
                </a:solidFill>
              </a:rPr>
              <a:t>• </a:t>
            </a:r>
            <a:r>
              <a:rPr lang="ko-KR" altLang="en-US" sz="1100" u="sng" dirty="0">
                <a:solidFill>
                  <a:schemeClr val="tx1"/>
                </a:solidFill>
              </a:rPr>
              <a:t>개인사업자</a:t>
            </a:r>
            <a:endParaRPr lang="en-US" altLang="ko-KR" sz="1100" u="sng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신청주체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대표자본인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공동대표일경우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개인사업자에 대한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연대채무는 허용되지 않으므로 주된 사업자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인을 명의상 대표자로 하여 신청서에 날인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여신운용업무에 준하여 공동대표인 경우 나머지 대표자들로부터 대표권</a:t>
            </a:r>
            <a:r>
              <a:rPr lang="ko-KR" altLang="en-US" sz="1100" b="1" u="sng" dirty="0">
                <a:solidFill>
                  <a:schemeClr val="tx1"/>
                </a:solidFill>
              </a:rPr>
              <a:t>위임장</a:t>
            </a:r>
            <a:r>
              <a:rPr lang="en-US" altLang="ko-KR" sz="11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¹</a:t>
            </a:r>
            <a:r>
              <a:rPr lang="ko-KR" altLang="en-US" sz="1100" dirty="0">
                <a:solidFill>
                  <a:schemeClr val="tx1"/>
                </a:solidFill>
              </a:rPr>
              <a:t>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징구하여</a:t>
            </a:r>
            <a:r>
              <a:rPr lang="ko-KR" altLang="en-US" sz="1100" dirty="0">
                <a:solidFill>
                  <a:schemeClr val="tx1"/>
                </a:solidFill>
              </a:rPr>
              <a:t> 채권 보전 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u="sng" dirty="0">
                <a:solidFill>
                  <a:schemeClr val="tx1"/>
                </a:solidFill>
              </a:rPr>
              <a:t>위임장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¹ : 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공동사업자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대표권 수여 위임장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u="sng" dirty="0">
                <a:solidFill>
                  <a:schemeClr val="tx1"/>
                </a:solidFill>
              </a:rPr>
              <a:t>• </a:t>
            </a:r>
            <a:r>
              <a:rPr lang="ko-KR" altLang="en-US" sz="1100" u="sng" dirty="0">
                <a:solidFill>
                  <a:schemeClr val="tx1"/>
                </a:solidFill>
              </a:rPr>
              <a:t>법인사업자 </a:t>
            </a:r>
            <a:r>
              <a:rPr lang="en-US" altLang="ko-KR" sz="1100" u="sng" dirty="0">
                <a:solidFill>
                  <a:schemeClr val="tx1"/>
                </a:solidFill>
              </a:rPr>
              <a:t>(CSS </a:t>
            </a:r>
            <a:r>
              <a:rPr lang="ko-KR" altLang="en-US" sz="1100" u="sng" dirty="0">
                <a:solidFill>
                  <a:schemeClr val="tx1"/>
                </a:solidFill>
              </a:rPr>
              <a:t>심사 비대상</a:t>
            </a:r>
            <a:r>
              <a:rPr lang="en-US" altLang="ko-KR" sz="1100" u="sng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신청주체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대표자 또는 대리인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각자대표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각자대표 중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인이 신청 가능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공동대표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공동대표 전원을 신청인으로 하여야 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단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공동대표 전원의 </a:t>
            </a:r>
            <a:r>
              <a:rPr lang="ko-KR" altLang="en-US" sz="1100" dirty="0" err="1">
                <a:solidFill>
                  <a:schemeClr val="tx1"/>
                </a:solidFill>
              </a:rPr>
              <a:t>법인인감이</a:t>
            </a:r>
            <a:r>
              <a:rPr lang="ko-KR" altLang="en-US" sz="1100" dirty="0">
                <a:solidFill>
                  <a:schemeClr val="tx1"/>
                </a:solidFill>
              </a:rPr>
              <a:t> 날인 된 위임장에 의해 대리인이 처리할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dirty="0">
                <a:solidFill>
                  <a:schemeClr val="tx1"/>
                </a:solidFill>
              </a:rPr>
              <a:t>공동대표여부는 법인등기부등본에 의해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 err="1">
                <a:solidFill>
                  <a:schemeClr val="tx1"/>
                </a:solidFill>
                <a:latin typeface="+mj-ea"/>
              </a:rPr>
              <a:t>기업회원의</a:t>
            </a:r>
            <a:r>
              <a:rPr lang="ko-KR" altLang="en-US" sz="1100" b="1" dirty="0">
                <a:solidFill>
                  <a:schemeClr val="tx1"/>
                </a:solidFill>
                <a:latin typeface="+mj-ea"/>
              </a:rPr>
              <a:t> 신용조사 및 평가</a:t>
            </a:r>
            <a:endParaRPr lang="ko-KR" altLang="en-US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대상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기업회원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비소매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신용조사업무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r>
              <a:rPr lang="ko-KR" altLang="en-US" sz="1100" dirty="0">
                <a:solidFill>
                  <a:schemeClr val="tx1"/>
                </a:solidFill>
              </a:rPr>
              <a:t> 「신용조사 </a:t>
            </a:r>
            <a:r>
              <a:rPr lang="ko-KR" altLang="en-US" sz="1100" dirty="0" err="1">
                <a:solidFill>
                  <a:schemeClr val="tx1"/>
                </a:solidFill>
              </a:rPr>
              <a:t>지침」에서</a:t>
            </a:r>
            <a:r>
              <a:rPr lang="ko-KR" altLang="en-US" sz="1100" dirty="0">
                <a:solidFill>
                  <a:schemeClr val="tx1"/>
                </a:solidFill>
              </a:rPr>
              <a:t> 정한 바에 따름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다만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여신을 보유하지 아니한 업체에 대하여는 영업점에서 ‘</a:t>
            </a:r>
            <a:r>
              <a:rPr lang="ko-KR" altLang="en-US" sz="1100" dirty="0" err="1">
                <a:solidFill>
                  <a:schemeClr val="tx1"/>
                </a:solidFill>
              </a:rPr>
              <a:t>약식신용조사’로</a:t>
            </a:r>
            <a:r>
              <a:rPr lang="ko-KR" altLang="en-US" sz="1100" dirty="0">
                <a:solidFill>
                  <a:schemeClr val="tx1"/>
                </a:solidFill>
              </a:rPr>
              <a:t> 처리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신용평가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r>
              <a:rPr lang="ko-KR" altLang="en-US" sz="1100" dirty="0">
                <a:solidFill>
                  <a:schemeClr val="tx1"/>
                </a:solidFill>
              </a:rPr>
              <a:t> 「기업신용평가 </a:t>
            </a:r>
            <a:r>
              <a:rPr lang="ko-KR" altLang="en-US" sz="1100" dirty="0" err="1">
                <a:solidFill>
                  <a:schemeClr val="tx1"/>
                </a:solidFill>
              </a:rPr>
              <a:t>지침」에서</a:t>
            </a:r>
            <a:r>
              <a:rPr lang="ko-KR" altLang="en-US" sz="1100" dirty="0">
                <a:solidFill>
                  <a:schemeClr val="tx1"/>
                </a:solidFill>
              </a:rPr>
              <a:t> 정한 바에 따름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다만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여신을 보유하지 아니한 업체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심사역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합의건</a:t>
            </a:r>
            <a:r>
              <a:rPr lang="ko-KR" altLang="en-US" sz="1100" dirty="0">
                <a:solidFill>
                  <a:schemeClr val="tx1"/>
                </a:solidFill>
              </a:rPr>
              <a:t> 제외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대한 신용평가는 </a:t>
            </a:r>
            <a:r>
              <a:rPr lang="ko-KR" altLang="en-US" sz="1100" dirty="0" err="1">
                <a:solidFill>
                  <a:schemeClr val="tx1"/>
                </a:solidFill>
              </a:rPr>
              <a:t>영업점장</a:t>
            </a:r>
            <a:r>
              <a:rPr lang="ko-KR" altLang="en-US" sz="1100" dirty="0">
                <a:solidFill>
                  <a:schemeClr val="tx1"/>
                </a:solidFill>
              </a:rPr>
              <a:t> 전결로 평가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5718" y="1505167"/>
            <a:ext cx="1416544" cy="26887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26356-A5D7-8F79-D560-FEBB7C8CE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72" y="3477698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99" y="1411703"/>
            <a:ext cx="8142075" cy="5625706"/>
          </a:xfrm>
          <a:prstGeom prst="rect">
            <a:avLst/>
          </a:prstGeom>
        </p:spPr>
      </p:pic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카드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회원심사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결과조회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(#72224)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292050" y="1732321"/>
            <a:ext cx="317146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</a:rPr>
              <a:t>개인회원 </a:t>
            </a:r>
            <a:r>
              <a:rPr lang="ko-KR" altLang="en-US" sz="1100" b="1" dirty="0" err="1">
                <a:solidFill>
                  <a:schemeClr val="tx1"/>
                </a:solidFill>
              </a:rPr>
              <a:t>한도기준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카드이용한도는 </a:t>
            </a:r>
            <a:r>
              <a:rPr lang="en-US" altLang="ko-KR" sz="1100" dirty="0">
                <a:solidFill>
                  <a:schemeClr val="tx1"/>
                </a:solidFill>
                <a:hlinkClick r:id="rId3"/>
              </a:rPr>
              <a:t>CSS</a:t>
            </a:r>
            <a:r>
              <a:rPr lang="ko-KR" altLang="en-US" sz="1100" dirty="0">
                <a:solidFill>
                  <a:schemeClr val="tx1"/>
                </a:solidFill>
                <a:hlinkClick r:id="rId3"/>
              </a:rPr>
              <a:t>카드발급 및 </a:t>
            </a:r>
            <a:r>
              <a:rPr lang="ko-KR" altLang="en-US" sz="1100" dirty="0" err="1">
                <a:solidFill>
                  <a:schemeClr val="tx1"/>
                </a:solidFill>
                <a:hlinkClick r:id="rId3"/>
              </a:rPr>
              <a:t>한도산출</a:t>
            </a:r>
            <a:r>
              <a:rPr lang="ko-KR" altLang="en-US" sz="1100" dirty="0" err="1">
                <a:solidFill>
                  <a:schemeClr val="tx1"/>
                </a:solidFill>
              </a:rPr>
              <a:t>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</a:t>
            </a:r>
            <a:r>
              <a:rPr lang="ko-KR" altLang="en-US" sz="1100" dirty="0">
                <a:solidFill>
                  <a:schemeClr val="tx1"/>
                </a:solidFill>
              </a:rPr>
              <a:t> 따라 운영하며 최고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천만원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최저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백만원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단기카드대출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현금서비스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은 이용신청을 </a:t>
            </a:r>
            <a:r>
              <a:rPr lang="ko-KR" altLang="en-US" sz="1100" dirty="0" err="1">
                <a:solidFill>
                  <a:schemeClr val="tx1"/>
                </a:solidFill>
              </a:rPr>
              <a:t>하신고객에</a:t>
            </a:r>
            <a:r>
              <a:rPr lang="ko-KR" altLang="en-US" sz="1100" dirty="0">
                <a:solidFill>
                  <a:schemeClr val="tx1"/>
                </a:solidFill>
              </a:rPr>
              <a:t> 한해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월간 한도는 총 </a:t>
            </a:r>
            <a:r>
              <a:rPr lang="ko-KR" altLang="en-US" sz="1100" dirty="0" err="1">
                <a:solidFill>
                  <a:schemeClr val="tx1"/>
                </a:solidFill>
              </a:rPr>
              <a:t>이용한도의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40%</a:t>
            </a:r>
            <a:r>
              <a:rPr lang="ko-KR" altLang="en-US" sz="1100" dirty="0">
                <a:solidFill>
                  <a:schemeClr val="tx1"/>
                </a:solidFill>
              </a:rPr>
              <a:t>이내에서 </a:t>
            </a:r>
            <a:r>
              <a:rPr lang="ko-KR" altLang="en-US" sz="1100" dirty="0" err="1">
                <a:solidFill>
                  <a:schemeClr val="tx1"/>
                </a:solidFill>
              </a:rPr>
              <a:t>가계자금대출업무지침에</a:t>
            </a:r>
            <a:r>
              <a:rPr lang="ko-KR" altLang="en-US" sz="1100" dirty="0">
                <a:solidFill>
                  <a:schemeClr val="tx1"/>
                </a:solidFill>
              </a:rPr>
              <a:t> 따라 산출한 </a:t>
            </a:r>
            <a:r>
              <a:rPr lang="en-US" altLang="ko-KR" sz="1100" dirty="0">
                <a:solidFill>
                  <a:schemeClr val="tx1"/>
                </a:solidFill>
              </a:rPr>
              <a:t>DSR 70% </a:t>
            </a:r>
            <a:r>
              <a:rPr lang="ko-KR" altLang="en-US" sz="1100" dirty="0">
                <a:solidFill>
                  <a:schemeClr val="tx1"/>
                </a:solidFill>
              </a:rPr>
              <a:t>이내에서 한도를 부여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en-US" altLang="ko-KR" sz="1100" b="1" dirty="0">
                <a:solidFill>
                  <a:schemeClr val="tx1"/>
                </a:solidFill>
              </a:rPr>
              <a:t> </a:t>
            </a:r>
            <a:r>
              <a:rPr lang="ko-KR" altLang="en-US" sz="1100" b="1" dirty="0">
                <a:solidFill>
                  <a:schemeClr val="tx1"/>
                </a:solidFill>
              </a:rPr>
              <a:t>기업회원 </a:t>
            </a:r>
            <a:r>
              <a:rPr lang="ko-KR" altLang="en-US" sz="1100" b="1" dirty="0" err="1">
                <a:solidFill>
                  <a:schemeClr val="tx1"/>
                </a:solidFill>
              </a:rPr>
              <a:t>한도기준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※ </a:t>
            </a:r>
            <a:r>
              <a:rPr lang="ko-KR" altLang="en-US" sz="1100" dirty="0" err="1">
                <a:solidFill>
                  <a:schemeClr val="tx1"/>
                </a:solidFill>
              </a:rPr>
              <a:t>소매기업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예외업종</a:t>
            </a:r>
            <a:r>
              <a:rPr lang="en-US" altLang="ko-KR" sz="1100" b="1" u="sng" dirty="0">
                <a:solidFill>
                  <a:schemeClr val="tx1"/>
                </a:solidFill>
                <a:latin typeface="맑은 고딕" panose="020B0503020000020004" pitchFamily="50" charset="-127"/>
              </a:rPr>
              <a:t>¹ </a:t>
            </a:r>
            <a:r>
              <a:rPr lang="ko-KR" altLang="en-US" sz="1100" dirty="0">
                <a:solidFill>
                  <a:schemeClr val="tx1"/>
                </a:solidFill>
              </a:rPr>
              <a:t>은 </a:t>
            </a:r>
            <a:r>
              <a:rPr lang="ko-KR" altLang="en-US" sz="1100" dirty="0" err="1">
                <a:solidFill>
                  <a:schemeClr val="tx1"/>
                </a:solidFill>
              </a:rPr>
              <a:t>전결한도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50% </a:t>
            </a:r>
            <a:r>
              <a:rPr lang="ko-KR" altLang="en-US" sz="1100" dirty="0">
                <a:solidFill>
                  <a:schemeClr val="tx1"/>
                </a:solidFill>
              </a:rPr>
              <a:t>적용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※ </a:t>
            </a:r>
            <a:r>
              <a:rPr lang="ko-KR" altLang="en-US" sz="1100" dirty="0" err="1">
                <a:solidFill>
                  <a:schemeClr val="tx1"/>
                </a:solidFill>
              </a:rPr>
              <a:t>비소매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B+ </a:t>
            </a:r>
            <a:r>
              <a:rPr lang="ko-KR" altLang="en-US" sz="1100" dirty="0">
                <a:solidFill>
                  <a:schemeClr val="tx1"/>
                </a:solidFill>
              </a:rPr>
              <a:t>이하 </a:t>
            </a:r>
            <a:r>
              <a:rPr lang="ko-KR" altLang="en-US" sz="1100" dirty="0" err="1">
                <a:solidFill>
                  <a:schemeClr val="tx1"/>
                </a:solidFill>
              </a:rPr>
              <a:t>본부승인</a:t>
            </a:r>
            <a:r>
              <a:rPr lang="en-US" altLang="ko-KR" sz="1100" dirty="0">
                <a:solidFill>
                  <a:schemeClr val="tx1"/>
                </a:solidFill>
              </a:rPr>
              <a:t>(2020. 12. 1 </a:t>
            </a:r>
            <a:r>
              <a:rPr lang="ko-KR" altLang="en-US" sz="1100" dirty="0">
                <a:solidFill>
                  <a:schemeClr val="tx1"/>
                </a:solidFill>
              </a:rPr>
              <a:t>개정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※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예외업종</a:t>
            </a:r>
            <a:r>
              <a:rPr lang="en-US" altLang="ko-KR" sz="1100" b="1" u="sng" dirty="0">
                <a:solidFill>
                  <a:schemeClr val="tx1"/>
                </a:solidFill>
                <a:latin typeface="맑은 고딕" panose="020B0503020000020004" pitchFamily="50" charset="-127"/>
              </a:rPr>
              <a:t>¹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신설업체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개업후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년미만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제조업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음식점업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도소매업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건설업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3084" y="1605696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72875"/>
              </p:ext>
            </p:extLst>
          </p:nvPr>
        </p:nvGraphicFramePr>
        <p:xfrm>
          <a:off x="7349923" y="3484978"/>
          <a:ext cx="3054055" cy="120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09">
                  <a:extLst>
                    <a:ext uri="{9D8B030D-6E8A-4147-A177-3AD203B41FA5}">
                      <a16:colId xmlns:a16="http://schemas.microsoft.com/office/drawing/2014/main" val="393290350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2702547385"/>
                    </a:ext>
                  </a:extLst>
                </a:gridCol>
                <a:gridCol w="781426">
                  <a:extLst>
                    <a:ext uri="{9D8B030D-6E8A-4147-A177-3AD203B41FA5}">
                      <a16:colId xmlns:a16="http://schemas.microsoft.com/office/drawing/2014/main" val="3045000568"/>
                    </a:ext>
                  </a:extLst>
                </a:gridCol>
                <a:gridCol w="1084666">
                  <a:extLst>
                    <a:ext uri="{9D8B030D-6E8A-4147-A177-3AD203B41FA5}">
                      <a16:colId xmlns:a16="http://schemas.microsoft.com/office/drawing/2014/main" val="1942922279"/>
                    </a:ext>
                  </a:extLst>
                </a:gridCol>
              </a:tblGrid>
              <a:tr h="2073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등급별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영업점장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14572"/>
                  </a:ext>
                </a:extLst>
              </a:tr>
              <a:tr h="3239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전결한도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</a:rPr>
                        <a:t>산출한도적용시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50818"/>
                  </a:ext>
                </a:extLst>
              </a:tr>
              <a:tr h="3369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천만원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천만원이내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07085"/>
                  </a:ext>
                </a:extLst>
              </a:tr>
              <a:tr h="2998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5692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66988"/>
              </p:ext>
            </p:extLst>
          </p:nvPr>
        </p:nvGraphicFramePr>
        <p:xfrm>
          <a:off x="7349924" y="4699327"/>
          <a:ext cx="3054055" cy="154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09">
                  <a:extLst>
                    <a:ext uri="{9D8B030D-6E8A-4147-A177-3AD203B41FA5}">
                      <a16:colId xmlns:a16="http://schemas.microsoft.com/office/drawing/2014/main" val="393290350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2702547385"/>
                    </a:ext>
                  </a:extLst>
                </a:gridCol>
                <a:gridCol w="781426">
                  <a:extLst>
                    <a:ext uri="{9D8B030D-6E8A-4147-A177-3AD203B41FA5}">
                      <a16:colId xmlns:a16="http://schemas.microsoft.com/office/drawing/2014/main" val="3045000568"/>
                    </a:ext>
                  </a:extLst>
                </a:gridCol>
                <a:gridCol w="1084666">
                  <a:extLst>
                    <a:ext uri="{9D8B030D-6E8A-4147-A177-3AD203B41FA5}">
                      <a16:colId xmlns:a16="http://schemas.microsoft.com/office/drawing/2014/main" val="1942922279"/>
                    </a:ext>
                  </a:extLst>
                </a:gridCol>
              </a:tblGrid>
              <a:tr h="2073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신용등급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영업점장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14572"/>
                  </a:ext>
                </a:extLst>
              </a:tr>
              <a:tr h="3239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전결한도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dirty="0">
                          <a:solidFill>
                            <a:schemeClr val="bg1"/>
                          </a:solidFill>
                        </a:rPr>
                        <a:t>산출한도적용시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50818"/>
                  </a:ext>
                </a:extLst>
              </a:tr>
              <a:tr h="16845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비소매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AAA~BBB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천만원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천만원 이내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07085"/>
                  </a:ext>
                </a:extLst>
              </a:tr>
              <a:tr h="168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BBB~BB+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1511"/>
                  </a:ext>
                </a:extLst>
              </a:tr>
              <a:tr h="1499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56928"/>
                  </a:ext>
                </a:extLst>
              </a:tr>
              <a:tr h="1499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BB-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5312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9D2C989-9246-E953-A901-E348C22DDF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90" y="1702234"/>
            <a:ext cx="604277" cy="604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024BF3-FC40-B8FF-32E9-982BE943B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38" y="3904388"/>
            <a:ext cx="604277" cy="604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C1DF08-474D-12F3-D690-CF8F5889C2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86" y="3119527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는 잘리고 다른 쪽 모서리는 둥근 사각형 9"/>
          <p:cNvSpPr/>
          <p:nvPr/>
        </p:nvSpPr>
        <p:spPr>
          <a:xfrm>
            <a:off x="417512" y="823831"/>
            <a:ext cx="9785797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중간시험문제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9C2DD-CCAD-6D9C-48E4-CFD27807B143}"/>
              </a:ext>
            </a:extLst>
          </p:cNvPr>
          <p:cNvSpPr/>
          <p:nvPr/>
        </p:nvSpPr>
        <p:spPr>
          <a:xfrm>
            <a:off x="345507" y="1293875"/>
            <a:ext cx="3180661" cy="359999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진위형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문제 중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문제 출제</a:t>
            </a:r>
            <a:endParaRPr lang="en-US" altLang="ko-KR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B3D878-EA1A-7DE8-5F42-15F0EDA36087}"/>
              </a:ext>
            </a:extLst>
          </p:cNvPr>
          <p:cNvSpPr/>
          <p:nvPr/>
        </p:nvSpPr>
        <p:spPr>
          <a:xfrm>
            <a:off x="417512" y="1704432"/>
            <a:ext cx="9785797" cy="18493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카드신청자에 대하여 상담부적격자 여부를 판별하는 것을 초기심사라고 한다           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O )</a:t>
            </a:r>
          </a:p>
          <a:p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가족회원은 본인회원이 소유한 동일 상품코드로만 가족카드 발급이 가능하다   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O )</a:t>
            </a:r>
          </a:p>
          <a:p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카드 본심사에서는 다수의 개인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CB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BEST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구간을 적용한다                      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X )</a:t>
            </a:r>
          </a:p>
          <a:p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신청 당시 신청자의 정보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거래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금융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속성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를 종합하여 미래의 신용상태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부실률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를 예측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평점화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하는 시스템을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BSS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라고 한다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X )</a:t>
            </a:r>
          </a:p>
          <a:p>
            <a:endParaRPr lang="en-US" altLang="ko-KR" sz="12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기업회원 발급 신청 주체에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공동대표의 법인사업자는 공동대표 전원을 신청인으로 하여야 하며 대리인이 처리할 수 없다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 ( X 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013B4DA-2C1D-9728-F350-955F26BE9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23" y="-1556780"/>
            <a:ext cx="825809" cy="5231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68D8B8-8AB5-7118-874C-7DE33ADDA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278" y="-280341"/>
            <a:ext cx="604277" cy="6042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CE3660-8D64-0953-FD58-BE0032CD7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277" y="2726444"/>
            <a:ext cx="604277" cy="6042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B9F32-1AEA-77AB-AD9B-BAE70A841D47}"/>
              </a:ext>
            </a:extLst>
          </p:cNvPr>
          <p:cNvSpPr/>
          <p:nvPr/>
        </p:nvSpPr>
        <p:spPr>
          <a:xfrm>
            <a:off x="345507" y="3703167"/>
            <a:ext cx="3180661" cy="359999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■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객관식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문제 중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문제 출제</a:t>
            </a:r>
            <a:endParaRPr lang="en-US" altLang="ko-KR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27CD0-1240-DDEB-D466-16065869D0BC}"/>
              </a:ext>
            </a:extLst>
          </p:cNvPr>
          <p:cNvSpPr/>
          <p:nvPr/>
        </p:nvSpPr>
        <p:spPr>
          <a:xfrm>
            <a:off x="435359" y="4183085"/>
            <a:ext cx="5155974" cy="1300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신용카드 개인회원 한도에 관한 설명으로 틀린 것은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( 2 )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①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회 이용한도 정기점검 실시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②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최고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최저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백만원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④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한도는 총 이용한도의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40%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이내에서 한도 부여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가계자금대출업무지침에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따라 산출한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DSR 70%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이내에서 한도 부여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1D9B2E-5447-BC9E-7FDA-1A75C66F1993}"/>
              </a:ext>
            </a:extLst>
          </p:cNvPr>
          <p:cNvSpPr/>
          <p:nvPr/>
        </p:nvSpPr>
        <p:spPr>
          <a:xfrm>
            <a:off x="435358" y="5603108"/>
            <a:ext cx="7817119" cy="1300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신용카드 기업회원 한도에 관한 설명으로 틀린 것은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( 3 )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①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소매기업 예외업종은 전결한도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50%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적용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②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최고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비소매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B-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이하는 본부승인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④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소매 등급별 가중치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100%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이상은 영업점장 전결로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천만원이내로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한도 부여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비소매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BB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신용등급은 영업점장 전결로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백만원이내로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한도 부여</a:t>
            </a:r>
            <a:endParaRPr lang="en-US" altLang="ko-KR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ECFD90-A931-9DBF-D06F-F561142D6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277" y="4530998"/>
            <a:ext cx="604277" cy="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카드신규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(#71000)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3" y="1400536"/>
            <a:ext cx="8134221" cy="566002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74734" y="1732321"/>
            <a:ext cx="265838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전산 등록 시 확인 사항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 </a:t>
            </a:r>
            <a:r>
              <a:rPr lang="ko-KR" altLang="en-US" sz="1100" dirty="0">
                <a:solidFill>
                  <a:schemeClr val="tx1"/>
                </a:solidFill>
              </a:rPr>
              <a:t>고객기본정보관리 확인</a:t>
            </a:r>
            <a:r>
              <a:rPr lang="en-US" altLang="ko-KR" sz="1100" dirty="0">
                <a:solidFill>
                  <a:schemeClr val="tx1"/>
                </a:solidFill>
              </a:rPr>
              <a:t>(#62000)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</a:rPr>
              <a:t>주소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연락처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영문명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직장정보등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</a:t>
            </a:r>
            <a:r>
              <a:rPr lang="ko-KR" altLang="en-US" sz="1100" dirty="0">
                <a:solidFill>
                  <a:schemeClr val="tx1"/>
                </a:solidFill>
              </a:rPr>
              <a:t>적합성 등록</a:t>
            </a:r>
            <a:r>
              <a:rPr lang="en-US" altLang="ko-KR" sz="1100" dirty="0">
                <a:solidFill>
                  <a:schemeClr val="tx1"/>
                </a:solidFill>
              </a:rPr>
              <a:t>(#78554)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가입신청서 기재사항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</a:rPr>
              <a:t>상품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결제 일자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카드 발송지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</a:rPr>
              <a:t>요청 </a:t>
            </a:r>
            <a:r>
              <a:rPr lang="ko-KR" altLang="en-US" sz="1100" dirty="0" err="1">
                <a:solidFill>
                  <a:schemeClr val="tx1"/>
                </a:solidFill>
              </a:rPr>
              <a:t>한도등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 err="1">
                <a:solidFill>
                  <a:schemeClr val="tx1"/>
                </a:solidFill>
              </a:rPr>
              <a:t>해당거래</a:t>
            </a:r>
            <a:r>
              <a:rPr lang="ko-KR" altLang="en-US" sz="1100" dirty="0">
                <a:solidFill>
                  <a:schemeClr val="tx1"/>
                </a:solidFill>
              </a:rPr>
              <a:t> 전송 후 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 err="1">
                <a:solidFill>
                  <a:schemeClr val="tx1"/>
                </a:solidFill>
              </a:rPr>
              <a:t>주소검증</a:t>
            </a:r>
            <a:r>
              <a:rPr lang="en-US" altLang="ko-KR" sz="1100" dirty="0">
                <a:solidFill>
                  <a:schemeClr val="tx1"/>
                </a:solidFill>
              </a:rPr>
              <a:t>] </a:t>
            </a:r>
            <a:r>
              <a:rPr lang="ko-KR" altLang="en-US" sz="1100" dirty="0">
                <a:solidFill>
                  <a:schemeClr val="tx1"/>
                </a:solidFill>
              </a:rPr>
              <a:t>클릭 처리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972" y="1616452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3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2" y="1332770"/>
            <a:ext cx="8157371" cy="5704639"/>
          </a:xfrm>
          <a:prstGeom prst="rect">
            <a:avLst/>
          </a:prstGeom>
        </p:spPr>
      </p:pic>
      <p:sp>
        <p:nvSpPr>
          <p:cNvPr id="10" name="한쪽 모서리는 잘리고 다른 쪽 모서리는 둥근 사각형 9"/>
          <p:cNvSpPr/>
          <p:nvPr/>
        </p:nvSpPr>
        <p:spPr>
          <a:xfrm>
            <a:off x="488503" y="947818"/>
            <a:ext cx="8157371" cy="360000"/>
          </a:xfrm>
          <a:prstGeom prst="snipRoundRect">
            <a:avLst>
              <a:gd name="adj1" fmla="val 16667"/>
              <a:gd name="adj2" fmla="val 34667"/>
            </a:avLst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체크카드신규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(#72310)</a:t>
            </a:r>
            <a:r>
              <a:rPr kumimoji="0"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9563" y="314325"/>
            <a:ext cx="794291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카드발급 프로세스</a:t>
            </a:r>
            <a:endParaRPr lang="en-US" altLang="ko-KR" sz="1400" b="1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74734" y="1732321"/>
            <a:ext cx="2658383" cy="5305088"/>
          </a:xfrm>
          <a:prstGeom prst="roundRect">
            <a:avLst>
              <a:gd name="adj" fmla="val 192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전산 등록 시 확인 사항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 </a:t>
            </a:r>
            <a:r>
              <a:rPr lang="ko-KR" altLang="en-US" sz="1100" dirty="0">
                <a:solidFill>
                  <a:schemeClr val="tx1"/>
                </a:solidFill>
              </a:rPr>
              <a:t>고객기본정보관리 확인</a:t>
            </a:r>
            <a:r>
              <a:rPr lang="en-US" altLang="ko-KR" sz="1100" dirty="0">
                <a:solidFill>
                  <a:schemeClr val="tx1"/>
                </a:solidFill>
              </a:rPr>
              <a:t>(#62000)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</a:rPr>
              <a:t>주소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연락처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영문명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직장정보등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적합성 확인 대상 여부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가입신청서 기재사항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</a:rPr>
              <a:t>상품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결제 일자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카드 발송지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</a:rPr>
              <a:t>요청 </a:t>
            </a:r>
            <a:r>
              <a:rPr lang="ko-KR" altLang="en-US" sz="1100" dirty="0" err="1">
                <a:solidFill>
                  <a:schemeClr val="tx1"/>
                </a:solidFill>
              </a:rPr>
              <a:t>한도등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▣ </a:t>
            </a:r>
            <a:r>
              <a:rPr lang="ko-KR" altLang="en-US" sz="1100" b="1" dirty="0" err="1">
                <a:solidFill>
                  <a:schemeClr val="tx1"/>
                </a:solidFill>
              </a:rPr>
              <a:t>체크카드외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발급가능</a:t>
            </a:r>
            <a:r>
              <a:rPr lang="ko-KR" altLang="en-US" sz="1100" b="1" dirty="0">
                <a:solidFill>
                  <a:schemeClr val="tx1"/>
                </a:solidFill>
              </a:rPr>
              <a:t> 카드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현금</a:t>
            </a:r>
            <a:r>
              <a:rPr lang="en-US" altLang="ko-KR" sz="1100" dirty="0">
                <a:solidFill>
                  <a:schemeClr val="tx1"/>
                </a:solidFill>
              </a:rPr>
              <a:t>IC</a:t>
            </a:r>
            <a:r>
              <a:rPr lang="ko-KR" altLang="en-US" sz="1100" dirty="0">
                <a:solidFill>
                  <a:schemeClr val="tx1"/>
                </a:solidFill>
              </a:rPr>
              <a:t>카드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주류구매카드 등 </a:t>
            </a:r>
            <a:r>
              <a:rPr lang="ko-KR" altLang="en-US" sz="1100" dirty="0" err="1">
                <a:solidFill>
                  <a:schemeClr val="tx1"/>
                </a:solidFill>
              </a:rPr>
              <a:t>신규가능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972" y="1616452"/>
            <a:ext cx="1397354" cy="25194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lIns="36000" tIns="36000" rIns="36000" bIns="36000" rtlCol="0">
            <a:no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[Descriptio</a:t>
            </a:r>
            <a:r>
              <a:rPr lang="en-US" altLang="ko-KR" sz="1400" b="1" dirty="0">
                <a:latin typeface="맑은 고딕" pitchFamily="50" charset="-127"/>
              </a:rPr>
              <a:t>n</a:t>
            </a:r>
            <a:r>
              <a:rPr lang="en-US" altLang="ko-KR" sz="1400" b="1" dirty="0">
                <a:latin typeface="+mn-ea"/>
              </a:rPr>
              <a:t> 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5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1717</Words>
  <Application>Microsoft Office PowerPoint</Application>
  <PresentationFormat>사용자 지정</PresentationFormat>
  <Paragraphs>781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이은주</dc:creator>
  <cp:lastModifiedBy>821063403799</cp:lastModifiedBy>
  <cp:revision>118</cp:revision>
  <cp:lastPrinted>2022-11-17T10:14:08Z</cp:lastPrinted>
  <dcterms:created xsi:type="dcterms:W3CDTF">2021-01-04T04:25:20Z</dcterms:created>
  <dcterms:modified xsi:type="dcterms:W3CDTF">2022-11-21T15:34:58Z</dcterms:modified>
</cp:coreProperties>
</file>