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League Spartan" charset="1" panose="00000800000000000000"/>
      <p:regular r:id="rId30"/>
    </p:embeddedFont>
    <p:embeddedFont>
      <p:font typeface="Sanchez" charset="1" panose="020000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56119" y="295859"/>
            <a:ext cx="12067972" cy="9695283"/>
            <a:chOff x="0" y="0"/>
            <a:chExt cx="16090630" cy="1292704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523875"/>
              <a:ext cx="16090630" cy="109753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0810"/>
                </a:lnSpc>
              </a:pPr>
              <a:r>
                <a:rPr lang="en-US" sz="21906" spc="-1095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hogyan adjunk elő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1901722"/>
              <a:ext cx="16090630" cy="1025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05"/>
                </a:lnSpc>
              </a:pPr>
              <a:r>
                <a:rPr lang="en-US" sz="4850" spc="242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MOKOS JUDIT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2192000"/>
          </a:xfrm>
          <a:custGeom>
            <a:avLst/>
            <a:gdLst/>
            <a:ahLst/>
            <a:cxnLst/>
            <a:rect r="r" b="b" t="t" l="l"/>
            <a:pathLst>
              <a:path h="12192000" w="18288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3750" y="4591050"/>
            <a:ext cx="11860499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sztori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92887" y="4591050"/>
            <a:ext cx="11860499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te             d     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3750" y="4591050"/>
            <a:ext cx="11860499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sztori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4591050"/>
            <a:ext cx="13629482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közönség            ja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3750" y="4591050"/>
            <a:ext cx="11860499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érzelmek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31934" y="4591050"/>
            <a:ext cx="18419934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10500" spc="-525">
                <a:solidFill>
                  <a:srgbClr val="35777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tudomány</a:t>
            </a: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kommunikáció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95926" y="4143900"/>
            <a:ext cx="6380499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260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95926" y="3896250"/>
            <a:ext cx="6380499" cy="2494499"/>
            <a:chOff x="0" y="0"/>
            <a:chExt cx="8507332" cy="332599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47650"/>
              <a:ext cx="8507332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260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30319"/>
              <a:ext cx="8507332" cy="995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CSECSEMŐHALÁLOZÁSOK SZÁMA MAGYARORSZÁGON 2023-BEN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95926" y="3896250"/>
            <a:ext cx="6380499" cy="2494499"/>
            <a:chOff x="0" y="0"/>
            <a:chExt cx="8507332" cy="332599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47650"/>
              <a:ext cx="8507332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6D7E8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260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30319"/>
              <a:ext cx="8507332" cy="995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6D7E8D"/>
                  </a:solidFill>
                  <a:latin typeface="Sanchez"/>
                  <a:ea typeface="Sanchez"/>
                  <a:cs typeface="Sanchez"/>
                  <a:sym typeface="Sanchez"/>
                </a:rPr>
                <a:t>CSECSEMŐHALÁLOZÁSOK SZÁMA MAGYARORSZÁGON 2023-BEN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465115" y="643501"/>
            <a:ext cx="6380499" cy="2113499"/>
            <a:chOff x="0" y="0"/>
            <a:chExt cx="8507332" cy="281799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47650"/>
              <a:ext cx="8507332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319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330319"/>
              <a:ext cx="8507332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95926" y="3896250"/>
            <a:ext cx="6380499" cy="2494499"/>
            <a:chOff x="0" y="0"/>
            <a:chExt cx="8507332" cy="332599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47650"/>
              <a:ext cx="8507332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6D7E8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260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30319"/>
              <a:ext cx="8507332" cy="995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6D7E8D"/>
                  </a:solidFill>
                  <a:latin typeface="Sanchez"/>
                  <a:ea typeface="Sanchez"/>
                  <a:cs typeface="Sanchez"/>
                  <a:sym typeface="Sanchez"/>
                </a:rPr>
                <a:t>CSECSEMŐHALÁLOZÁSOK SZÁMA MAGYARORSZÁGON 2023-BEN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465115" y="643501"/>
            <a:ext cx="6380499" cy="2113499"/>
            <a:chOff x="0" y="0"/>
            <a:chExt cx="8507332" cy="281799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47650"/>
              <a:ext cx="8507332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6D7E8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319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330319"/>
              <a:ext cx="8507332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6D7E8D"/>
                  </a:solidFill>
                  <a:latin typeface="Sanchez"/>
                  <a:ea typeface="Sanchez"/>
                  <a:cs typeface="Sanchez"/>
                  <a:sym typeface="Sanchez"/>
                </a:rPr>
                <a:t>2022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57411" y="643501"/>
            <a:ext cx="6380499" cy="2113499"/>
            <a:chOff x="0" y="0"/>
            <a:chExt cx="8507332" cy="281799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47650"/>
              <a:ext cx="8507332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421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30319"/>
              <a:ext cx="8507332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2014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95926" y="3896250"/>
            <a:ext cx="6380499" cy="2494499"/>
            <a:chOff x="0" y="0"/>
            <a:chExt cx="8507332" cy="332599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47650"/>
              <a:ext cx="8507332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6D7E8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260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30319"/>
              <a:ext cx="8507332" cy="995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6D7E8D"/>
                  </a:solidFill>
                  <a:latin typeface="Sanchez"/>
                  <a:ea typeface="Sanchez"/>
                  <a:cs typeface="Sanchez"/>
                  <a:sym typeface="Sanchez"/>
                </a:rPr>
                <a:t>CSECSEMŐHALÁLOZÁSOK SZÁMA MAGYARORSZÁGON 2023-BEN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465115" y="643501"/>
            <a:ext cx="6380499" cy="2113499"/>
            <a:chOff x="0" y="0"/>
            <a:chExt cx="8507332" cy="281799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247650"/>
              <a:ext cx="8507332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6D7E8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319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330319"/>
              <a:ext cx="8507332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6D7E8D"/>
                  </a:solidFill>
                  <a:latin typeface="Sanchez"/>
                  <a:ea typeface="Sanchez"/>
                  <a:cs typeface="Sanchez"/>
                  <a:sym typeface="Sanchez"/>
                </a:rPr>
                <a:t>2022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57411" y="643501"/>
            <a:ext cx="6380499" cy="2113499"/>
            <a:chOff x="0" y="0"/>
            <a:chExt cx="8507332" cy="2817999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47650"/>
              <a:ext cx="8507332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6D7E8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421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330319"/>
              <a:ext cx="8507332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6D7E8D"/>
                  </a:solidFill>
                  <a:latin typeface="Sanchez"/>
                  <a:ea typeface="Sanchez"/>
                  <a:cs typeface="Sanchez"/>
                  <a:sym typeface="Sanchez"/>
                </a:rPr>
                <a:t>2014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6877" y="643501"/>
            <a:ext cx="6380499" cy="2113499"/>
            <a:chOff x="0" y="0"/>
            <a:chExt cx="8507332" cy="281799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247650"/>
              <a:ext cx="8507332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1863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330319"/>
              <a:ext cx="8507332" cy="487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22"/>
                </a:lnSpc>
              </a:pP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1990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2201525"/>
          </a:xfrm>
          <a:custGeom>
            <a:avLst/>
            <a:gdLst/>
            <a:ahLst/>
            <a:cxnLst/>
            <a:rect r="r" b="b" t="t" l="l"/>
            <a:pathLst>
              <a:path h="12201525" w="18288000">
                <a:moveTo>
                  <a:pt x="0" y="0"/>
                </a:moveTo>
                <a:lnTo>
                  <a:pt x="18288000" y="0"/>
                </a:lnTo>
                <a:lnTo>
                  <a:pt x="18288000" y="12201525"/>
                </a:lnTo>
                <a:lnTo>
                  <a:pt x="0" y="12201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5462" y="0"/>
            <a:ext cx="14557075" cy="10287000"/>
          </a:xfrm>
          <a:custGeom>
            <a:avLst/>
            <a:gdLst/>
            <a:ahLst/>
            <a:cxnLst/>
            <a:rect r="r" b="b" t="t" l="l"/>
            <a:pathLst>
              <a:path h="10287000" w="14557075">
                <a:moveTo>
                  <a:pt x="0" y="0"/>
                </a:moveTo>
                <a:lnTo>
                  <a:pt x="14557076" y="0"/>
                </a:lnTo>
                <a:lnTo>
                  <a:pt x="145570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5462" y="0"/>
            <a:ext cx="14557075" cy="10287000"/>
          </a:xfrm>
          <a:custGeom>
            <a:avLst/>
            <a:gdLst/>
            <a:ahLst/>
            <a:cxnLst/>
            <a:rect r="r" b="b" t="t" l="l"/>
            <a:pathLst>
              <a:path h="10287000" w="14557075">
                <a:moveTo>
                  <a:pt x="0" y="0"/>
                </a:moveTo>
                <a:lnTo>
                  <a:pt x="14557076" y="0"/>
                </a:lnTo>
                <a:lnTo>
                  <a:pt x="145570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2520733"/>
            <a:ext cx="17220844" cy="4399499"/>
            <a:chOff x="0" y="0"/>
            <a:chExt cx="22961125" cy="5865999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47650"/>
              <a:ext cx="22961125" cy="188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75"/>
                </a:lnSpc>
              </a:pPr>
              <a:r>
                <a:rPr lang="en-US" sz="10500" spc="-525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többre vágysz?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330319"/>
              <a:ext cx="22961125" cy="35356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01968" indent="-250984" lvl="1">
                <a:lnSpc>
                  <a:spcPts val="3022"/>
                </a:lnSpc>
                <a:buFont typeface="Arial"/>
                <a:buChar char="•"/>
              </a:pP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Miért nehéz a tudományról kommunikálni: </a:t>
              </a:r>
              <a:r>
                <a:rPr lang="en-US" sz="2325" spc="116">
                  <a:solidFill>
                    <a:srgbClr val="357774"/>
                  </a:solidFill>
                  <a:latin typeface="Sanchez"/>
                  <a:ea typeface="Sanchez"/>
                  <a:cs typeface="Sanchez"/>
                  <a:sym typeface="Sanchez"/>
                </a:rPr>
                <a:t>Hans Rosling </a:t>
              </a: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könyve: Factfulness / Tények, illetve Rosling a youtubeon (pl. Numbers are boring, people are interesting | Hans Rosling | TEDxSingapore)</a:t>
              </a:r>
            </a:p>
            <a:p>
              <a:pPr algn="l" marL="501968" indent="-250984" lvl="1">
                <a:lnSpc>
                  <a:spcPts val="3022"/>
                </a:lnSpc>
                <a:buFont typeface="Arial"/>
                <a:buChar char="•"/>
              </a:pP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Hogyan kommunikáljunk a tudományról: Kun-Kozák-Mokos-Rózsa: Covid: olyan, mint az influenza, csak halálosabb. Útikalauz járványokhoz, nem csak stopposoknak első három fejezete</a:t>
              </a:r>
            </a:p>
            <a:p>
              <a:pPr algn="l" marL="501968" indent="-250984" lvl="1">
                <a:lnSpc>
                  <a:spcPts val="3022"/>
                </a:lnSpc>
                <a:buFont typeface="Arial"/>
                <a:buChar char="•"/>
              </a:pP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Adat vizualizáció: </a:t>
              </a:r>
              <a:r>
                <a:rPr lang="en-US" sz="2325" spc="116">
                  <a:solidFill>
                    <a:srgbClr val="357774"/>
                  </a:solidFill>
                  <a:latin typeface="Sanchez"/>
                  <a:ea typeface="Sanchez"/>
                  <a:cs typeface="Sanchez"/>
                  <a:sym typeface="Sanchez"/>
                </a:rPr>
                <a:t>David McCandless</a:t>
              </a: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: https://informationisbeautiful.net/</a:t>
              </a:r>
            </a:p>
            <a:p>
              <a:pPr algn="l" marL="501968" indent="-250984" lvl="1">
                <a:lnSpc>
                  <a:spcPts val="3022"/>
                </a:lnSpc>
                <a:buFont typeface="Arial"/>
                <a:buChar char="•"/>
              </a:pP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Még több adat vizualizáció: </a:t>
              </a:r>
              <a:r>
                <a:rPr lang="en-US" sz="2325" spc="116">
                  <a:solidFill>
                    <a:srgbClr val="357774"/>
                  </a:solidFill>
                  <a:latin typeface="Sanchez"/>
                  <a:ea typeface="Sanchez"/>
                  <a:cs typeface="Sanchez"/>
                  <a:sym typeface="Sanchez"/>
                </a:rPr>
                <a:t>Cole Nussbaimer Knaflic</a:t>
              </a: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: Storytelling with data</a:t>
              </a:r>
            </a:p>
            <a:p>
              <a:pPr algn="l" marL="501968" indent="-250984" lvl="1">
                <a:lnSpc>
                  <a:spcPts val="3022"/>
                </a:lnSpc>
                <a:buFont typeface="Arial"/>
                <a:buChar char="•"/>
              </a:pP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Előadás technika: podcast-ek,  TED talk-ok </a:t>
              </a:r>
              <a:r>
                <a:rPr lang="en-US" sz="2325" spc="116">
                  <a:solidFill>
                    <a:srgbClr val="357774"/>
                  </a:solidFill>
                  <a:latin typeface="Sanchez"/>
                  <a:ea typeface="Sanchez"/>
                  <a:cs typeface="Sanchez"/>
                  <a:sym typeface="Sanchez"/>
                </a:rPr>
                <a:t>Duncan Yellowlees</a:t>
              </a:r>
              <a:r>
                <a:rPr lang="en-US" sz="2325" spc="116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-szel, https://www.duncanyellowlees.com/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65462" y="0"/>
            <a:ext cx="14557075" cy="10287000"/>
          </a:xfrm>
          <a:custGeom>
            <a:avLst/>
            <a:gdLst/>
            <a:ahLst/>
            <a:cxnLst/>
            <a:rect r="r" b="b" t="t" l="l"/>
            <a:pathLst>
              <a:path h="10287000" w="14557075">
                <a:moveTo>
                  <a:pt x="0" y="0"/>
                </a:moveTo>
                <a:lnTo>
                  <a:pt x="14557076" y="0"/>
                </a:lnTo>
                <a:lnTo>
                  <a:pt x="1455707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952500"/>
            <a:ext cx="18288000" cy="12192000"/>
          </a:xfrm>
          <a:custGeom>
            <a:avLst/>
            <a:gdLst/>
            <a:ahLst/>
            <a:cxnLst/>
            <a:rect r="r" b="b" t="t" l="l"/>
            <a:pathLst>
              <a:path h="12192000" w="18288000">
                <a:moveTo>
                  <a:pt x="0" y="0"/>
                </a:moveTo>
                <a:lnTo>
                  <a:pt x="18288000" y="0"/>
                </a:lnTo>
                <a:lnTo>
                  <a:pt x="18288000" y="12192000"/>
                </a:lnTo>
                <a:lnTo>
                  <a:pt x="0" y="12192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3602319" y="-8271629"/>
            <a:ext cx="12197953" cy="26465680"/>
          </a:xfrm>
          <a:custGeom>
            <a:avLst/>
            <a:gdLst/>
            <a:ahLst/>
            <a:cxnLst/>
            <a:rect r="r" b="b" t="t" l="l"/>
            <a:pathLst>
              <a:path h="26465680" w="12197953">
                <a:moveTo>
                  <a:pt x="0" y="0"/>
                </a:moveTo>
                <a:lnTo>
                  <a:pt x="12197953" y="0"/>
                </a:lnTo>
                <a:lnTo>
                  <a:pt x="12197953" y="26465680"/>
                </a:lnTo>
                <a:lnTo>
                  <a:pt x="0" y="26465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58" t="0" r="-22358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78733" y="566812"/>
            <a:ext cx="5784428" cy="261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 a célod?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924909" y="3048026"/>
            <a:ext cx="11180567" cy="6085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2"/>
              </a:lnSpc>
            </a:pPr>
          </a:p>
          <a:p>
            <a:pPr algn="just" marL="501968" indent="-250984" lvl="1">
              <a:lnSpc>
                <a:spcPts val="3022"/>
              </a:lnSpc>
              <a:buFont typeface="Arial"/>
              <a:buChar char="•"/>
            </a:pPr>
            <a:r>
              <a:rPr lang="en-US" sz="2325" spc="116">
                <a:solidFill>
                  <a:srgbClr val="000000"/>
                </a:solidFill>
                <a:latin typeface="Sanchez"/>
                <a:ea typeface="Sanchez"/>
                <a:cs typeface="Sanchez"/>
                <a:sym typeface="Sanchez"/>
              </a:rPr>
              <a:t>?</a:t>
            </a: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  <a:p>
            <a:pPr algn="l">
              <a:lnSpc>
                <a:spcPts val="302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3750" y="4591050"/>
            <a:ext cx="11860499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emlékezzenek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3750" y="4591050"/>
            <a:ext cx="11860499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pletyka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3750" y="4591050"/>
            <a:ext cx="11860499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sztori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3750" y="4591050"/>
            <a:ext cx="11860499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sztori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692887" y="4591050"/>
            <a:ext cx="11860499" cy="135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5"/>
              </a:lnSpc>
            </a:pPr>
            <a:r>
              <a:rPr lang="en-US" sz="10500" spc="-52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 te             d 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DAGWknIQA1c</dc:identifier>
  <dcterms:modified xsi:type="dcterms:W3CDTF">2011-08-01T06:04:30Z</dcterms:modified>
  <cp:revision>1</cp:revision>
  <dc:title>fipufo</dc:title>
</cp:coreProperties>
</file>