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81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6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69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2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0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79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4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91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95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5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76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781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41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80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12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06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28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3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5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0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8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8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8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88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6B852-613C-4BB3-8B7C-9B514361A93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385B-73BA-45F0-B9EB-D29830984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sentinel</a:t>
            </a:r>
          </a:p>
        </p:txBody>
      </p:sp>
    </p:spTree>
    <p:extLst>
      <p:ext uri="{BB962C8B-B14F-4D97-AF65-F5344CB8AC3E}">
        <p14:creationId xmlns:p14="http://schemas.microsoft.com/office/powerpoint/2010/main" val="206218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/>
              </a:rPr>
              <a:t>Timeline </a:t>
            </a:r>
            <a:r>
              <a:rPr lang="zh-CN" altLang="en-US" dirty="0">
                <a:effectLst/>
              </a:rPr>
              <a:t>预期进度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35685"/>
            <a:ext cx="4916487" cy="3755515"/>
          </a:xfrm>
        </p:spPr>
        <p:txBody>
          <a:bodyPr>
            <a:normAutofit/>
          </a:bodyPr>
          <a:lstStyle/>
          <a:p>
            <a:pPr lvl="0"/>
            <a:r>
              <a:rPr lang="en-MY" dirty="0">
                <a:effectLst/>
              </a:rPr>
              <a:t>Week 5</a:t>
            </a:r>
            <a:endParaRPr lang="en-US" dirty="0">
              <a:effectLst/>
            </a:endParaRPr>
          </a:p>
          <a:p>
            <a:pPr lvl="1"/>
            <a:r>
              <a:rPr lang="en-MY" dirty="0">
                <a:effectLst/>
              </a:rPr>
              <a:t>Finalize design </a:t>
            </a:r>
            <a:r>
              <a:rPr lang="zh-CN" altLang="en-US" dirty="0">
                <a:effectLst/>
              </a:rPr>
              <a:t>定稿</a:t>
            </a:r>
            <a:endParaRPr lang="en-US" dirty="0">
              <a:effectLst/>
            </a:endParaRPr>
          </a:p>
          <a:p>
            <a:pPr lvl="1"/>
            <a:r>
              <a:rPr lang="en-MY" dirty="0">
                <a:effectLst/>
              </a:rPr>
              <a:t>Buying of components and materials </a:t>
            </a:r>
            <a:r>
              <a:rPr lang="zh-CN" altLang="en-US" dirty="0">
                <a:effectLst/>
              </a:rPr>
              <a:t>购买零件及材料</a:t>
            </a:r>
            <a:endParaRPr lang="en-US" altLang="zh-CN" dirty="0">
              <a:effectLst/>
            </a:endParaRPr>
          </a:p>
          <a:p>
            <a:pPr lvl="2"/>
            <a:r>
              <a:rPr lang="en-MY" dirty="0">
                <a:effectLst/>
              </a:rPr>
              <a:t>Major components – </a:t>
            </a:r>
            <a:r>
              <a:rPr lang="en-US" altLang="zh-CN" dirty="0">
                <a:effectLst/>
              </a:rPr>
              <a:t>RASPI</a:t>
            </a:r>
            <a:r>
              <a:rPr lang="en-MY" dirty="0">
                <a:effectLst/>
              </a:rPr>
              <a:t>/Arduino, Laser light, IR emitter and receiver</a:t>
            </a:r>
          </a:p>
          <a:p>
            <a:pPr lvl="2"/>
            <a:r>
              <a:rPr lang="en-MY" dirty="0">
                <a:effectLst/>
              </a:rPr>
              <a:t>Electronics  - see how</a:t>
            </a:r>
            <a:endParaRPr lang="en-US" dirty="0">
              <a:effectLst/>
            </a:endParaRPr>
          </a:p>
          <a:p>
            <a:pPr lvl="1"/>
            <a:r>
              <a:rPr lang="en-MY" dirty="0">
                <a:effectLst/>
              </a:rPr>
              <a:t>preliminary testing of components</a:t>
            </a:r>
            <a:endParaRPr lang="en-US" dirty="0">
              <a:effectLst/>
            </a:endParaRPr>
          </a:p>
          <a:p>
            <a:pPr lvl="2"/>
            <a:r>
              <a:rPr lang="en-MY" dirty="0">
                <a:effectLst/>
              </a:rPr>
              <a:t>signal strength </a:t>
            </a:r>
            <a:r>
              <a:rPr lang="zh-CN" altLang="en-US" dirty="0">
                <a:effectLst/>
              </a:rPr>
              <a:t>讯息强度</a:t>
            </a:r>
            <a:endParaRPr lang="en-US" altLang="zh-CN" dirty="0">
              <a:effectLst/>
            </a:endParaRPr>
          </a:p>
          <a:p>
            <a:pPr lvl="2"/>
            <a:r>
              <a:rPr lang="en-MY" dirty="0" err="1">
                <a:effectLst/>
              </a:rPr>
              <a:t>Connectivit</a:t>
            </a:r>
            <a:r>
              <a:rPr lang="en-US" dirty="0">
                <a:effectLst/>
              </a:rPr>
              <a:t>y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讯息连接</a:t>
            </a:r>
            <a:endParaRPr lang="en-US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44090" y="2220324"/>
            <a:ext cx="4890356" cy="373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MY" dirty="0">
                <a:effectLst/>
              </a:rPr>
              <a:t>Week 6-8</a:t>
            </a:r>
            <a:endParaRPr lang="en-US" dirty="0">
              <a:effectLst/>
            </a:endParaRPr>
          </a:p>
          <a:p>
            <a:pPr lvl="1"/>
            <a:r>
              <a:rPr lang="en-MY" dirty="0">
                <a:effectLst/>
              </a:rPr>
              <a:t>work on first prototype </a:t>
            </a:r>
            <a:r>
              <a:rPr lang="zh-CN" altLang="en-US" dirty="0">
                <a:effectLst/>
              </a:rPr>
              <a:t>模型制作</a:t>
            </a:r>
            <a:endParaRPr lang="en-MY" dirty="0">
              <a:effectLst/>
            </a:endParaRPr>
          </a:p>
          <a:p>
            <a:r>
              <a:rPr lang="en-MY" dirty="0">
                <a:effectLst/>
              </a:rPr>
              <a:t>week 9</a:t>
            </a:r>
            <a:endParaRPr lang="en-US" dirty="0">
              <a:effectLst/>
            </a:endParaRPr>
          </a:p>
          <a:p>
            <a:pPr lvl="1"/>
            <a:r>
              <a:rPr lang="en-MY" dirty="0">
                <a:effectLst/>
              </a:rPr>
              <a:t>revise design based on feedback </a:t>
            </a:r>
          </a:p>
          <a:p>
            <a:pPr marL="457200" lvl="1" indent="0">
              <a:buNone/>
            </a:pPr>
            <a:r>
              <a:rPr lang="en-MY" altLang="zh-CN" dirty="0">
                <a:effectLst/>
              </a:rPr>
              <a:t>     </a:t>
            </a:r>
            <a:r>
              <a:rPr lang="zh-CN" altLang="en-US" dirty="0">
                <a:effectLst/>
              </a:rPr>
              <a:t>回馈和调整设计</a:t>
            </a:r>
            <a:endParaRPr lang="en-US" dirty="0">
              <a:effectLst/>
            </a:endParaRPr>
          </a:p>
          <a:p>
            <a:pPr lvl="1"/>
            <a:r>
              <a:rPr lang="en-MY" dirty="0">
                <a:effectLst/>
              </a:rPr>
              <a:t>Add new features: sound, LED display</a:t>
            </a:r>
          </a:p>
          <a:p>
            <a:pPr lvl="1"/>
            <a:r>
              <a:rPr lang="zh-CN" altLang="en-US" dirty="0">
                <a:effectLst/>
              </a:rPr>
              <a:t>加入音效和</a:t>
            </a:r>
            <a:r>
              <a:rPr lang="en-US" altLang="zh-CN" dirty="0">
                <a:effectLst/>
              </a:rPr>
              <a:t>LED</a:t>
            </a:r>
            <a:r>
              <a:rPr lang="zh-CN" altLang="en-US" dirty="0">
                <a:effectLst/>
              </a:rPr>
              <a:t>显示</a:t>
            </a:r>
            <a:endParaRPr lang="en-US" dirty="0">
              <a:effectLst/>
            </a:endParaRPr>
          </a:p>
          <a:p>
            <a:r>
              <a:rPr lang="en-MY" dirty="0">
                <a:effectLst/>
              </a:rPr>
              <a:t>week 10-12</a:t>
            </a:r>
            <a:endParaRPr lang="en-US" dirty="0">
              <a:effectLst/>
            </a:endParaRPr>
          </a:p>
          <a:p>
            <a:pPr lvl="1"/>
            <a:r>
              <a:rPr lang="en-MY" dirty="0">
                <a:effectLst/>
              </a:rPr>
              <a:t>work on Second and Final prototype</a:t>
            </a:r>
          </a:p>
          <a:p>
            <a:pPr marL="457200" lvl="1" indent="0">
              <a:buNone/>
            </a:pPr>
            <a:r>
              <a:rPr lang="en-MY" dirty="0">
                <a:effectLst/>
              </a:rPr>
              <a:t>      </a:t>
            </a:r>
            <a:r>
              <a:rPr lang="zh-CN" altLang="en-US" dirty="0">
                <a:effectLst/>
              </a:rPr>
              <a:t>制作第二个模型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8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/>
              </a:rPr>
              <a:t>help required ( mentoring, skills needed, money ) </a:t>
            </a:r>
            <a:r>
              <a:rPr lang="zh-CN" altLang="en-US" dirty="0">
                <a:effectLst/>
              </a:rPr>
              <a:t>所需帮助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督导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所需技能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资金</a:t>
            </a:r>
            <a:r>
              <a:rPr lang="en-US" altLang="zh-CN" dirty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2038"/>
            <a:ext cx="9905998" cy="4220307"/>
          </a:xfrm>
        </p:spPr>
        <p:txBody>
          <a:bodyPr>
            <a:normAutofit/>
          </a:bodyPr>
          <a:lstStyle/>
          <a:p>
            <a:pPr lvl="0"/>
            <a:r>
              <a:rPr lang="en-MY" dirty="0">
                <a:effectLst/>
              </a:rPr>
              <a:t>Skills: Design of circuitry, Coding for M</a:t>
            </a:r>
            <a:r>
              <a:rPr lang="en-US" altLang="zh-CN" dirty="0">
                <a:effectLst/>
              </a:rPr>
              <a:t>YO</a:t>
            </a:r>
            <a:r>
              <a:rPr lang="en-MY" dirty="0">
                <a:effectLst/>
              </a:rPr>
              <a:t> Access of facilities: Fabrication Lab (3D printer, laser cutter), Electronic Lab (solder station, basic electronic components)</a:t>
            </a:r>
            <a:endParaRPr lang="en-US" dirty="0">
              <a:effectLst/>
            </a:endParaRPr>
          </a:p>
          <a:p>
            <a:pPr lvl="0"/>
            <a:r>
              <a:rPr lang="en-MY" dirty="0">
                <a:effectLst/>
              </a:rPr>
              <a:t>Minimum budget for us to complete two prototypes and experience similar products ( laser tag games :D )</a:t>
            </a:r>
          </a:p>
          <a:p>
            <a:pPr lvl="0"/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技能：电路设计及</a:t>
            </a:r>
            <a:r>
              <a:rPr lang="en-US" altLang="zh-CN" dirty="0">
                <a:effectLst/>
              </a:rPr>
              <a:t>MYO</a:t>
            </a:r>
            <a:r>
              <a:rPr lang="zh-CN" altLang="en-US" dirty="0">
                <a:effectLst/>
              </a:rPr>
              <a:t>编程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设备：</a:t>
            </a:r>
            <a:r>
              <a:rPr lang="en-US" altLang="zh-CN" dirty="0">
                <a:effectLst/>
              </a:rPr>
              <a:t>3D</a:t>
            </a:r>
            <a:r>
              <a:rPr lang="zh-CN" altLang="en-US" dirty="0">
                <a:effectLst/>
              </a:rPr>
              <a:t>打印，激光切割，焊接仪，基本电子零件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资金：完成两个模型及体验相似产品的资金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508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54369"/>
          </a:xfrm>
        </p:spPr>
        <p:txBody>
          <a:bodyPr/>
          <a:lstStyle/>
          <a:p>
            <a:r>
              <a:rPr lang="en-US" altLang="zh-CN" dirty="0">
                <a:effectLst/>
              </a:rPr>
              <a:t>Future work </a:t>
            </a:r>
            <a:r>
              <a:rPr lang="zh-CN" altLang="en-US" dirty="0">
                <a:effectLst/>
              </a:rPr>
              <a:t>可扩展工作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89285"/>
            <a:ext cx="9905998" cy="3601915"/>
          </a:xfrm>
        </p:spPr>
        <p:txBody>
          <a:bodyPr/>
          <a:lstStyle/>
          <a:p>
            <a:pPr lvl="0"/>
            <a:r>
              <a:rPr lang="en-MY" dirty="0">
                <a:effectLst/>
              </a:rPr>
              <a:t>Streamline product – make it more lightweight and compact </a:t>
            </a:r>
            <a:r>
              <a:rPr lang="zh-CN" altLang="en-US" dirty="0">
                <a:effectLst/>
              </a:rPr>
              <a:t>简洁及便携设计</a:t>
            </a:r>
            <a:endParaRPr lang="en-US" dirty="0">
              <a:effectLst/>
            </a:endParaRPr>
          </a:p>
          <a:p>
            <a:pPr lvl="0"/>
            <a:r>
              <a:rPr lang="en-MY" dirty="0">
                <a:effectLst/>
              </a:rPr>
              <a:t>server host – more complicated game setup with variety of game elements, interactions and environment </a:t>
            </a:r>
            <a:r>
              <a:rPr lang="zh-CN" altLang="en-US" dirty="0">
                <a:effectLst/>
              </a:rPr>
              <a:t>加入更多的游戏玩法及元素</a:t>
            </a:r>
            <a:endParaRPr lang="en-US" dirty="0">
              <a:effectLst/>
            </a:endParaRPr>
          </a:p>
          <a:p>
            <a:pPr lvl="0"/>
            <a:r>
              <a:rPr lang="en-MY" dirty="0">
                <a:effectLst/>
              </a:rPr>
              <a:t>Better signal emitter – Outdoor usage </a:t>
            </a:r>
            <a:r>
              <a:rPr lang="zh-CN" altLang="en-US" dirty="0">
                <a:effectLst/>
              </a:rPr>
              <a:t>加强信息传输强度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以便室内外兼容</a:t>
            </a:r>
            <a:r>
              <a:rPr lang="en-US" altLang="zh-CN" dirty="0">
                <a:effectLst/>
              </a:rPr>
              <a:t>)</a:t>
            </a:r>
            <a:endParaRPr lang="en-US" dirty="0">
              <a:effectLst/>
            </a:endParaRPr>
          </a:p>
          <a:p>
            <a:pPr lvl="0"/>
            <a:r>
              <a:rPr lang="en-MY" dirty="0">
                <a:effectLst/>
              </a:rPr>
              <a:t>Combine with AR/VR technology to give a more immersive experience </a:t>
            </a:r>
          </a:p>
          <a:p>
            <a:pPr marL="0" lvl="0" indent="0">
              <a:buNone/>
            </a:pPr>
            <a:r>
              <a:rPr lang="en-MY" altLang="zh-CN" dirty="0">
                <a:effectLst/>
              </a:rPr>
              <a:t>    </a:t>
            </a:r>
            <a:r>
              <a:rPr lang="zh-CN" altLang="en-US" dirty="0">
                <a:effectLst/>
              </a:rPr>
              <a:t>融合虚拟实境以加强游戏体验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61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82316"/>
          </a:xfrm>
        </p:spPr>
        <p:txBody>
          <a:bodyPr/>
          <a:lstStyle/>
          <a:p>
            <a:r>
              <a:rPr lang="en-US" altLang="zh-CN" dirty="0"/>
              <a:t>Background </a:t>
            </a:r>
            <a:r>
              <a:rPr lang="zh-CN" altLang="en-US" dirty="0"/>
              <a:t>背景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59" y="1491916"/>
            <a:ext cx="6059487" cy="4194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9031" y="584784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Tag Game </a:t>
            </a:r>
            <a:r>
              <a:rPr lang="zh-CN" altLang="en-US" dirty="0"/>
              <a:t>激光枪战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7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5492"/>
            <a:ext cx="9905998" cy="1181100"/>
          </a:xfrm>
        </p:spPr>
        <p:txBody>
          <a:bodyPr/>
          <a:lstStyle/>
          <a:p>
            <a:r>
              <a:rPr lang="en-US" dirty="0"/>
              <a:t>Our idea </a:t>
            </a:r>
            <a:r>
              <a:rPr lang="zh-CN" altLang="en-US" dirty="0"/>
              <a:t>想法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186960"/>
            <a:ext cx="8292733" cy="236513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Weaponless field games, simulating the casting of spells and magic </a:t>
            </a:r>
            <a:r>
              <a:rPr lang="zh-CN" altLang="en-US" dirty="0">
                <a:effectLst/>
              </a:rPr>
              <a:t>没武器的场景游戏，模拟魔法效果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Make fantasy into reality </a:t>
            </a:r>
          </a:p>
          <a:p>
            <a:pPr marL="0" indent="0">
              <a:buNone/>
            </a:pPr>
            <a:r>
              <a:rPr lang="en-US" altLang="zh-CN" dirty="0">
                <a:effectLst/>
              </a:rPr>
              <a:t>    </a:t>
            </a:r>
            <a:r>
              <a:rPr lang="zh-CN" altLang="en-US" dirty="0">
                <a:effectLst/>
              </a:rPr>
              <a:t>让虚幻变成现实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16" y="2549769"/>
            <a:ext cx="5990859" cy="399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4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/>
              </a:rPr>
              <a:t>Plus points </a:t>
            </a:r>
            <a:r>
              <a:rPr lang="zh-CN" altLang="en-US" dirty="0">
                <a:effectLst/>
              </a:rPr>
              <a:t>优点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50831"/>
            <a:ext cx="9905998" cy="3997569"/>
          </a:xfrm>
        </p:spPr>
        <p:txBody>
          <a:bodyPr/>
          <a:lstStyle/>
          <a:p>
            <a:pPr lvl="1"/>
            <a:r>
              <a:rPr lang="en-MY" dirty="0">
                <a:effectLst/>
              </a:rPr>
              <a:t>Lightweight </a:t>
            </a:r>
          </a:p>
          <a:p>
            <a:pPr marL="457200" lvl="1" indent="0">
              <a:buNone/>
            </a:pPr>
            <a:r>
              <a:rPr lang="en-MY" altLang="zh-CN" dirty="0">
                <a:effectLst/>
              </a:rPr>
              <a:t>     </a:t>
            </a:r>
            <a:r>
              <a:rPr lang="zh-CN" altLang="en-US" dirty="0">
                <a:effectLst/>
              </a:rPr>
              <a:t>轻巧装备</a:t>
            </a:r>
            <a:r>
              <a:rPr lang="en-MY" dirty="0">
                <a:effectLst/>
              </a:rPr>
              <a:t>   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 lvl="1"/>
            <a:r>
              <a:rPr lang="en-MY" dirty="0">
                <a:effectLst/>
              </a:rPr>
              <a:t>different immersive experience </a:t>
            </a:r>
          </a:p>
          <a:p>
            <a:pPr marL="457200" lvl="1" indent="0">
              <a:buNone/>
            </a:pPr>
            <a:r>
              <a:rPr lang="en-MY" altLang="zh-CN" dirty="0">
                <a:effectLst/>
              </a:rPr>
              <a:t>     </a:t>
            </a:r>
            <a:r>
              <a:rPr lang="zh-CN" altLang="en-US" dirty="0">
                <a:effectLst/>
              </a:rPr>
              <a:t>不同的游戏体验</a:t>
            </a:r>
            <a:endParaRPr lang="en-US" altLang="zh-CN" dirty="0">
              <a:effectLst/>
            </a:endParaRP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 lvl="1"/>
            <a:r>
              <a:rPr lang="en-MY" dirty="0">
                <a:effectLst/>
              </a:rPr>
              <a:t>potentially more variety of game interactions </a:t>
            </a:r>
          </a:p>
          <a:p>
            <a:pPr marL="457200" lvl="1" indent="0">
              <a:buNone/>
            </a:pPr>
            <a:r>
              <a:rPr lang="en-MY" altLang="zh-CN" dirty="0">
                <a:effectLst/>
              </a:rPr>
              <a:t>     </a:t>
            </a:r>
            <a:r>
              <a:rPr lang="zh-CN" altLang="en-US" dirty="0">
                <a:effectLst/>
              </a:rPr>
              <a:t>加入不同魔法或武器音效和视觉效果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2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Existing </a:t>
            </a:r>
            <a:r>
              <a:rPr lang="en-MY" dirty="0">
                <a:effectLst/>
              </a:rPr>
              <a:t>products </a:t>
            </a:r>
            <a:r>
              <a:rPr lang="zh-CN" altLang="en-US" dirty="0">
                <a:effectLst/>
              </a:rPr>
              <a:t>现有产品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19652"/>
            <a:ext cx="9905998" cy="1057263"/>
          </a:xfrm>
        </p:spPr>
        <p:txBody>
          <a:bodyPr/>
          <a:lstStyle/>
          <a:p>
            <a:r>
              <a:rPr lang="en-MY" dirty="0">
                <a:effectLst/>
              </a:rPr>
              <a:t>laser tag, VR laser tag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2"/>
          <a:stretch/>
        </p:blipFill>
        <p:spPr>
          <a:xfrm>
            <a:off x="7432592" y="1802424"/>
            <a:ext cx="4232705" cy="4092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2" r="8747"/>
          <a:stretch/>
        </p:blipFill>
        <p:spPr>
          <a:xfrm>
            <a:off x="1216030" y="2804747"/>
            <a:ext cx="5926416" cy="30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1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/>
              </a:rPr>
              <a:t>introduction/design </a:t>
            </a:r>
            <a:r>
              <a:rPr lang="zh-CN" altLang="en-US" dirty="0">
                <a:effectLst/>
              </a:rPr>
              <a:t>介绍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84483"/>
            <a:ext cx="9905998" cy="3124201"/>
          </a:xfrm>
        </p:spPr>
        <p:txBody>
          <a:bodyPr/>
          <a:lstStyle/>
          <a:p>
            <a:pPr lvl="0"/>
            <a:r>
              <a:rPr lang="en-MY" dirty="0">
                <a:effectLst/>
              </a:rPr>
              <a:t>Our concept </a:t>
            </a:r>
            <a:r>
              <a:rPr lang="zh-CN" altLang="en-US" dirty="0">
                <a:effectLst/>
              </a:rPr>
              <a:t>产品概念</a:t>
            </a:r>
            <a:endParaRPr lang="en-US" dirty="0">
              <a:effectLst/>
            </a:endParaRPr>
          </a:p>
          <a:p>
            <a:pPr lvl="1"/>
            <a:r>
              <a:rPr lang="en-MY" dirty="0">
                <a:effectLst/>
              </a:rPr>
              <a:t>an arm brace with </a:t>
            </a:r>
            <a:r>
              <a:rPr lang="en-MY" dirty="0" err="1">
                <a:effectLst/>
              </a:rPr>
              <a:t>myo</a:t>
            </a:r>
            <a:r>
              <a:rPr lang="en-MY" dirty="0">
                <a:effectLst/>
              </a:rPr>
              <a:t> band, speaker, led display, laser light, infrared emitter </a:t>
            </a:r>
            <a:r>
              <a:rPr lang="en-US" altLang="zh-CN" dirty="0">
                <a:effectLst/>
              </a:rPr>
              <a:t>c</a:t>
            </a:r>
            <a:r>
              <a:rPr lang="en-MY" dirty="0" err="1">
                <a:effectLst/>
              </a:rPr>
              <a:t>onnecte</a:t>
            </a:r>
            <a:r>
              <a:rPr lang="en-US" altLang="zh-CN" dirty="0">
                <a:effectLst/>
              </a:rPr>
              <a:t>d  </a:t>
            </a:r>
          </a:p>
          <a:p>
            <a:pPr marL="457200" lvl="1" indent="0">
              <a:buNone/>
            </a:pPr>
            <a:r>
              <a:rPr lang="en-US" altLang="zh-CN" dirty="0">
                <a:effectLst/>
              </a:rPr>
              <a:t>    </a:t>
            </a:r>
            <a:r>
              <a:rPr lang="zh-CN" altLang="en-US" dirty="0">
                <a:effectLst/>
              </a:rPr>
              <a:t>手环</a:t>
            </a:r>
            <a:r>
              <a:rPr lang="en-US" altLang="zh-CN" dirty="0">
                <a:effectLst/>
              </a:rPr>
              <a:t>(MYO, </a:t>
            </a:r>
            <a:r>
              <a:rPr lang="zh-CN" altLang="en-US" dirty="0">
                <a:effectLst/>
              </a:rPr>
              <a:t>扬声器</a:t>
            </a:r>
            <a:r>
              <a:rPr lang="en-US" altLang="zh-CN" dirty="0">
                <a:effectLst/>
              </a:rPr>
              <a:t>, LED</a:t>
            </a:r>
            <a:r>
              <a:rPr lang="zh-CN" altLang="en-US" dirty="0">
                <a:effectLst/>
              </a:rPr>
              <a:t>显示屏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激光发射器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红外线发射</a:t>
            </a:r>
            <a:r>
              <a:rPr lang="en-US" altLang="zh-CN" dirty="0">
                <a:effectLst/>
              </a:rPr>
              <a:t>)</a:t>
            </a:r>
          </a:p>
          <a:p>
            <a:pPr lvl="1"/>
            <a:endParaRPr lang="en-US" dirty="0">
              <a:effectLst/>
            </a:endParaRPr>
          </a:p>
          <a:p>
            <a:pPr lvl="1"/>
            <a:r>
              <a:rPr lang="en-MY" dirty="0">
                <a:effectLst/>
              </a:rPr>
              <a:t>a vest with IR receiver, Pi/Arduino (processor)  </a:t>
            </a:r>
          </a:p>
          <a:p>
            <a:pPr marL="457200" lvl="1" indent="0">
              <a:buNone/>
            </a:pPr>
            <a:r>
              <a:rPr lang="en-MY" altLang="zh-CN" dirty="0">
                <a:effectLst/>
              </a:rPr>
              <a:t>    </a:t>
            </a:r>
            <a:r>
              <a:rPr lang="zh-CN" altLang="en-US" dirty="0">
                <a:effectLst/>
              </a:rPr>
              <a:t>背心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红外线接收器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单片机</a:t>
            </a:r>
            <a:r>
              <a:rPr lang="en-US" altLang="zh-CN" dirty="0">
                <a:effectLst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292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52" y="281352"/>
            <a:ext cx="6392009" cy="6392009"/>
          </a:xfrm>
        </p:spPr>
      </p:pic>
      <p:cxnSp>
        <p:nvCxnSpPr>
          <p:cNvPr id="6" name="Straight Connector 5"/>
          <p:cNvCxnSpPr/>
          <p:nvPr/>
        </p:nvCxnSpPr>
        <p:spPr>
          <a:xfrm flipV="1">
            <a:off x="7754815" y="1424354"/>
            <a:ext cx="2048608" cy="369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106257" y="4123592"/>
            <a:ext cx="3609243" cy="501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106257" y="3622431"/>
            <a:ext cx="3609243" cy="501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03423" y="1239661"/>
            <a:ext cx="11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MYO Band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03423" y="3362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03423" y="3873011"/>
            <a:ext cx="122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 Receiver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04646" y="2930716"/>
            <a:ext cx="3291253" cy="6169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004646" y="3006969"/>
            <a:ext cx="3763108" cy="725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886574" y="1793632"/>
            <a:ext cx="2916849" cy="5979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03423" y="1608939"/>
            <a:ext cx="9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Speaker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9546" y="3311701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Laser Emitter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0529" y="3622431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IR Emitter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004646" y="2313791"/>
            <a:ext cx="3291253" cy="6169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370" y="2746050"/>
            <a:ext cx="12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LED Screen</a:t>
            </a:r>
          </a:p>
        </p:txBody>
      </p:sp>
    </p:spTree>
    <p:extLst>
      <p:ext uri="{BB962C8B-B14F-4D97-AF65-F5344CB8AC3E}">
        <p14:creationId xmlns:p14="http://schemas.microsoft.com/office/powerpoint/2010/main" val="23410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823" y="205154"/>
            <a:ext cx="9905998" cy="1386254"/>
          </a:xfrm>
        </p:spPr>
        <p:txBody>
          <a:bodyPr/>
          <a:lstStyle/>
          <a:p>
            <a:r>
              <a:rPr lang="en-MY" dirty="0">
                <a:effectLst/>
              </a:rPr>
              <a:t>prototyping/materials </a:t>
            </a:r>
            <a:r>
              <a:rPr lang="zh-CN" altLang="en-US" dirty="0">
                <a:effectLst/>
              </a:rPr>
              <a:t>模型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材料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823" y="1591408"/>
            <a:ext cx="10796953" cy="4703884"/>
          </a:xfrm>
        </p:spPr>
        <p:txBody>
          <a:bodyPr>
            <a:normAutofit lnSpcReduction="10000"/>
          </a:bodyPr>
          <a:lstStyle/>
          <a:p>
            <a:pPr lvl="0"/>
            <a:r>
              <a:rPr lang="en-MY" dirty="0">
                <a:effectLst/>
              </a:rPr>
              <a:t>Our First Prototype </a:t>
            </a:r>
            <a:r>
              <a:rPr lang="zh-CN" altLang="en-US" dirty="0">
                <a:effectLst/>
              </a:rPr>
              <a:t>第一个模型</a:t>
            </a:r>
            <a:endParaRPr lang="en-US" dirty="0">
              <a:effectLst/>
            </a:endParaRPr>
          </a:p>
          <a:p>
            <a:pPr lvl="1"/>
            <a:r>
              <a:rPr lang="en-MY" dirty="0">
                <a:effectLst/>
              </a:rPr>
              <a:t>what do we envision for our first prototype? </a:t>
            </a:r>
            <a:r>
              <a:rPr lang="zh-CN" altLang="en-US" dirty="0">
                <a:effectLst/>
              </a:rPr>
              <a:t>预期第一个模型</a:t>
            </a:r>
            <a:endParaRPr lang="en-US" dirty="0">
              <a:effectLst/>
            </a:endParaRPr>
          </a:p>
          <a:p>
            <a:pPr lvl="2"/>
            <a:r>
              <a:rPr lang="en-MY" dirty="0">
                <a:effectLst/>
              </a:rPr>
              <a:t>able to transmit data from </a:t>
            </a:r>
            <a:r>
              <a:rPr lang="en-US" altLang="zh-CN" dirty="0">
                <a:effectLst/>
              </a:rPr>
              <a:t>MYO</a:t>
            </a:r>
            <a:r>
              <a:rPr lang="en-MY" dirty="0">
                <a:effectLst/>
              </a:rPr>
              <a:t> band to processor </a:t>
            </a:r>
          </a:p>
          <a:p>
            <a:pPr marL="914400" lvl="2" indent="0">
              <a:buNone/>
            </a:pPr>
            <a:r>
              <a:rPr lang="en-MY" altLang="zh-CN" dirty="0">
                <a:effectLst/>
              </a:rPr>
              <a:t>     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让讯息从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MYO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手环传输到处理器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lvl="2"/>
            <a:r>
              <a:rPr lang="en-MY" dirty="0">
                <a:effectLst/>
              </a:rPr>
              <a:t>output laser </a:t>
            </a:r>
            <a:r>
              <a:rPr lang="en-US" dirty="0">
                <a:effectLst/>
              </a:rPr>
              <a:t>and </a:t>
            </a:r>
            <a:r>
              <a:rPr lang="en-US" altLang="zh-CN" dirty="0">
                <a:effectLst/>
              </a:rPr>
              <a:t>IR</a:t>
            </a:r>
            <a:r>
              <a:rPr lang="en-MY" dirty="0">
                <a:effectLst/>
              </a:rPr>
              <a:t> from processor based on different hand motions</a:t>
            </a:r>
          </a:p>
          <a:p>
            <a:pPr marL="914400" lvl="2" indent="0">
              <a:buNone/>
            </a:pPr>
            <a:r>
              <a:rPr lang="en-MY" altLang="zh-CN" dirty="0">
                <a:effectLst/>
              </a:rPr>
              <a:t>     </a:t>
            </a:r>
            <a:r>
              <a:rPr lang="zh-CN" altLang="en-US" dirty="0">
                <a:effectLst/>
              </a:rPr>
              <a:t>根据手势释放不同的红外线数据和激光效果</a:t>
            </a:r>
            <a:endParaRPr lang="en-US" altLang="zh-CN" dirty="0">
              <a:effectLst/>
            </a:endParaRPr>
          </a:p>
          <a:p>
            <a:pPr lvl="2"/>
            <a:r>
              <a:rPr lang="en-MY" dirty="0">
                <a:effectLst/>
              </a:rPr>
              <a:t>receive </a:t>
            </a:r>
            <a:r>
              <a:rPr lang="en-US" altLang="zh-CN" dirty="0">
                <a:effectLst/>
              </a:rPr>
              <a:t>IR</a:t>
            </a:r>
            <a:r>
              <a:rPr lang="en-MY" dirty="0">
                <a:effectLst/>
              </a:rPr>
              <a:t> signal on the vest and input into processor ( when person got hit ) </a:t>
            </a:r>
          </a:p>
          <a:p>
            <a:pPr marL="914400" lvl="2" indent="0">
              <a:buNone/>
            </a:pPr>
            <a:r>
              <a:rPr lang="en-MY" altLang="zh-CN" dirty="0">
                <a:effectLst/>
              </a:rPr>
              <a:t>     </a:t>
            </a:r>
            <a:r>
              <a:rPr lang="zh-CN" altLang="en-US" dirty="0">
                <a:effectLst/>
              </a:rPr>
              <a:t>接收红外线讯息再传输至处理器</a:t>
            </a:r>
            <a:endParaRPr lang="en-US" dirty="0">
              <a:effectLst/>
            </a:endParaRPr>
          </a:p>
          <a:p>
            <a:pPr lvl="1"/>
            <a:r>
              <a:rPr lang="en-MY" dirty="0">
                <a:effectLst/>
              </a:rPr>
              <a:t>electronic components needed </a:t>
            </a:r>
            <a:r>
              <a:rPr lang="zh-CN" altLang="en-US" dirty="0">
                <a:effectLst/>
              </a:rPr>
              <a:t>所需电子零件</a:t>
            </a:r>
            <a:endParaRPr lang="en-US" dirty="0">
              <a:effectLst/>
            </a:endParaRPr>
          </a:p>
          <a:p>
            <a:pPr lvl="2"/>
            <a:r>
              <a:rPr lang="en-MY" dirty="0">
                <a:effectLst/>
              </a:rPr>
              <a:t>IC </a:t>
            </a:r>
            <a:r>
              <a:rPr lang="zh-CN" altLang="en-US" dirty="0">
                <a:effectLst/>
              </a:rPr>
              <a:t>集成电路</a:t>
            </a:r>
            <a:endParaRPr lang="en-US" dirty="0">
              <a:effectLst/>
            </a:endParaRPr>
          </a:p>
          <a:p>
            <a:pPr lvl="2"/>
            <a:r>
              <a:rPr lang="en-MY" dirty="0">
                <a:effectLst/>
              </a:rPr>
              <a:t>Resistors </a:t>
            </a:r>
            <a:r>
              <a:rPr lang="zh-CN" altLang="en-US" dirty="0">
                <a:effectLst/>
              </a:rPr>
              <a:t>电阻</a:t>
            </a:r>
            <a:endParaRPr lang="en-US" altLang="zh-CN" dirty="0">
              <a:effectLst/>
            </a:endParaRPr>
          </a:p>
          <a:p>
            <a:pPr lvl="2"/>
            <a:r>
              <a:rPr lang="en-US" altLang="zh-CN" dirty="0">
                <a:effectLst/>
              </a:rPr>
              <a:t>Capacitors </a:t>
            </a:r>
            <a:r>
              <a:rPr lang="zh-CN" altLang="en-US" dirty="0">
                <a:effectLst/>
              </a:rPr>
              <a:t>电容</a:t>
            </a:r>
            <a:endParaRPr lang="en-US" altLang="zh-CN" dirty="0">
              <a:effectLst/>
            </a:endParaRPr>
          </a:p>
          <a:p>
            <a:pPr lvl="2"/>
            <a:r>
              <a:rPr lang="en-US" altLang="zh-CN" dirty="0">
                <a:effectLst/>
              </a:rPr>
              <a:t>ECT… </a:t>
            </a:r>
            <a:r>
              <a:rPr lang="zh-CN" altLang="en-US" dirty="0">
                <a:effectLst/>
              </a:rPr>
              <a:t>还有</a:t>
            </a:r>
            <a:r>
              <a:rPr lang="en-US" altLang="zh-CN" dirty="0">
                <a:effectLst/>
              </a:rPr>
              <a:t>…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7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/>
              </a:rPr>
              <a:t>Testing </a:t>
            </a:r>
            <a:r>
              <a:rPr lang="zh-CN" altLang="en-US" dirty="0">
                <a:effectLst/>
              </a:rPr>
              <a:t>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MY" dirty="0">
                <a:effectLst/>
              </a:rPr>
              <a:t>Hardware: MYO to Processor, Processor to laser and IR, IR to processor</a:t>
            </a:r>
          </a:p>
          <a:p>
            <a:pPr lvl="1"/>
            <a:r>
              <a:rPr lang="en-MY" dirty="0">
                <a:effectLst/>
              </a:rPr>
              <a:t>Software: Hand motions to MYO band signal</a:t>
            </a:r>
          </a:p>
          <a:p>
            <a:pPr lvl="1"/>
            <a:r>
              <a:rPr lang="en-MY" dirty="0">
                <a:effectLst/>
              </a:rPr>
              <a:t>User Experience: Sensitivity of signal, comfort level of wearing the device</a:t>
            </a:r>
          </a:p>
          <a:p>
            <a:pPr lvl="1"/>
            <a:endParaRPr lang="en-MY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硬件方面：</a:t>
            </a:r>
            <a:r>
              <a:rPr lang="en-US" altLang="zh-CN" dirty="0">
                <a:effectLst/>
              </a:rPr>
              <a:t>MYO</a:t>
            </a:r>
            <a:r>
              <a:rPr lang="zh-CN" altLang="en-US" dirty="0">
                <a:effectLst/>
              </a:rPr>
              <a:t>手环至处理器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处理器至激光和红外线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红外线到处理器</a:t>
            </a:r>
            <a:endParaRPr lang="en-US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软件方面：手臂肌肉讯息到</a:t>
            </a:r>
            <a:r>
              <a:rPr lang="en-US" altLang="zh-CN" dirty="0">
                <a:effectLst/>
              </a:rPr>
              <a:t>MYO</a:t>
            </a:r>
            <a:r>
              <a:rPr lang="zh-CN" altLang="en-US" dirty="0">
                <a:effectLst/>
              </a:rPr>
              <a:t>手环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用户体验：讯息敏感度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穿戴舒适感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41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</TotalTime>
  <Words>788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等线</vt:lpstr>
      <vt:lpstr>宋体</vt:lpstr>
      <vt:lpstr>Arial</vt:lpstr>
      <vt:lpstr>Calibri</vt:lpstr>
      <vt:lpstr>Calibri Light</vt:lpstr>
      <vt:lpstr>Century Gothic</vt:lpstr>
      <vt:lpstr>Mesh</vt:lpstr>
      <vt:lpstr>Office Theme</vt:lpstr>
      <vt:lpstr>The sentinel</vt:lpstr>
      <vt:lpstr>Background 背景</vt:lpstr>
      <vt:lpstr>Our idea 想法</vt:lpstr>
      <vt:lpstr>Plus points 优点</vt:lpstr>
      <vt:lpstr>Existing products 现有产品 </vt:lpstr>
      <vt:lpstr>introduction/design 介绍/设计</vt:lpstr>
      <vt:lpstr>PowerPoint Presentation</vt:lpstr>
      <vt:lpstr>prototyping/materials 模型/材料</vt:lpstr>
      <vt:lpstr>Testing 测试</vt:lpstr>
      <vt:lpstr>Timeline 预期进度</vt:lpstr>
      <vt:lpstr>help required ( mentoring, skills needed, money ) 所需帮助(督导, 所需技能, 资金)</vt:lpstr>
      <vt:lpstr>Future work 可扩展工作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 songshan</dc:creator>
  <cp:lastModifiedBy>Mok Jun Neng</cp:lastModifiedBy>
  <cp:revision>21</cp:revision>
  <dcterms:created xsi:type="dcterms:W3CDTF">2017-06-05T12:54:02Z</dcterms:created>
  <dcterms:modified xsi:type="dcterms:W3CDTF">2017-06-06T16:02:05Z</dcterms:modified>
</cp:coreProperties>
</file>