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8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af7e2e99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af7e2e99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af7e2e99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af7e2e99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af7e2e99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af7e2e99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https://viso.ai/deep-learning/vgg-very-deep-convolutional-networks/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af7e2e99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af7e2e99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af7e2e99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af7e2e99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lab.research.google.com/drive/19nWJO4KwhwZMcgYuG5N3Iylh3fPIEAxy#scrollTo=lwfpr1zRCN0r" TargetMode="External"/><Relationship Id="rId4" Type="http://schemas.openxmlformats.org/officeDocument/2006/relationships/hyperlink" Target="https://viso.ai/deep-learning/vgg-very-deep-convolutional-network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Classification on fashion-MNIST database using VGGnet-like architecture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1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Benjámin Kispál, Levente Maucha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2200"/>
              <a:t>05.16.2022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2620"/>
              <a:t>Fashion MNIST dataset</a:t>
            </a:r>
            <a:endParaRPr sz="262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" y="610475"/>
            <a:ext cx="5061274" cy="40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0" y="4681800"/>
            <a:ext cx="506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900">
                <a:solidFill>
                  <a:srgbClr val="222222"/>
                </a:solidFill>
                <a:highlight>
                  <a:srgbClr val="FFFFFF"/>
                </a:highlight>
              </a:rPr>
              <a:t>https://www.researchgate.net/figure/Fashion-MNIST-Dataset-Images-with-Labels-and-Description-II-LITERATURE-REVIEW-In-image_fig1_340299295</a:t>
            </a:r>
            <a:endParaRPr sz="1300"/>
          </a:p>
        </p:txBody>
      </p:sp>
      <p:sp>
        <p:nvSpPr>
          <p:cNvPr id="63" name="Google Shape;63;p14"/>
          <p:cNvSpPr txBox="1"/>
          <p:nvPr/>
        </p:nvSpPr>
        <p:spPr>
          <a:xfrm>
            <a:off x="5376325" y="860775"/>
            <a:ext cx="3696000" cy="337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2300" dirty="0" smtClean="0"/>
              <a:t>Available in PyTorch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2300" dirty="0" smtClean="0"/>
              <a:t>28x28 </a:t>
            </a:r>
            <a:r>
              <a:rPr lang="hu" sz="2300" dirty="0"/>
              <a:t>grayscale images</a:t>
            </a:r>
            <a:endParaRPr sz="2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2300" dirty="0"/>
              <a:t>10 classes</a:t>
            </a:r>
            <a:endParaRPr sz="2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2300" dirty="0"/>
              <a:t>60’000 image for training</a:t>
            </a:r>
            <a:endParaRPr sz="2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2300" dirty="0"/>
              <a:t>10’000 test image</a:t>
            </a:r>
            <a:endParaRPr sz="23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2300" dirty="0"/>
              <a:t>At least 85% accuracy</a:t>
            </a:r>
            <a:endParaRPr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2620"/>
              <a:t>Neural network as a blackbox</a:t>
            </a:r>
            <a:endParaRPr sz="2620"/>
          </a:p>
        </p:txBody>
      </p:sp>
      <p:sp>
        <p:nvSpPr>
          <p:cNvPr id="69" name="Google Shape;69;p15"/>
          <p:cNvSpPr/>
          <p:nvPr/>
        </p:nvSpPr>
        <p:spPr>
          <a:xfrm>
            <a:off x="3537606" y="1653214"/>
            <a:ext cx="2356200" cy="169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021881" y="1872239"/>
            <a:ext cx="35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w</a:t>
            </a:r>
            <a:r>
              <a:rPr lang="hu" sz="1000" baseline="-25000"/>
              <a:t>1</a:t>
            </a:r>
            <a:endParaRPr sz="1000" baseline="-25000"/>
          </a:p>
        </p:txBody>
      </p:sp>
      <p:sp>
        <p:nvSpPr>
          <p:cNvPr id="71" name="Google Shape;71;p15"/>
          <p:cNvSpPr txBox="1"/>
          <p:nvPr/>
        </p:nvSpPr>
        <p:spPr>
          <a:xfrm>
            <a:off x="5115731" y="1777889"/>
            <a:ext cx="35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w</a:t>
            </a:r>
            <a:r>
              <a:rPr lang="hu" sz="1000" baseline="-25000"/>
              <a:t>n</a:t>
            </a:r>
            <a:endParaRPr sz="1000" baseline="-25000"/>
          </a:p>
        </p:txBody>
      </p:sp>
      <p:sp>
        <p:nvSpPr>
          <p:cNvPr id="72" name="Google Shape;72;p15"/>
          <p:cNvSpPr txBox="1"/>
          <p:nvPr/>
        </p:nvSpPr>
        <p:spPr>
          <a:xfrm>
            <a:off x="4107681" y="2210939"/>
            <a:ext cx="35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w</a:t>
            </a:r>
            <a:r>
              <a:rPr lang="hu" sz="1000" baseline="-25000"/>
              <a:t>2</a:t>
            </a:r>
            <a:endParaRPr sz="1000" baseline="-25000"/>
          </a:p>
        </p:txBody>
      </p:sp>
      <p:sp>
        <p:nvSpPr>
          <p:cNvPr id="73" name="Google Shape;73;p15"/>
          <p:cNvSpPr txBox="1"/>
          <p:nvPr/>
        </p:nvSpPr>
        <p:spPr>
          <a:xfrm>
            <a:off x="4625081" y="2403064"/>
            <a:ext cx="35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w</a:t>
            </a:r>
            <a:r>
              <a:rPr lang="hu" sz="1000" baseline="-25000"/>
              <a:t>5</a:t>
            </a:r>
            <a:endParaRPr sz="1000" baseline="-25000"/>
          </a:p>
        </p:txBody>
      </p:sp>
      <p:sp>
        <p:nvSpPr>
          <p:cNvPr id="74" name="Google Shape;74;p15"/>
          <p:cNvSpPr txBox="1"/>
          <p:nvPr/>
        </p:nvSpPr>
        <p:spPr>
          <a:xfrm>
            <a:off x="3968181" y="2614564"/>
            <a:ext cx="35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w</a:t>
            </a:r>
            <a:r>
              <a:rPr lang="hu" sz="1000" baseline="-25000"/>
              <a:t>4</a:t>
            </a:r>
            <a:endParaRPr sz="1000" baseline="-25000"/>
          </a:p>
        </p:txBody>
      </p:sp>
      <p:sp>
        <p:nvSpPr>
          <p:cNvPr id="75" name="Google Shape;75;p15"/>
          <p:cNvSpPr txBox="1"/>
          <p:nvPr/>
        </p:nvSpPr>
        <p:spPr>
          <a:xfrm>
            <a:off x="5175831" y="2330014"/>
            <a:ext cx="35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w</a:t>
            </a:r>
            <a:r>
              <a:rPr lang="hu" sz="1000" baseline="-25000"/>
              <a:t>3</a:t>
            </a:r>
            <a:endParaRPr sz="1000" baseline="-25000"/>
          </a:p>
        </p:txBody>
      </p:sp>
      <p:sp>
        <p:nvSpPr>
          <p:cNvPr id="76" name="Google Shape;76;p15"/>
          <p:cNvSpPr txBox="1"/>
          <p:nvPr/>
        </p:nvSpPr>
        <p:spPr>
          <a:xfrm>
            <a:off x="4936281" y="2786639"/>
            <a:ext cx="459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/>
              <a:t>w</a:t>
            </a:r>
            <a:r>
              <a:rPr lang="hu" sz="1000" baseline="-25000"/>
              <a:t>n-1</a:t>
            </a:r>
            <a:endParaRPr sz="1000" baseline="-250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31" y="1827916"/>
            <a:ext cx="1359125" cy="134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5"/>
          <p:cNvCxnSpPr>
            <a:stCxn id="77" idx="3"/>
            <a:endCxn id="69" idx="1"/>
          </p:cNvCxnSpPr>
          <p:nvPr/>
        </p:nvCxnSpPr>
        <p:spPr>
          <a:xfrm>
            <a:off x="2154455" y="2499353"/>
            <a:ext cx="138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5"/>
          <p:cNvCxnSpPr>
            <a:endCxn id="80" idx="1"/>
          </p:cNvCxnSpPr>
          <p:nvPr/>
        </p:nvCxnSpPr>
        <p:spPr>
          <a:xfrm rot="10800000" flipH="1">
            <a:off x="5973156" y="2005964"/>
            <a:ext cx="6663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5"/>
          <p:cNvSpPr txBox="1"/>
          <p:nvPr/>
        </p:nvSpPr>
        <p:spPr>
          <a:xfrm>
            <a:off x="6639456" y="1805864"/>
            <a:ext cx="127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output class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6976056" y="2843664"/>
            <a:ext cx="60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error</a:t>
            </a:r>
            <a:endParaRPr/>
          </a:p>
        </p:txBody>
      </p:sp>
      <p:cxnSp>
        <p:nvCxnSpPr>
          <p:cNvPr id="82" name="Google Shape;82;p15"/>
          <p:cNvCxnSpPr>
            <a:stCxn id="80" idx="2"/>
            <a:endCxn id="81" idx="0"/>
          </p:cNvCxnSpPr>
          <p:nvPr/>
        </p:nvCxnSpPr>
        <p:spPr>
          <a:xfrm>
            <a:off x="7276956" y="2206064"/>
            <a:ext cx="0" cy="63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5"/>
          <p:cNvCxnSpPr>
            <a:stCxn id="81" idx="1"/>
          </p:cNvCxnSpPr>
          <p:nvPr/>
        </p:nvCxnSpPr>
        <p:spPr>
          <a:xfrm rot="10800000">
            <a:off x="6016356" y="3043764"/>
            <a:ext cx="95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5"/>
          <p:cNvCxnSpPr>
            <a:stCxn id="77" idx="2"/>
            <a:endCxn id="81" idx="2"/>
          </p:cNvCxnSpPr>
          <p:nvPr/>
        </p:nvCxnSpPr>
        <p:spPr>
          <a:xfrm rot="-5400000" flipH="1">
            <a:off x="4339293" y="306391"/>
            <a:ext cx="73200" cy="5802000"/>
          </a:xfrm>
          <a:prstGeom prst="bentConnector3">
            <a:avLst>
              <a:gd name="adj1" fmla="val 7953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5"/>
          <p:cNvCxnSpPr>
            <a:endCxn id="81" idx="2"/>
          </p:cNvCxnSpPr>
          <p:nvPr/>
        </p:nvCxnSpPr>
        <p:spPr>
          <a:xfrm rot="10800000">
            <a:off x="7276956" y="3243864"/>
            <a:ext cx="0" cy="50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Szövegdoboz 1"/>
          <p:cNvSpPr txBox="1"/>
          <p:nvPr/>
        </p:nvSpPr>
        <p:spPr>
          <a:xfrm>
            <a:off x="890437" y="1408974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t</a:t>
            </a:r>
            <a:r>
              <a:rPr lang="hu-HU" dirty="0" err="1" smtClean="0"/>
              <a:t>raining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88" y="1715758"/>
            <a:ext cx="8839200" cy="341645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System architecture</a:t>
            </a:r>
            <a:endParaRPr/>
          </a:p>
        </p:txBody>
      </p:sp>
      <p:sp>
        <p:nvSpPr>
          <p:cNvPr id="2" name="Téglalap 1"/>
          <p:cNvSpPr/>
          <p:nvPr/>
        </p:nvSpPr>
        <p:spPr>
          <a:xfrm>
            <a:off x="588279" y="572700"/>
            <a:ext cx="48141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800" dirty="0" smtClean="0">
                <a:solidFill>
                  <a:srgbClr val="202124"/>
                </a:solidFill>
                <a:latin typeface="Roboto"/>
              </a:rPr>
              <a:t>VGG - Visual </a:t>
            </a:r>
            <a:r>
              <a:rPr lang="hu-HU" sz="1800" dirty="0" err="1">
                <a:solidFill>
                  <a:srgbClr val="202124"/>
                </a:solidFill>
                <a:latin typeface="Roboto"/>
              </a:rPr>
              <a:t>Geometry</a:t>
            </a:r>
            <a:r>
              <a:rPr lang="hu-HU" sz="1800" dirty="0">
                <a:solidFill>
                  <a:srgbClr val="202124"/>
                </a:solidFill>
                <a:latin typeface="Roboto"/>
              </a:rPr>
              <a:t> </a:t>
            </a:r>
            <a:r>
              <a:rPr lang="hu-HU" sz="1800" dirty="0" smtClean="0">
                <a:solidFill>
                  <a:srgbClr val="202124"/>
                </a:solidFill>
                <a:latin typeface="Roboto"/>
              </a:rPr>
              <a:t>Group</a:t>
            </a:r>
          </a:p>
          <a:p>
            <a:r>
              <a:rPr lang="hu-HU" sz="1800" dirty="0">
                <a:solidFill>
                  <a:srgbClr val="202124"/>
                </a:solidFill>
                <a:latin typeface="Roboto"/>
              </a:rPr>
              <a:t>Standard </a:t>
            </a:r>
            <a:r>
              <a:rPr lang="hu-HU" sz="1800" dirty="0" err="1" smtClean="0">
                <a:solidFill>
                  <a:srgbClr val="202124"/>
                </a:solidFill>
                <a:latin typeface="Roboto"/>
              </a:rPr>
              <a:t>deep</a:t>
            </a:r>
            <a:r>
              <a:rPr lang="hu-HU" sz="1800" dirty="0" smtClean="0">
                <a:solidFill>
                  <a:srgbClr val="202124"/>
                </a:solidFill>
                <a:latin typeface="Roboto"/>
              </a:rPr>
              <a:t> </a:t>
            </a:r>
            <a:r>
              <a:rPr lang="hu-HU" sz="1800" dirty="0" err="1">
                <a:solidFill>
                  <a:srgbClr val="202124"/>
                </a:solidFill>
                <a:latin typeface="Roboto"/>
              </a:rPr>
              <a:t>Convolutional</a:t>
            </a:r>
            <a:r>
              <a:rPr lang="hu-HU" sz="1800" dirty="0">
                <a:solidFill>
                  <a:srgbClr val="202124"/>
                </a:solidFill>
                <a:latin typeface="Roboto"/>
              </a:rPr>
              <a:t> </a:t>
            </a:r>
            <a:r>
              <a:rPr lang="hu-HU" sz="1800" dirty="0" err="1">
                <a:solidFill>
                  <a:srgbClr val="202124"/>
                </a:solidFill>
                <a:latin typeface="Roboto"/>
              </a:rPr>
              <a:t>Neural</a:t>
            </a:r>
            <a:r>
              <a:rPr lang="hu-HU" sz="1800" dirty="0">
                <a:solidFill>
                  <a:srgbClr val="202124"/>
                </a:solidFill>
                <a:latin typeface="Roboto"/>
              </a:rPr>
              <a:t> Network</a:t>
            </a:r>
            <a:endParaRPr lang="hu-HU" sz="1800" dirty="0"/>
          </a:p>
        </p:txBody>
      </p:sp>
      <p:sp>
        <p:nvSpPr>
          <p:cNvPr id="4" name="Jobb oldali kapcsos zárójel 3"/>
          <p:cNvSpPr/>
          <p:nvPr/>
        </p:nvSpPr>
        <p:spPr>
          <a:xfrm rot="16200000">
            <a:off x="1971279" y="-167265"/>
            <a:ext cx="285229" cy="409641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Jobb oldali kapcsos zárójel 6"/>
          <p:cNvSpPr/>
          <p:nvPr/>
        </p:nvSpPr>
        <p:spPr>
          <a:xfrm rot="16200000">
            <a:off x="6198734" y="-298311"/>
            <a:ext cx="285233" cy="4358502"/>
          </a:xfrm>
          <a:prstGeom prst="righ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548674" y="1407981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Convolution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5849125" y="1407981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Classifier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 smtClean="0"/>
              <a:t>Training and results</a:t>
            </a:r>
            <a:endParaRPr dirty="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75" y="811375"/>
            <a:ext cx="5112501" cy="3834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5371076" y="2528463"/>
            <a:ext cx="303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90.22% accuracy after 10 epochs</a:t>
            </a:r>
            <a:endParaRPr dirty="0"/>
          </a:p>
        </p:txBody>
      </p:sp>
      <p:sp>
        <p:nvSpPr>
          <p:cNvPr id="2" name="Szövegdoboz 1"/>
          <p:cNvSpPr txBox="1"/>
          <p:nvPr/>
        </p:nvSpPr>
        <p:spPr>
          <a:xfrm>
            <a:off x="5294723" y="1705217"/>
            <a:ext cx="319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Epoch</a:t>
            </a:r>
            <a:r>
              <a:rPr lang="hu-HU" dirty="0" smtClean="0"/>
              <a:t> ~ 1 </a:t>
            </a:r>
            <a:r>
              <a:rPr lang="hu-HU" dirty="0" err="1" smtClean="0"/>
              <a:t>iteration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training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 smtClean="0"/>
              <a:t>References</a:t>
            </a:r>
            <a:endParaRPr dirty="0"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35348" y="1111469"/>
            <a:ext cx="8520600" cy="35204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hu-HU" dirty="0">
                <a:hlinkClick r:id="rId3"/>
              </a:rPr>
              <a:t>https://pytorch.org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pPr marL="285750" indent="-285750">
              <a:spcAft>
                <a:spcPts val="1200"/>
              </a:spcAft>
            </a:pPr>
            <a:r>
              <a:rPr lang="hu-HU" dirty="0">
                <a:hlinkClick r:id="rId4"/>
              </a:rPr>
              <a:t>https://viso.ai/deep-learning/vgg-very-deep-convolutional-networks</a:t>
            </a:r>
            <a:r>
              <a:rPr lang="hu-HU" dirty="0" smtClean="0">
                <a:hlinkClick r:id="rId4"/>
              </a:rPr>
              <a:t>/</a:t>
            </a:r>
            <a:endParaRPr lang="hu-HU" dirty="0" smtClean="0"/>
          </a:p>
          <a:p>
            <a:pPr marL="285750" indent="-285750">
              <a:spcAft>
                <a:spcPts val="1200"/>
              </a:spcAft>
            </a:pPr>
            <a:r>
              <a:rPr lang="hu-HU" sz="1200" dirty="0">
                <a:hlinkClick r:id="rId5"/>
              </a:rPr>
              <a:t>https://</a:t>
            </a:r>
            <a:r>
              <a:rPr lang="hu-HU" sz="1200" dirty="0" smtClean="0">
                <a:hlinkClick r:id="rId5"/>
              </a:rPr>
              <a:t>colab.research.google.com/drive/19nWJO4KwhwZMcgYuG5N3Iylh3fPIEAxy#scrollTo=lwfpr1zRCN0r</a:t>
            </a:r>
            <a:endParaRPr lang="hu-HU" sz="1200" dirty="0"/>
          </a:p>
          <a:p>
            <a:pPr marL="285750" indent="-285750">
              <a:spcAft>
                <a:spcPts val="1200"/>
              </a:spcAft>
            </a:pPr>
            <a:endParaRPr lang="hu-HU" dirty="0" smtClean="0"/>
          </a:p>
        </p:txBody>
      </p:sp>
      <p:sp>
        <p:nvSpPr>
          <p:cNvPr id="3" name="Szövegdoboz 2"/>
          <p:cNvSpPr txBox="1"/>
          <p:nvPr/>
        </p:nvSpPr>
        <p:spPr>
          <a:xfrm>
            <a:off x="2190579" y="3657601"/>
            <a:ext cx="4762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Thank</a:t>
            </a:r>
            <a:r>
              <a:rPr lang="hu-HU" sz="2800" dirty="0" smtClean="0"/>
              <a:t> </a:t>
            </a:r>
            <a:r>
              <a:rPr lang="hu-HU" sz="2800" dirty="0" err="1" smtClean="0"/>
              <a:t>you</a:t>
            </a:r>
            <a:r>
              <a:rPr lang="hu-HU" sz="2800" dirty="0" smtClean="0"/>
              <a:t> </a:t>
            </a:r>
            <a:r>
              <a:rPr lang="hu-HU" sz="2800" dirty="0" err="1" smtClean="0"/>
              <a:t>for</a:t>
            </a:r>
            <a:r>
              <a:rPr lang="hu-HU" sz="2800" dirty="0" smtClean="0"/>
              <a:t> </a:t>
            </a:r>
            <a:r>
              <a:rPr lang="hu-HU" sz="2800" dirty="0" err="1" smtClean="0"/>
              <a:t>your</a:t>
            </a:r>
            <a:r>
              <a:rPr lang="hu-HU" sz="2800" dirty="0" smtClean="0"/>
              <a:t> </a:t>
            </a:r>
            <a:r>
              <a:rPr lang="hu-HU" sz="2800" dirty="0" err="1" smtClean="0"/>
              <a:t>attention</a:t>
            </a:r>
            <a:r>
              <a:rPr lang="hu-HU" sz="2800" dirty="0" smtClean="0"/>
              <a:t>!</a:t>
            </a:r>
            <a:endParaRPr lang="hu-H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109</Words>
  <Application>Microsoft Office PowerPoint</Application>
  <PresentationFormat>Diavetítés a képernyőre (16:9 oldalarány)</PresentationFormat>
  <Paragraphs>36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Roboto</vt:lpstr>
      <vt:lpstr>Simple Light</vt:lpstr>
      <vt:lpstr>Classification on fashion-MNIST database using VGGnet-like architecture</vt:lpstr>
      <vt:lpstr>Fashion MNIST dataset</vt:lpstr>
      <vt:lpstr>Neural network as a blackbox</vt:lpstr>
      <vt:lpstr>System architecture</vt:lpstr>
      <vt:lpstr>Training and 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on fashion-MNIST database using VGGnet-like architecture</dc:title>
  <cp:lastModifiedBy>mauch</cp:lastModifiedBy>
  <cp:revision>6</cp:revision>
  <dcterms:modified xsi:type="dcterms:W3CDTF">2022-05-16T13:38:54Z</dcterms:modified>
</cp:coreProperties>
</file>