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84" r:id="rId5"/>
    <p:sldId id="283" r:id="rId6"/>
    <p:sldId id="259" r:id="rId7"/>
    <p:sldId id="260" r:id="rId8"/>
    <p:sldId id="267" r:id="rId9"/>
    <p:sldId id="280" r:id="rId10"/>
    <p:sldId id="281" r:id="rId11"/>
    <p:sldId id="261" r:id="rId12"/>
    <p:sldId id="262" r:id="rId13"/>
    <p:sldId id="263" r:id="rId14"/>
    <p:sldId id="264" r:id="rId15"/>
    <p:sldId id="265" r:id="rId16"/>
    <p:sldId id="266" r:id="rId17"/>
    <p:sldId id="268" r:id="rId18"/>
    <p:sldId id="269" r:id="rId19"/>
    <p:sldId id="270" r:id="rId20"/>
    <p:sldId id="271" r:id="rId21"/>
    <p:sldId id="275" r:id="rId22"/>
    <p:sldId id="276" r:id="rId23"/>
    <p:sldId id="278" r:id="rId24"/>
    <p:sldId id="285" r:id="rId25"/>
    <p:sldId id="286" r:id="rId26"/>
    <p:sldId id="27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97" autoAdjust="0"/>
    <p:restoredTop sz="94660"/>
  </p:normalViewPr>
  <p:slideViewPr>
    <p:cSldViewPr>
      <p:cViewPr varScale="1">
        <p:scale>
          <a:sx n="73" d="100"/>
          <a:sy n="73" d="100"/>
        </p:scale>
        <p:origin x="-125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FF0D5C-9859-4973-B725-4B9CA1A83C79}" type="datetimeFigureOut">
              <a:rPr lang="en-US" smtClean="0"/>
              <a:pPr/>
              <a:t>3/7/2015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526697-7612-4042-8628-0C29AC40F9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d-ID" dirty="0" smtClean="0"/>
              <a:t>Seperti kita ketahui bahwa cadangan minyak dunia habis dan harga minyak menyebabkan dunia terus meningkat.</a:t>
            </a:r>
            <a:br>
              <a:rPr lang="id-ID" dirty="0" smtClean="0"/>
            </a:br>
            <a:r>
              <a:rPr lang="id-ID" dirty="0" smtClean="0"/>
              <a:t>Jakarta, sebagai salah satu kota besar yang memiliki masalah besar dengan kemacetan yang berkontribusi terhadap penggunaan boros bahan bakar.</a:t>
            </a:r>
            <a:br>
              <a:rPr lang="id-ID" dirty="0" smtClean="0"/>
            </a:br>
            <a:r>
              <a:rPr lang="id-ID" dirty="0" smtClean="0"/>
              <a:t>Jadi, dengan ini Sistem Lalu Lintas SMART, dapat memecahkan masalah kemacetan lalu lintas di Jakarta, dengan menggunakan ERP (Electronic Road Pricing) sistem, yang digunakan untuk meningkatkan efisiensi bahan bakar minyak, yang membuat Jakarta, Indonesia dan dunia yang lebih ramah lingkungan</a:t>
            </a:r>
            <a:endParaRPr lang="en-US" dirty="0"/>
          </a:p>
        </p:txBody>
      </p:sp>
      <p:sp>
        <p:nvSpPr>
          <p:cNvPr id="4" name="Slide Number Placeholder 3"/>
          <p:cNvSpPr>
            <a:spLocks noGrp="1"/>
          </p:cNvSpPr>
          <p:nvPr>
            <p:ph type="sldNum" sz="quarter" idx="10"/>
          </p:nvPr>
        </p:nvSpPr>
        <p:spPr/>
        <p:txBody>
          <a:bodyPr/>
          <a:lstStyle/>
          <a:p>
            <a:fld id="{86526697-7612-4042-8628-0C29AC40F92D}"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89E1E1-7B93-45B4-BCE1-503B3839134C}" type="datetimeFigureOut">
              <a:rPr lang="en-US" smtClean="0"/>
              <a:pPr/>
              <a:t>3/7/2015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7D4ED-7934-4A5F-8378-6343836C0308}" type="slidenum">
              <a:rPr lang="en-US" smtClean="0"/>
              <a:pPr/>
              <a:t>‹#›</a:t>
            </a:fld>
            <a:endParaRPr lang="en-US"/>
          </a:p>
        </p:txBody>
      </p:sp>
    </p:spTree>
    <p:extLst>
      <p:ext uri="{BB962C8B-B14F-4D97-AF65-F5344CB8AC3E}">
        <p14:creationId xmlns:p14="http://schemas.microsoft.com/office/powerpoint/2010/main" xmlns="" val="3251649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89E1E1-7B93-45B4-BCE1-503B3839134C}" type="datetimeFigureOut">
              <a:rPr lang="en-US" smtClean="0"/>
              <a:pPr/>
              <a:t>3/7/2015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7D4ED-7934-4A5F-8378-6343836C0308}" type="slidenum">
              <a:rPr lang="en-US" smtClean="0"/>
              <a:pPr/>
              <a:t>‹#›</a:t>
            </a:fld>
            <a:endParaRPr lang="en-US"/>
          </a:p>
        </p:txBody>
      </p:sp>
    </p:spTree>
    <p:extLst>
      <p:ext uri="{BB962C8B-B14F-4D97-AF65-F5344CB8AC3E}">
        <p14:creationId xmlns:p14="http://schemas.microsoft.com/office/powerpoint/2010/main" xmlns="" val="4171196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89E1E1-7B93-45B4-BCE1-503B3839134C}" type="datetimeFigureOut">
              <a:rPr lang="en-US" smtClean="0"/>
              <a:pPr/>
              <a:t>3/7/2015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7D4ED-7934-4A5F-8378-6343836C0308}" type="slidenum">
              <a:rPr lang="en-US" smtClean="0"/>
              <a:pPr/>
              <a:t>‹#›</a:t>
            </a:fld>
            <a:endParaRPr lang="en-US"/>
          </a:p>
        </p:txBody>
      </p:sp>
    </p:spTree>
    <p:extLst>
      <p:ext uri="{BB962C8B-B14F-4D97-AF65-F5344CB8AC3E}">
        <p14:creationId xmlns:p14="http://schemas.microsoft.com/office/powerpoint/2010/main" xmlns="" val="4081906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89E1E1-7B93-45B4-BCE1-503B3839134C}" type="datetimeFigureOut">
              <a:rPr lang="en-US" smtClean="0"/>
              <a:pPr/>
              <a:t>3/7/2015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7D4ED-7934-4A5F-8378-6343836C0308}" type="slidenum">
              <a:rPr lang="en-US" smtClean="0"/>
              <a:pPr/>
              <a:t>‹#›</a:t>
            </a:fld>
            <a:endParaRPr lang="en-US"/>
          </a:p>
        </p:txBody>
      </p:sp>
    </p:spTree>
    <p:extLst>
      <p:ext uri="{BB962C8B-B14F-4D97-AF65-F5344CB8AC3E}">
        <p14:creationId xmlns:p14="http://schemas.microsoft.com/office/powerpoint/2010/main" xmlns="" val="2785237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89E1E1-7B93-45B4-BCE1-503B3839134C}" type="datetimeFigureOut">
              <a:rPr lang="en-US" smtClean="0"/>
              <a:pPr/>
              <a:t>3/7/2015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7D4ED-7934-4A5F-8378-6343836C0308}" type="slidenum">
              <a:rPr lang="en-US" smtClean="0"/>
              <a:pPr/>
              <a:t>‹#›</a:t>
            </a:fld>
            <a:endParaRPr lang="en-US"/>
          </a:p>
        </p:txBody>
      </p:sp>
    </p:spTree>
    <p:extLst>
      <p:ext uri="{BB962C8B-B14F-4D97-AF65-F5344CB8AC3E}">
        <p14:creationId xmlns:p14="http://schemas.microsoft.com/office/powerpoint/2010/main" xmlns="" val="186462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89E1E1-7B93-45B4-BCE1-503B3839134C}" type="datetimeFigureOut">
              <a:rPr lang="en-US" smtClean="0"/>
              <a:pPr/>
              <a:t>3/7/2015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7D4ED-7934-4A5F-8378-6343836C0308}" type="slidenum">
              <a:rPr lang="en-US" smtClean="0"/>
              <a:pPr/>
              <a:t>‹#›</a:t>
            </a:fld>
            <a:endParaRPr lang="en-US"/>
          </a:p>
        </p:txBody>
      </p:sp>
    </p:spTree>
    <p:extLst>
      <p:ext uri="{BB962C8B-B14F-4D97-AF65-F5344CB8AC3E}">
        <p14:creationId xmlns:p14="http://schemas.microsoft.com/office/powerpoint/2010/main" xmlns="" val="437800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89E1E1-7B93-45B4-BCE1-503B3839134C}" type="datetimeFigureOut">
              <a:rPr lang="en-US" smtClean="0"/>
              <a:pPr/>
              <a:t>3/7/2015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C7D4ED-7934-4A5F-8378-6343836C0308}" type="slidenum">
              <a:rPr lang="en-US" smtClean="0"/>
              <a:pPr/>
              <a:t>‹#›</a:t>
            </a:fld>
            <a:endParaRPr lang="en-US"/>
          </a:p>
        </p:txBody>
      </p:sp>
    </p:spTree>
    <p:extLst>
      <p:ext uri="{BB962C8B-B14F-4D97-AF65-F5344CB8AC3E}">
        <p14:creationId xmlns:p14="http://schemas.microsoft.com/office/powerpoint/2010/main" xmlns="" val="4017752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89E1E1-7B93-45B4-BCE1-503B3839134C}" type="datetimeFigureOut">
              <a:rPr lang="en-US" smtClean="0"/>
              <a:pPr/>
              <a:t>3/7/2015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C7D4ED-7934-4A5F-8378-6343836C0308}" type="slidenum">
              <a:rPr lang="en-US" smtClean="0"/>
              <a:pPr/>
              <a:t>‹#›</a:t>
            </a:fld>
            <a:endParaRPr lang="en-US"/>
          </a:p>
        </p:txBody>
      </p:sp>
    </p:spTree>
    <p:extLst>
      <p:ext uri="{BB962C8B-B14F-4D97-AF65-F5344CB8AC3E}">
        <p14:creationId xmlns:p14="http://schemas.microsoft.com/office/powerpoint/2010/main" xmlns="" val="1909300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89E1E1-7B93-45B4-BCE1-503B3839134C}" type="datetimeFigureOut">
              <a:rPr lang="en-US" smtClean="0"/>
              <a:pPr/>
              <a:t>3/7/2015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C7D4ED-7934-4A5F-8378-6343836C0308}" type="slidenum">
              <a:rPr lang="en-US" smtClean="0"/>
              <a:pPr/>
              <a:t>‹#›</a:t>
            </a:fld>
            <a:endParaRPr lang="en-US"/>
          </a:p>
        </p:txBody>
      </p:sp>
    </p:spTree>
    <p:extLst>
      <p:ext uri="{BB962C8B-B14F-4D97-AF65-F5344CB8AC3E}">
        <p14:creationId xmlns:p14="http://schemas.microsoft.com/office/powerpoint/2010/main" xmlns="" val="3633689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89E1E1-7B93-45B4-BCE1-503B3839134C}" type="datetimeFigureOut">
              <a:rPr lang="en-US" smtClean="0"/>
              <a:pPr/>
              <a:t>3/7/2015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7D4ED-7934-4A5F-8378-6343836C0308}" type="slidenum">
              <a:rPr lang="en-US" smtClean="0"/>
              <a:pPr/>
              <a:t>‹#›</a:t>
            </a:fld>
            <a:endParaRPr lang="en-US"/>
          </a:p>
        </p:txBody>
      </p:sp>
    </p:spTree>
    <p:extLst>
      <p:ext uri="{BB962C8B-B14F-4D97-AF65-F5344CB8AC3E}">
        <p14:creationId xmlns:p14="http://schemas.microsoft.com/office/powerpoint/2010/main" xmlns="" val="317436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89E1E1-7B93-45B4-BCE1-503B3839134C}" type="datetimeFigureOut">
              <a:rPr lang="en-US" smtClean="0"/>
              <a:pPr/>
              <a:t>3/7/2015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7D4ED-7934-4A5F-8378-6343836C0308}" type="slidenum">
              <a:rPr lang="en-US" smtClean="0"/>
              <a:pPr/>
              <a:t>‹#›</a:t>
            </a:fld>
            <a:endParaRPr lang="en-US"/>
          </a:p>
        </p:txBody>
      </p:sp>
    </p:spTree>
    <p:extLst>
      <p:ext uri="{BB962C8B-B14F-4D97-AF65-F5344CB8AC3E}">
        <p14:creationId xmlns:p14="http://schemas.microsoft.com/office/powerpoint/2010/main" xmlns="" val="292414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089E1E1-7B93-45B4-BCE1-503B3839134C}" type="datetimeFigureOut">
              <a:rPr lang="en-US" smtClean="0"/>
              <a:pPr/>
              <a:t>3/7/2015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C7D4ED-7934-4A5F-8378-6343836C0308}" type="slidenum">
              <a:rPr lang="en-US" smtClean="0"/>
              <a:pPr/>
              <a:t>‹#›</a:t>
            </a:fld>
            <a:endParaRPr lang="en-US"/>
          </a:p>
        </p:txBody>
      </p:sp>
    </p:spTree>
    <p:extLst>
      <p:ext uri="{BB962C8B-B14F-4D97-AF65-F5344CB8AC3E}">
        <p14:creationId xmlns:p14="http://schemas.microsoft.com/office/powerpoint/2010/main" xmlns="" val="2161089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6400800"/>
          </a:xfrm>
          <a:prstGeom prst="rect">
            <a:avLst/>
          </a:prstGeom>
          <a:noFill/>
          <a:ln w="9525">
            <a:noFill/>
            <a:miter lim="800000"/>
            <a:headEnd/>
            <a:tailEnd/>
          </a:ln>
          <a:effectLst/>
        </p:spPr>
      </p:pic>
      <p:sp>
        <p:nvSpPr>
          <p:cNvPr id="2" name="Title 1"/>
          <p:cNvSpPr>
            <a:spLocks noGrp="1"/>
          </p:cNvSpPr>
          <p:nvPr>
            <p:ph type="ctrTitle"/>
          </p:nvPr>
        </p:nvSpPr>
        <p:spPr>
          <a:xfrm>
            <a:off x="762000" y="1752600"/>
            <a:ext cx="7605464" cy="1651992"/>
          </a:xfrm>
        </p:spPr>
        <p:txBody>
          <a:bodyPr>
            <a:noAutofit/>
          </a:bodyPr>
          <a:lstStyle/>
          <a:p>
            <a:r>
              <a:rPr lang="en-US"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ller Display" panose="020B0503040302020203" pitchFamily="34" charset="0"/>
              </a:rPr>
              <a:t>S.M.A.R.T </a:t>
            </a:r>
            <a:br>
              <a:rPr lang="en-US"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ller Display" panose="020B0503040302020203" pitchFamily="34" charset="0"/>
              </a:rPr>
            </a:br>
            <a:r>
              <a:rPr lang="en-US"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ller Display" panose="020B0503040302020203" pitchFamily="34" charset="0"/>
              </a:rPr>
              <a:t>TRAFFIC SYSTEM</a:t>
            </a:r>
            <a:endParaRPr 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ller Display" panose="020B0503040302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81000" y="1676400"/>
            <a:ext cx="1548387" cy="2301245"/>
          </a:xfrm>
          <a:prstGeom prst="rect">
            <a:avLst/>
          </a:prstGeom>
        </p:spPr>
      </p:pic>
      <p:sp>
        <p:nvSpPr>
          <p:cNvPr id="6" name="Rectangle 5"/>
          <p:cNvSpPr/>
          <p:nvPr/>
        </p:nvSpPr>
        <p:spPr>
          <a:xfrm>
            <a:off x="0" y="4419600"/>
            <a:ext cx="9144000" cy="2438400"/>
          </a:xfrm>
          <a:prstGeom prst="rect">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ubtitle 6"/>
          <p:cNvSpPr>
            <a:spLocks noGrp="1"/>
          </p:cNvSpPr>
          <p:nvPr>
            <p:ph type="subTitle" idx="1"/>
          </p:nvPr>
        </p:nvSpPr>
        <p:spPr>
          <a:xfrm>
            <a:off x="4800600" y="4953000"/>
            <a:ext cx="4343400" cy="609600"/>
          </a:xfrm>
        </p:spPr>
        <p:txBody>
          <a:bodyPr>
            <a:normAutofit/>
          </a:bodyPr>
          <a:lstStyle/>
          <a:p>
            <a:r>
              <a:rPr lang="en-US" sz="3200" b="1" dirty="0" smtClean="0">
                <a:solidFill>
                  <a:srgbClr val="FFFF00"/>
                </a:solidFill>
              </a:rPr>
              <a:t>By : MOKLET TEAM</a:t>
            </a:r>
            <a:endParaRPr lang="en-US" sz="3200" b="1"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528" y="209464"/>
            <a:ext cx="72008" cy="129614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4713513" y="-2906997"/>
            <a:ext cx="39507" cy="881947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60000">
            <a:off x="546224" y="706344"/>
            <a:ext cx="2379984" cy="785395"/>
          </a:xfrm>
          <a:prstGeom prst="rect">
            <a:avLst/>
          </a:prstGeom>
        </p:spPr>
      </p:pic>
      <p:sp>
        <p:nvSpPr>
          <p:cNvPr id="8" name="Rectangle 7"/>
          <p:cNvSpPr/>
          <p:nvPr/>
        </p:nvSpPr>
        <p:spPr>
          <a:xfrm>
            <a:off x="698195" y="1374061"/>
            <a:ext cx="186771" cy="131592"/>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5576" y="1412776"/>
            <a:ext cx="72008" cy="4612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827584" y="1628800"/>
            <a:ext cx="0" cy="82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253217" y="2454099"/>
            <a:ext cx="1725216" cy="1057840"/>
            <a:chOff x="253217" y="2780928"/>
            <a:chExt cx="1725216" cy="1057840"/>
          </a:xfrm>
        </p:grpSpPr>
        <p:pic>
          <p:nvPicPr>
            <p:cNvPr id="9" name="Pictur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95536" y="2780928"/>
              <a:ext cx="1224533" cy="779248"/>
            </a:xfrm>
            <a:prstGeom prst="rect">
              <a:avLst/>
            </a:prstGeom>
          </p:spPr>
        </p:pic>
        <p:sp>
          <p:nvSpPr>
            <p:cNvPr id="15" name="TextBox 14"/>
            <p:cNvSpPr txBox="1"/>
            <p:nvPr/>
          </p:nvSpPr>
          <p:spPr>
            <a:xfrm>
              <a:off x="253217" y="3469436"/>
              <a:ext cx="1725216" cy="369332"/>
            </a:xfrm>
            <a:prstGeom prst="rect">
              <a:avLst/>
            </a:prstGeom>
            <a:noFill/>
          </p:spPr>
          <p:txBody>
            <a:bodyPr wrap="none" rtlCol="0">
              <a:spAutoFit/>
            </a:bodyPr>
            <a:lstStyle/>
            <a:p>
              <a:r>
                <a:rPr lang="en-US" dirty="0" smtClean="0"/>
                <a:t>Micro Controller</a:t>
              </a:r>
              <a:endParaRPr lang="en-US" dirty="0"/>
            </a:p>
          </p:txBody>
        </p:sp>
      </p:grpSp>
      <p:grpSp>
        <p:nvGrpSpPr>
          <p:cNvPr id="18" name="Group 17"/>
          <p:cNvGrpSpPr/>
          <p:nvPr/>
        </p:nvGrpSpPr>
        <p:grpSpPr>
          <a:xfrm>
            <a:off x="3337659" y="2276872"/>
            <a:ext cx="1184314" cy="1676678"/>
            <a:chOff x="3337659" y="2603701"/>
            <a:chExt cx="1184314" cy="1676678"/>
          </a:xfrm>
        </p:grpSpPr>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337659" y="2603701"/>
              <a:ext cx="1184314" cy="1133702"/>
            </a:xfrm>
            <a:prstGeom prst="rect">
              <a:avLst/>
            </a:prstGeom>
          </p:spPr>
        </p:pic>
        <p:sp>
          <p:nvSpPr>
            <p:cNvPr id="17" name="TextBox 16"/>
            <p:cNvSpPr txBox="1"/>
            <p:nvPr/>
          </p:nvSpPr>
          <p:spPr>
            <a:xfrm>
              <a:off x="3491298" y="3634048"/>
              <a:ext cx="877035" cy="646331"/>
            </a:xfrm>
            <a:prstGeom prst="rect">
              <a:avLst/>
            </a:prstGeom>
            <a:noFill/>
          </p:spPr>
          <p:txBody>
            <a:bodyPr wrap="none" rtlCol="0">
              <a:spAutoFit/>
            </a:bodyPr>
            <a:lstStyle/>
            <a:p>
              <a:r>
                <a:rPr lang="en-US" dirty="0" smtClean="0"/>
                <a:t>Parking</a:t>
              </a:r>
            </a:p>
            <a:p>
              <a:pPr algn="ctr"/>
              <a:r>
                <a:rPr lang="en-US" dirty="0" smtClean="0"/>
                <a:t>Server</a:t>
              </a:r>
              <a:endParaRPr lang="en-US" dirty="0"/>
            </a:p>
          </p:txBody>
        </p:sp>
      </p:grpSp>
      <p:grpSp>
        <p:nvGrpSpPr>
          <p:cNvPr id="19" name="Group 18"/>
          <p:cNvGrpSpPr/>
          <p:nvPr/>
        </p:nvGrpSpPr>
        <p:grpSpPr>
          <a:xfrm>
            <a:off x="6300192" y="2276872"/>
            <a:ext cx="1184314" cy="1676678"/>
            <a:chOff x="3337659" y="2603701"/>
            <a:chExt cx="1184314" cy="1676678"/>
          </a:xfrm>
        </p:grpSpPr>
        <p:pic>
          <p:nvPicPr>
            <p:cNvPr id="20" name="Picture 1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337659" y="2603701"/>
              <a:ext cx="1184314" cy="1133702"/>
            </a:xfrm>
            <a:prstGeom prst="rect">
              <a:avLst/>
            </a:prstGeom>
          </p:spPr>
        </p:pic>
        <p:sp>
          <p:nvSpPr>
            <p:cNvPr id="21" name="TextBox 20"/>
            <p:cNvSpPr txBox="1"/>
            <p:nvPr/>
          </p:nvSpPr>
          <p:spPr>
            <a:xfrm>
              <a:off x="3516177" y="3634048"/>
              <a:ext cx="785663" cy="646331"/>
            </a:xfrm>
            <a:prstGeom prst="rect">
              <a:avLst/>
            </a:prstGeom>
            <a:noFill/>
          </p:spPr>
          <p:txBody>
            <a:bodyPr wrap="none" rtlCol="0">
              <a:spAutoFit/>
            </a:bodyPr>
            <a:lstStyle/>
            <a:p>
              <a:pPr algn="ctr"/>
              <a:r>
                <a:rPr lang="en-US" dirty="0" smtClean="0"/>
                <a:t>Main</a:t>
              </a:r>
            </a:p>
            <a:p>
              <a:pPr algn="ctr"/>
              <a:r>
                <a:rPr lang="en-US" dirty="0" smtClean="0"/>
                <a:t>Server</a:t>
              </a:r>
              <a:endParaRPr lang="en-US" dirty="0"/>
            </a:p>
          </p:txBody>
        </p:sp>
      </p:grpSp>
      <p:cxnSp>
        <p:nvCxnSpPr>
          <p:cNvPr id="23" name="Straight Arrow Connector 22"/>
          <p:cNvCxnSpPr/>
          <p:nvPr/>
        </p:nvCxnSpPr>
        <p:spPr>
          <a:xfrm>
            <a:off x="1736216" y="2843723"/>
            <a:ext cx="1601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521973" y="2834347"/>
            <a:ext cx="1601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7" idx="2"/>
            <a:endCxn id="27" idx="0"/>
          </p:cNvCxnSpPr>
          <p:nvPr/>
        </p:nvCxnSpPr>
        <p:spPr>
          <a:xfrm flipH="1">
            <a:off x="3924712" y="3953550"/>
            <a:ext cx="5104" cy="715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Snip Single Corner Rectangle 32"/>
          <p:cNvSpPr/>
          <p:nvPr/>
        </p:nvSpPr>
        <p:spPr>
          <a:xfrm>
            <a:off x="6148103" y="4612192"/>
            <a:ext cx="1512169" cy="669846"/>
          </a:xfrm>
          <a:prstGeom prst="snip1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Government Parking Client</a:t>
            </a:r>
            <a:endParaRPr lang="en-US" sz="1300" dirty="0"/>
          </a:p>
        </p:txBody>
      </p:sp>
      <p:sp>
        <p:nvSpPr>
          <p:cNvPr id="34" name="Snip Single Corner Rectangle 33"/>
          <p:cNvSpPr/>
          <p:nvPr/>
        </p:nvSpPr>
        <p:spPr>
          <a:xfrm>
            <a:off x="6148103" y="5346243"/>
            <a:ext cx="1512169" cy="669846"/>
          </a:xfrm>
          <a:prstGeom prst="snip1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smtClean="0"/>
              <a:t>Coorporate</a:t>
            </a:r>
            <a:endParaRPr lang="en-US" sz="1300" dirty="0" smtClean="0"/>
          </a:p>
          <a:p>
            <a:pPr algn="ctr"/>
            <a:r>
              <a:rPr lang="en-US" sz="1300" dirty="0" smtClean="0"/>
              <a:t>Parking Client</a:t>
            </a:r>
            <a:endParaRPr lang="en-US" sz="1300" dirty="0"/>
          </a:p>
        </p:txBody>
      </p:sp>
      <p:sp>
        <p:nvSpPr>
          <p:cNvPr id="35" name="Snip Single Corner Rectangle 34"/>
          <p:cNvSpPr/>
          <p:nvPr/>
        </p:nvSpPr>
        <p:spPr>
          <a:xfrm>
            <a:off x="6148103" y="6111035"/>
            <a:ext cx="1512169" cy="669846"/>
          </a:xfrm>
          <a:prstGeom prst="snip1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Personal</a:t>
            </a:r>
          </a:p>
          <a:p>
            <a:pPr algn="ctr"/>
            <a:r>
              <a:rPr lang="en-US" sz="1300" dirty="0" smtClean="0"/>
              <a:t>Parking Client</a:t>
            </a:r>
            <a:endParaRPr lang="en-US" sz="1300" dirty="0"/>
          </a:p>
        </p:txBody>
      </p:sp>
      <p:cxnSp>
        <p:nvCxnSpPr>
          <p:cNvPr id="37" name="Straight Arrow Connector 36"/>
          <p:cNvCxnSpPr>
            <a:stCxn id="21" idx="2"/>
          </p:cNvCxnSpPr>
          <p:nvPr/>
        </p:nvCxnSpPr>
        <p:spPr>
          <a:xfrm>
            <a:off x="6871542" y="3953550"/>
            <a:ext cx="4714" cy="599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060616" y="4669375"/>
            <a:ext cx="1728192" cy="1423921"/>
            <a:chOff x="3060616" y="4669375"/>
            <a:chExt cx="1728192" cy="1423921"/>
          </a:xfrm>
        </p:grpSpPr>
        <p:grpSp>
          <p:nvGrpSpPr>
            <p:cNvPr id="31" name="Group 30"/>
            <p:cNvGrpSpPr/>
            <p:nvPr/>
          </p:nvGrpSpPr>
          <p:grpSpPr>
            <a:xfrm>
              <a:off x="3060616" y="4669375"/>
              <a:ext cx="1728192" cy="1008112"/>
              <a:chOff x="3131840" y="4797152"/>
              <a:chExt cx="1728192" cy="1008112"/>
            </a:xfrm>
          </p:grpSpPr>
          <p:sp>
            <p:nvSpPr>
              <p:cNvPr id="27" name="Rounded Rectangle 26"/>
              <p:cNvSpPr/>
              <p:nvPr/>
            </p:nvSpPr>
            <p:spPr>
              <a:xfrm>
                <a:off x="3131840" y="4797152"/>
                <a:ext cx="1728192" cy="1008112"/>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337659" y="4941168"/>
                <a:ext cx="1306349" cy="216024"/>
              </a:xfrm>
              <a:prstGeom prst="rect">
                <a:avLst/>
              </a:prstGeom>
              <a:pattFill prst="pct2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337659" y="5232116"/>
                <a:ext cx="1306349" cy="216024"/>
              </a:xfrm>
              <a:prstGeom prst="rect">
                <a:avLst/>
              </a:prstGeom>
              <a:pattFill prst="pct2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818831" y="5552929"/>
                <a:ext cx="344004" cy="147547"/>
              </a:xfrm>
              <a:prstGeom prst="rect">
                <a:avLst/>
              </a:prstGeom>
              <a:pattFill prst="pct2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3149398" y="5723964"/>
              <a:ext cx="1540422" cy="369332"/>
            </a:xfrm>
            <a:prstGeom prst="rect">
              <a:avLst/>
            </a:prstGeom>
            <a:noFill/>
          </p:spPr>
          <p:txBody>
            <a:bodyPr wrap="none" rtlCol="0">
              <a:spAutoFit/>
            </a:bodyPr>
            <a:lstStyle/>
            <a:p>
              <a:r>
                <a:rPr lang="en-US" dirty="0" smtClean="0"/>
                <a:t>Parking Sketch</a:t>
              </a:r>
              <a:endParaRPr lang="en-US" dirty="0"/>
            </a:p>
          </p:txBody>
        </p:sp>
      </p:grpSp>
      <p:sp>
        <p:nvSpPr>
          <p:cNvPr id="2" name="TextBox 1"/>
          <p:cNvSpPr txBox="1"/>
          <p:nvPr/>
        </p:nvSpPr>
        <p:spPr>
          <a:xfrm>
            <a:off x="6353395" y="19759"/>
            <a:ext cx="2789610" cy="523220"/>
          </a:xfrm>
          <a:prstGeom prst="rect">
            <a:avLst/>
          </a:prstGeom>
          <a:noFill/>
        </p:spPr>
        <p:txBody>
          <a:bodyPr wrap="none" rtlCol="0">
            <a:spAutoFit/>
          </a:bodyPr>
          <a:lstStyle/>
          <a:p>
            <a:r>
              <a:rPr lang="en-US" sz="2800" b="1" dirty="0" smtClean="0"/>
              <a:t>PARKING SYSTEM</a:t>
            </a:r>
            <a:endParaRPr lang="en-US" sz="2800" b="1" dirty="0"/>
          </a:p>
        </p:txBody>
      </p:sp>
    </p:spTree>
    <p:extLst>
      <p:ext uri="{BB962C8B-B14F-4D97-AF65-F5344CB8AC3E}">
        <p14:creationId xmlns:p14="http://schemas.microsoft.com/office/powerpoint/2010/main" xmlns="" val="189868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0" fill="hold"/>
                                        <p:tgtEl>
                                          <p:spTgt spid="7"/>
                                        </p:tgtEl>
                                        <p:attrNameLst>
                                          <p:attrName>ppt_x</p:attrName>
                                        </p:attrNameLst>
                                      </p:cBhvr>
                                      <p:tavLst>
                                        <p:tav tm="0">
                                          <p:val>
                                            <p:strVal val="1+#ppt_w/2"/>
                                          </p:val>
                                        </p:tav>
                                        <p:tav tm="100000">
                                          <p:val>
                                            <p:strVal val="#ppt_x"/>
                                          </p:val>
                                        </p:tav>
                                      </p:tavLst>
                                    </p:anim>
                                    <p:anim calcmode="lin" valueType="num">
                                      <p:cBhvr additive="base">
                                        <p:cTn id="8" dur="50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0"/>
                            </p:stCondLst>
                            <p:childTnLst>
                              <p:par>
                                <p:cTn id="10" presetID="1"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0-#ppt_w/2"/>
                                          </p:val>
                                        </p:tav>
                                        <p:tav tm="100000">
                                          <p:val>
                                            <p:strVal val="#ppt_x"/>
                                          </p:val>
                                        </p:tav>
                                      </p:tavLst>
                                    </p:anim>
                                    <p:anim calcmode="lin" valueType="num">
                                      <p:cBhvr additive="base">
                                        <p:cTn id="28" dur="500" fill="hold"/>
                                        <p:tgtEl>
                                          <p:spTgt spid="23"/>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additive="base">
                                        <p:cTn id="48" dur="500" fill="hold"/>
                                        <p:tgtEl>
                                          <p:spTgt spid="26"/>
                                        </p:tgtEl>
                                        <p:attrNameLst>
                                          <p:attrName>ppt_x</p:attrName>
                                        </p:attrNameLst>
                                      </p:cBhvr>
                                      <p:tavLst>
                                        <p:tav tm="0">
                                          <p:val>
                                            <p:strVal val="0-#ppt_w/2"/>
                                          </p:val>
                                        </p:tav>
                                        <p:tav tm="100000">
                                          <p:val>
                                            <p:strVal val="#ppt_x"/>
                                          </p:val>
                                        </p:tav>
                                      </p:tavLst>
                                    </p:anim>
                                    <p:anim calcmode="lin" valueType="num">
                                      <p:cBhvr additive="base">
                                        <p:cTn id="49" dur="500" fill="hold"/>
                                        <p:tgtEl>
                                          <p:spTgt spid="26"/>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1000"/>
                                        <p:tgtEl>
                                          <p:spTgt spid="37"/>
                                        </p:tgtEl>
                                      </p:cBhvr>
                                    </p:animEffect>
                                    <p:anim calcmode="lin" valueType="num">
                                      <p:cBhvr>
                                        <p:cTn id="59" dur="1000" fill="hold"/>
                                        <p:tgtEl>
                                          <p:spTgt spid="37"/>
                                        </p:tgtEl>
                                        <p:attrNameLst>
                                          <p:attrName>ppt_x</p:attrName>
                                        </p:attrNameLst>
                                      </p:cBhvr>
                                      <p:tavLst>
                                        <p:tav tm="0">
                                          <p:val>
                                            <p:strVal val="#ppt_x"/>
                                          </p:val>
                                        </p:tav>
                                        <p:tav tm="100000">
                                          <p:val>
                                            <p:strVal val="#ppt_x"/>
                                          </p:val>
                                        </p:tav>
                                      </p:tavLst>
                                    </p:anim>
                                    <p:anim calcmode="lin" valueType="num">
                                      <p:cBhvr>
                                        <p:cTn id="6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fade">
                                      <p:cBhvr>
                                        <p:cTn id="7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3"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solidFill>
                  <a:srgbClr val="FF0000"/>
                </a:solidFill>
              </a:rPr>
              <a:t>S</a:t>
            </a:r>
            <a:r>
              <a:rPr lang="en-US" sz="4000" dirty="0" smtClean="0"/>
              <a:t>pecific (1)</a:t>
            </a:r>
            <a:endParaRPr lang="en-US" sz="4000" dirty="0"/>
          </a:p>
        </p:txBody>
      </p:sp>
      <p:sp>
        <p:nvSpPr>
          <p:cNvPr id="3" name="Content Placeholder 2"/>
          <p:cNvSpPr>
            <a:spLocks noGrp="1"/>
          </p:cNvSpPr>
          <p:nvPr>
            <p:ph idx="1"/>
          </p:nvPr>
        </p:nvSpPr>
        <p:spPr/>
        <p:txBody>
          <a:bodyPr>
            <a:normAutofit/>
          </a:bodyPr>
          <a:lstStyle/>
          <a:p>
            <a:r>
              <a:rPr lang="en-US" sz="2800" dirty="0" smtClean="0"/>
              <a:t>Jakarta Citizen, Jakarta Local Government, Police Department are involved with this system</a:t>
            </a:r>
          </a:p>
          <a:p>
            <a:r>
              <a:rPr lang="en-US" sz="2800" dirty="0" smtClean="0"/>
              <a:t>This </a:t>
            </a:r>
            <a:r>
              <a:rPr lang="en-US" sz="2800" dirty="0"/>
              <a:t>system will be accomplished if it has System developer, and support from The Government Policy and Police Policy Where </a:t>
            </a:r>
            <a:r>
              <a:rPr lang="en-US" sz="2800" dirty="0" smtClean="0"/>
              <a:t>is location?</a:t>
            </a:r>
          </a:p>
          <a:p>
            <a:r>
              <a:rPr lang="en-US" sz="2800" dirty="0" smtClean="0"/>
              <a:t>The </a:t>
            </a:r>
            <a:r>
              <a:rPr lang="en-US" sz="2800" dirty="0"/>
              <a:t>prototype will be deployed in </a:t>
            </a:r>
            <a:r>
              <a:rPr lang="en-US" sz="2800" dirty="0" smtClean="0"/>
              <a:t>Jakarta</a:t>
            </a:r>
          </a:p>
          <a:p>
            <a:r>
              <a:rPr lang="en-US" sz="2800" dirty="0" smtClean="0"/>
              <a:t>Establish 7</a:t>
            </a:r>
            <a:r>
              <a:rPr lang="en-US" sz="2800" baseline="30000" dirty="0" smtClean="0"/>
              <a:t>th</a:t>
            </a:r>
            <a:r>
              <a:rPr lang="en-US" sz="2800" dirty="0" smtClean="0"/>
              <a:t> July 2015</a:t>
            </a:r>
          </a:p>
          <a:p>
            <a:pPr marL="0" indent="0">
              <a:buNone/>
            </a:pPr>
            <a:endParaRPr lang="en-US" sz="2800" dirty="0" smtClean="0"/>
          </a:p>
          <a:p>
            <a:pPr marL="0" indent="0">
              <a:buNone/>
            </a:pPr>
            <a:endParaRPr lang="en-US" sz="2800" dirty="0" smtClean="0"/>
          </a:p>
        </p:txBody>
      </p:sp>
      <p:sp>
        <p:nvSpPr>
          <p:cNvPr id="4" name="Rectangle 3"/>
          <p:cNvSpPr/>
          <p:nvPr/>
        </p:nvSpPr>
        <p:spPr>
          <a:xfrm>
            <a:off x="0" y="3861048"/>
            <a:ext cx="9144000" cy="2996952"/>
          </a:xfrm>
          <a:prstGeom prst="rect">
            <a:avLst/>
          </a:prstGeom>
          <a:blipFill dpi="0" rotWithShape="1">
            <a:blip r:embed="rId2">
              <a:alphaModFix amt="2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16416" y="248783"/>
            <a:ext cx="630178" cy="936584"/>
          </a:xfrm>
          <a:prstGeom prst="rect">
            <a:avLst/>
          </a:prstGeom>
        </p:spPr>
      </p:pic>
    </p:spTree>
    <p:extLst>
      <p:ext uri="{BB962C8B-B14F-4D97-AF65-F5344CB8AC3E}">
        <p14:creationId xmlns:p14="http://schemas.microsoft.com/office/powerpoint/2010/main" xmlns="" val="2215229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solidFill>
                  <a:srgbClr val="FF0000"/>
                </a:solidFill>
              </a:rPr>
              <a:t>S</a:t>
            </a:r>
            <a:r>
              <a:rPr lang="en-US" sz="4000" dirty="0" smtClean="0"/>
              <a:t>pecific (2)</a:t>
            </a:r>
            <a:endParaRPr lang="en-US" sz="4000" dirty="0"/>
          </a:p>
        </p:txBody>
      </p:sp>
      <p:sp>
        <p:nvSpPr>
          <p:cNvPr id="3" name="Content Placeholder 2"/>
          <p:cNvSpPr>
            <a:spLocks noGrp="1"/>
          </p:cNvSpPr>
          <p:nvPr>
            <p:ph idx="1"/>
          </p:nvPr>
        </p:nvSpPr>
        <p:spPr/>
        <p:txBody>
          <a:bodyPr>
            <a:normAutofit/>
          </a:bodyPr>
          <a:lstStyle/>
          <a:p>
            <a:r>
              <a:rPr lang="en-US" sz="2800" dirty="0" smtClean="0"/>
              <a:t>New vehicle and connection cost are the constraints</a:t>
            </a:r>
          </a:p>
          <a:p>
            <a:r>
              <a:rPr lang="en-US" sz="2800" dirty="0" smtClean="0"/>
              <a:t>It has some advantages, such as</a:t>
            </a:r>
          </a:p>
          <a:p>
            <a:pPr lvl="1">
              <a:buFont typeface="Wingdings" panose="05000000000000000000" pitchFamily="2" charset="2"/>
              <a:buChar char="ü"/>
            </a:pPr>
            <a:r>
              <a:rPr lang="en-US" sz="2400" dirty="0" smtClean="0"/>
              <a:t>ERP </a:t>
            </a:r>
            <a:r>
              <a:rPr lang="en-US" sz="2400" dirty="0"/>
              <a:t>Solution</a:t>
            </a:r>
          </a:p>
          <a:p>
            <a:pPr lvl="1">
              <a:buFont typeface="Wingdings" panose="05000000000000000000" pitchFamily="2" charset="2"/>
              <a:buChar char="ü"/>
            </a:pPr>
            <a:r>
              <a:rPr lang="en-US" sz="2400" dirty="0"/>
              <a:t>Traffic jam analysis</a:t>
            </a:r>
          </a:p>
          <a:p>
            <a:pPr lvl="1">
              <a:buFont typeface="Wingdings" panose="05000000000000000000" pitchFamily="2" charset="2"/>
              <a:buChar char="ü"/>
            </a:pPr>
            <a:r>
              <a:rPr lang="en-US" sz="2400" dirty="0"/>
              <a:t>Parking Solution</a:t>
            </a:r>
          </a:p>
          <a:p>
            <a:pPr lvl="1">
              <a:buFont typeface="Wingdings" panose="05000000000000000000" pitchFamily="2" charset="2"/>
              <a:buChar char="ü"/>
            </a:pPr>
            <a:r>
              <a:rPr lang="en-US" sz="2400" dirty="0"/>
              <a:t>Lower Traffic Violation</a:t>
            </a:r>
          </a:p>
          <a:p>
            <a:pPr lvl="1">
              <a:buFont typeface="Wingdings" panose="05000000000000000000" pitchFamily="2" charset="2"/>
              <a:buChar char="ü"/>
            </a:pPr>
            <a:r>
              <a:rPr lang="en-US" sz="2400" dirty="0"/>
              <a:t>Fuel Oil Efficiency</a:t>
            </a:r>
          </a:p>
          <a:p>
            <a:pPr lvl="1">
              <a:buFont typeface="Wingdings" panose="05000000000000000000" pitchFamily="2" charset="2"/>
              <a:buChar char="ü"/>
            </a:pPr>
            <a:r>
              <a:rPr lang="en-US" sz="2400" dirty="0"/>
              <a:t>Eco Jakarta, Indonesia, </a:t>
            </a:r>
            <a:r>
              <a:rPr lang="en-US" sz="2400" dirty="0" smtClean="0"/>
              <a:t>World</a:t>
            </a:r>
          </a:p>
          <a:p>
            <a:pPr lvl="1">
              <a:buFont typeface="Wingdings" panose="05000000000000000000" pitchFamily="2" charset="2"/>
              <a:buChar char="ü"/>
            </a:pPr>
            <a:r>
              <a:rPr lang="en-US" sz="2400" dirty="0" smtClean="0"/>
              <a:t>Police Officer operational cost down</a:t>
            </a:r>
            <a:endParaRPr lang="en-US" sz="2400" dirty="0"/>
          </a:p>
        </p:txBody>
      </p:sp>
      <p:sp>
        <p:nvSpPr>
          <p:cNvPr id="4" name="Rectangle 3"/>
          <p:cNvSpPr/>
          <p:nvPr/>
        </p:nvSpPr>
        <p:spPr>
          <a:xfrm>
            <a:off x="0" y="3861048"/>
            <a:ext cx="9144000" cy="2996952"/>
          </a:xfrm>
          <a:prstGeom prst="rect">
            <a:avLst/>
          </a:prstGeom>
          <a:blipFill dpi="0" rotWithShape="1">
            <a:blip r:embed="rId2">
              <a:alphaModFix amt="2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16416" y="248783"/>
            <a:ext cx="630178" cy="936584"/>
          </a:xfrm>
          <a:prstGeom prst="rect">
            <a:avLst/>
          </a:prstGeom>
        </p:spPr>
      </p:pic>
    </p:spTree>
    <p:extLst>
      <p:ext uri="{BB962C8B-B14F-4D97-AF65-F5344CB8AC3E}">
        <p14:creationId xmlns:p14="http://schemas.microsoft.com/office/powerpoint/2010/main" xmlns="" val="2129119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solidFill>
                  <a:srgbClr val="FF0000"/>
                </a:solidFill>
              </a:rPr>
              <a:t>M</a:t>
            </a:r>
            <a:r>
              <a:rPr lang="en-US" sz="4000" dirty="0" smtClean="0"/>
              <a:t>easureable</a:t>
            </a:r>
            <a:endParaRPr lang="en-US" dirty="0"/>
          </a:p>
        </p:txBody>
      </p:sp>
      <p:sp>
        <p:nvSpPr>
          <p:cNvPr id="3" name="Content Placeholder 2"/>
          <p:cNvSpPr>
            <a:spLocks noGrp="1"/>
          </p:cNvSpPr>
          <p:nvPr>
            <p:ph idx="1"/>
          </p:nvPr>
        </p:nvSpPr>
        <p:spPr/>
        <p:txBody>
          <a:bodyPr>
            <a:normAutofit/>
          </a:bodyPr>
          <a:lstStyle/>
          <a:p>
            <a:r>
              <a:rPr lang="en-US" sz="2800" dirty="0" smtClean="0"/>
              <a:t>GPSID attach in 80% from 3.2 M cars in Jakarta (2.6 M units)</a:t>
            </a:r>
          </a:p>
          <a:p>
            <a:r>
              <a:rPr lang="en-US" sz="2800" dirty="0" smtClean="0"/>
              <a:t>This project </a:t>
            </a:r>
            <a:r>
              <a:rPr lang="en-US" sz="2800" dirty="0"/>
              <a:t>is </a:t>
            </a:r>
            <a:r>
              <a:rPr lang="en-US" sz="2800" dirty="0" smtClean="0"/>
              <a:t>has been achieved when in Application shows 2.6 M cars that has a unique GPSID and no major error in the app</a:t>
            </a:r>
            <a:endParaRPr lang="en-US" sz="2800" dirty="0"/>
          </a:p>
        </p:txBody>
      </p:sp>
      <p:sp>
        <p:nvSpPr>
          <p:cNvPr id="4" name="Rectangle 3"/>
          <p:cNvSpPr/>
          <p:nvPr/>
        </p:nvSpPr>
        <p:spPr>
          <a:xfrm>
            <a:off x="0" y="3861048"/>
            <a:ext cx="9144000" cy="2996952"/>
          </a:xfrm>
          <a:prstGeom prst="rect">
            <a:avLst/>
          </a:prstGeom>
          <a:blipFill dpi="0" rotWithShape="1">
            <a:blip r:embed="rId2">
              <a:alphaModFix amt="2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16416" y="248783"/>
            <a:ext cx="630178" cy="936584"/>
          </a:xfrm>
          <a:prstGeom prst="rect">
            <a:avLst/>
          </a:prstGeom>
        </p:spPr>
      </p:pic>
    </p:spTree>
    <p:extLst>
      <p:ext uri="{BB962C8B-B14F-4D97-AF65-F5344CB8AC3E}">
        <p14:creationId xmlns:p14="http://schemas.microsoft.com/office/powerpoint/2010/main" xmlns="" val="1573100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solidFill>
                  <a:srgbClr val="FF0000"/>
                </a:solidFill>
              </a:rPr>
              <a:t>A</a:t>
            </a:r>
            <a:r>
              <a:rPr lang="en-US" sz="4000" dirty="0" smtClean="0"/>
              <a:t>chievable</a:t>
            </a:r>
            <a:endParaRPr lang="en-US" sz="4000" dirty="0"/>
          </a:p>
        </p:txBody>
      </p:sp>
      <p:sp>
        <p:nvSpPr>
          <p:cNvPr id="3" name="Content Placeholder 2"/>
          <p:cNvSpPr>
            <a:spLocks noGrp="1"/>
          </p:cNvSpPr>
          <p:nvPr>
            <p:ph idx="1"/>
          </p:nvPr>
        </p:nvSpPr>
        <p:spPr/>
        <p:txBody>
          <a:bodyPr>
            <a:normAutofit/>
          </a:bodyPr>
          <a:lstStyle/>
          <a:p>
            <a:pPr marL="0" indent="0">
              <a:buNone/>
            </a:pPr>
            <a:r>
              <a:rPr lang="en-US" sz="2800" dirty="0"/>
              <a:t>This system is said to be achieved </a:t>
            </a:r>
            <a:r>
              <a:rPr lang="en-US" sz="2800" dirty="0" smtClean="0"/>
              <a:t>when:</a:t>
            </a:r>
          </a:p>
          <a:p>
            <a:pPr lvl="1"/>
            <a:r>
              <a:rPr lang="en-US" sz="2400" dirty="0" smtClean="0"/>
              <a:t>Government &amp; citizen enjoy Jakarta’s traffic</a:t>
            </a:r>
          </a:p>
          <a:p>
            <a:pPr lvl="1"/>
            <a:r>
              <a:rPr lang="en-US" sz="2400" dirty="0" smtClean="0"/>
              <a:t>Traffic Polices have easier job</a:t>
            </a:r>
          </a:p>
          <a:p>
            <a:pPr lvl="1"/>
            <a:r>
              <a:rPr lang="en-US" sz="2400" dirty="0" smtClean="0"/>
              <a:t>Government use </a:t>
            </a:r>
            <a:r>
              <a:rPr lang="en-US" sz="2400" dirty="0" err="1" smtClean="0"/>
              <a:t>mapinfo</a:t>
            </a:r>
            <a:r>
              <a:rPr lang="en-US" sz="2400" dirty="0" smtClean="0"/>
              <a:t> for policy</a:t>
            </a:r>
          </a:p>
          <a:p>
            <a:pPr lvl="1"/>
            <a:r>
              <a:rPr lang="en-US" sz="2400" dirty="0" smtClean="0"/>
              <a:t>Citizen use </a:t>
            </a:r>
            <a:r>
              <a:rPr lang="en-US" sz="2400" dirty="0" err="1" smtClean="0"/>
              <a:t>mapinfo</a:t>
            </a:r>
            <a:r>
              <a:rPr lang="en-US" sz="2400" dirty="0" smtClean="0"/>
              <a:t> for smart driving</a:t>
            </a:r>
          </a:p>
          <a:p>
            <a:pPr lvl="1"/>
            <a:r>
              <a:rPr lang="en-US" sz="2400" dirty="0" smtClean="0"/>
              <a:t>Monetizing </a:t>
            </a:r>
            <a:endParaRPr lang="en-US" sz="2400" dirty="0"/>
          </a:p>
        </p:txBody>
      </p:sp>
      <p:sp>
        <p:nvSpPr>
          <p:cNvPr id="4" name="Rectangle 3"/>
          <p:cNvSpPr/>
          <p:nvPr/>
        </p:nvSpPr>
        <p:spPr>
          <a:xfrm>
            <a:off x="0" y="3861048"/>
            <a:ext cx="9144000" cy="2996952"/>
          </a:xfrm>
          <a:prstGeom prst="rect">
            <a:avLst/>
          </a:prstGeom>
          <a:blipFill dpi="0" rotWithShape="1">
            <a:blip r:embed="rId2">
              <a:alphaModFix amt="2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16416" y="248783"/>
            <a:ext cx="630178" cy="936584"/>
          </a:xfrm>
          <a:prstGeom prst="rect">
            <a:avLst/>
          </a:prstGeom>
        </p:spPr>
      </p:pic>
    </p:spTree>
    <p:extLst>
      <p:ext uri="{BB962C8B-B14F-4D97-AF65-F5344CB8AC3E}">
        <p14:creationId xmlns:p14="http://schemas.microsoft.com/office/powerpoint/2010/main" xmlns="" val="1757131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solidFill>
                  <a:srgbClr val="FF0000"/>
                </a:solidFill>
              </a:rPr>
              <a:t>R</a:t>
            </a:r>
            <a:r>
              <a:rPr lang="en-US" sz="4000" dirty="0" smtClean="0"/>
              <a:t>ealistic</a:t>
            </a:r>
            <a:endParaRPr lang="en-US" sz="4000" dirty="0"/>
          </a:p>
        </p:txBody>
      </p:sp>
      <p:sp>
        <p:nvSpPr>
          <p:cNvPr id="3" name="Content Placeholder 2"/>
          <p:cNvSpPr>
            <a:spLocks noGrp="1"/>
          </p:cNvSpPr>
          <p:nvPr>
            <p:ph idx="1"/>
          </p:nvPr>
        </p:nvSpPr>
        <p:spPr/>
        <p:txBody>
          <a:bodyPr>
            <a:normAutofit/>
          </a:bodyPr>
          <a:lstStyle/>
          <a:p>
            <a:pPr marL="0" indent="0">
              <a:buNone/>
            </a:pPr>
            <a:r>
              <a:rPr lang="en-US" sz="2800" dirty="0"/>
              <a:t>Perhaps the GPS system is very commonly used today, or perhaps the ERP system has been implemented in several countries that use RFID. </a:t>
            </a:r>
            <a:endParaRPr lang="en-US" sz="2800" dirty="0" smtClean="0"/>
          </a:p>
          <a:p>
            <a:pPr marL="0" indent="0">
              <a:buNone/>
            </a:pPr>
            <a:r>
              <a:rPr lang="en-US" sz="2800" dirty="0" smtClean="0"/>
              <a:t>And </a:t>
            </a:r>
            <a:r>
              <a:rPr lang="en-US" sz="2800" dirty="0"/>
              <a:t>we combine the two ideas to present more useful information for the traffic management system.</a:t>
            </a:r>
          </a:p>
        </p:txBody>
      </p:sp>
      <p:sp>
        <p:nvSpPr>
          <p:cNvPr id="4" name="Rectangle 3"/>
          <p:cNvSpPr/>
          <p:nvPr/>
        </p:nvSpPr>
        <p:spPr>
          <a:xfrm>
            <a:off x="0" y="3861048"/>
            <a:ext cx="9144000" cy="2996952"/>
          </a:xfrm>
          <a:prstGeom prst="rect">
            <a:avLst/>
          </a:prstGeom>
          <a:blipFill dpi="0" rotWithShape="1">
            <a:blip r:embed="rId2">
              <a:alphaModFix amt="2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16416" y="248783"/>
            <a:ext cx="630178" cy="936584"/>
          </a:xfrm>
          <a:prstGeom prst="rect">
            <a:avLst/>
          </a:prstGeom>
        </p:spPr>
      </p:pic>
    </p:spTree>
    <p:extLst>
      <p:ext uri="{BB962C8B-B14F-4D97-AF65-F5344CB8AC3E}">
        <p14:creationId xmlns:p14="http://schemas.microsoft.com/office/powerpoint/2010/main" xmlns="" val="594879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solidFill>
                  <a:srgbClr val="FF0000"/>
                </a:solidFill>
              </a:rPr>
              <a:t>T</a:t>
            </a:r>
            <a:r>
              <a:rPr lang="en-US" sz="4000" dirty="0" smtClean="0"/>
              <a:t>ime Frame</a:t>
            </a:r>
            <a:endParaRPr lang="en-US" dirty="0"/>
          </a:p>
        </p:txBody>
      </p:sp>
      <p:sp>
        <p:nvSpPr>
          <p:cNvPr id="3" name="Content Placeholder 2"/>
          <p:cNvSpPr>
            <a:spLocks noGrp="1"/>
          </p:cNvSpPr>
          <p:nvPr>
            <p:ph idx="1"/>
          </p:nvPr>
        </p:nvSpPr>
        <p:spPr/>
        <p:txBody>
          <a:bodyPr/>
          <a:lstStyle/>
          <a:p>
            <a:r>
              <a:rPr lang="en-US" dirty="0" smtClean="0"/>
              <a:t>Now we are show you our prototype system</a:t>
            </a:r>
          </a:p>
          <a:p>
            <a:r>
              <a:rPr lang="en-US" dirty="0" smtClean="0"/>
              <a:t>July 7</a:t>
            </a:r>
            <a:r>
              <a:rPr lang="en-US" baseline="30000" dirty="0" smtClean="0"/>
              <a:t>th</a:t>
            </a:r>
            <a:r>
              <a:rPr lang="en-US" dirty="0" smtClean="0"/>
              <a:t> 2015 we can launch product</a:t>
            </a:r>
          </a:p>
          <a:p>
            <a:endParaRPr lang="en-US" dirty="0"/>
          </a:p>
        </p:txBody>
      </p:sp>
      <p:sp>
        <p:nvSpPr>
          <p:cNvPr id="4" name="Rectangle 3"/>
          <p:cNvSpPr/>
          <p:nvPr/>
        </p:nvSpPr>
        <p:spPr>
          <a:xfrm>
            <a:off x="0" y="3861048"/>
            <a:ext cx="9144000" cy="2996952"/>
          </a:xfrm>
          <a:prstGeom prst="rect">
            <a:avLst/>
          </a:prstGeom>
          <a:blipFill dpi="0" rotWithShape="1">
            <a:blip r:embed="rId2">
              <a:alphaModFix amt="2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2910868881"/>
              </p:ext>
            </p:extLst>
          </p:nvPr>
        </p:nvGraphicFramePr>
        <p:xfrm>
          <a:off x="856473" y="2748528"/>
          <a:ext cx="7632846" cy="2225040"/>
        </p:xfrm>
        <a:graphic>
          <a:graphicData uri="http://schemas.openxmlformats.org/drawingml/2006/table">
            <a:tbl>
              <a:tblPr firstRow="1" firstCol="1">
                <a:tableStyleId>{5C22544A-7EE6-4342-B048-85BDC9FD1C3A}</a:tableStyleId>
              </a:tblPr>
              <a:tblGrid>
                <a:gridCol w="1272141"/>
                <a:gridCol w="1272141"/>
                <a:gridCol w="1272141"/>
                <a:gridCol w="1272141"/>
                <a:gridCol w="1272141"/>
                <a:gridCol w="1272141"/>
              </a:tblGrid>
              <a:tr h="370840">
                <a:tc>
                  <a:txBody>
                    <a:bodyPr/>
                    <a:lstStyle/>
                    <a:p>
                      <a:endParaRPr lang="en-US" sz="1400" dirty="0"/>
                    </a:p>
                  </a:txBody>
                  <a:tcPr/>
                </a:tc>
                <a:tc>
                  <a:txBody>
                    <a:bodyPr/>
                    <a:lstStyle/>
                    <a:p>
                      <a:pPr algn="ctr"/>
                      <a:r>
                        <a:rPr lang="en-US" sz="1400" dirty="0" smtClean="0"/>
                        <a:t>March</a:t>
                      </a:r>
                      <a:endParaRPr lang="en-US" sz="1400" dirty="0"/>
                    </a:p>
                  </a:txBody>
                  <a:tcPr/>
                </a:tc>
                <a:tc>
                  <a:txBody>
                    <a:bodyPr/>
                    <a:lstStyle/>
                    <a:p>
                      <a:pPr algn="ctr"/>
                      <a:r>
                        <a:rPr lang="en-US" sz="1400" dirty="0" smtClean="0"/>
                        <a:t>April</a:t>
                      </a:r>
                      <a:endParaRPr lang="en-US" sz="1400" dirty="0"/>
                    </a:p>
                  </a:txBody>
                  <a:tcPr/>
                </a:tc>
                <a:tc>
                  <a:txBody>
                    <a:bodyPr/>
                    <a:lstStyle/>
                    <a:p>
                      <a:pPr algn="ctr"/>
                      <a:r>
                        <a:rPr lang="en-US" sz="1400" dirty="0" smtClean="0"/>
                        <a:t>May</a:t>
                      </a:r>
                      <a:endParaRPr lang="en-US" sz="1400" dirty="0"/>
                    </a:p>
                  </a:txBody>
                  <a:tcPr/>
                </a:tc>
                <a:tc>
                  <a:txBody>
                    <a:bodyPr/>
                    <a:lstStyle/>
                    <a:p>
                      <a:pPr algn="ctr"/>
                      <a:r>
                        <a:rPr lang="en-US" sz="1400" dirty="0" smtClean="0"/>
                        <a:t>June</a:t>
                      </a:r>
                      <a:endParaRPr lang="en-US" sz="1400" dirty="0"/>
                    </a:p>
                  </a:txBody>
                  <a:tcPr/>
                </a:tc>
                <a:tc>
                  <a:txBody>
                    <a:bodyPr/>
                    <a:lstStyle/>
                    <a:p>
                      <a:pPr algn="ctr"/>
                      <a:r>
                        <a:rPr lang="en-US" sz="1400" dirty="0" smtClean="0"/>
                        <a:t>July</a:t>
                      </a:r>
                      <a:endParaRPr lang="en-US" sz="1400" dirty="0"/>
                    </a:p>
                  </a:txBody>
                  <a:tcPr/>
                </a:tc>
              </a:tr>
              <a:tr h="370840">
                <a:tc>
                  <a:txBody>
                    <a:bodyPr/>
                    <a:lstStyle/>
                    <a:p>
                      <a:r>
                        <a:rPr lang="en-US" sz="1400" dirty="0" smtClean="0"/>
                        <a:t>Prototype</a:t>
                      </a:r>
                      <a:endParaRPr lang="en-US" sz="1400" dirty="0"/>
                    </a:p>
                  </a:txBody>
                  <a:tcPr/>
                </a:tc>
                <a:tc>
                  <a:txBody>
                    <a:bodyPr/>
                    <a:lstStyle/>
                    <a:p>
                      <a:endParaRPr lang="en-US" sz="1400" dirty="0"/>
                    </a:p>
                  </a:txBody>
                  <a:tcPr>
                    <a:solidFill>
                      <a:srgbClr val="FFC000"/>
                    </a:solidFill>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r>
                        <a:rPr lang="en-US" sz="1400" dirty="0" smtClean="0"/>
                        <a:t>Mockup</a:t>
                      </a:r>
                      <a:endParaRPr lang="en-US" sz="1400" dirty="0"/>
                    </a:p>
                  </a:txBody>
                  <a:tcPr/>
                </a:tc>
                <a:tc>
                  <a:txBody>
                    <a:bodyPr/>
                    <a:lstStyle/>
                    <a:p>
                      <a:endParaRPr lang="en-US" sz="1400" dirty="0"/>
                    </a:p>
                  </a:txBody>
                  <a:tcPr/>
                </a:tc>
                <a:tc>
                  <a:txBody>
                    <a:bodyPr/>
                    <a:lstStyle/>
                    <a:p>
                      <a:endParaRPr lang="en-US" sz="1400" dirty="0"/>
                    </a:p>
                  </a:txBody>
                  <a:tcPr>
                    <a:solidFill>
                      <a:srgbClr val="FFC000"/>
                    </a:solidFill>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r>
                        <a:rPr lang="en-US" sz="1400" dirty="0" smtClean="0"/>
                        <a:t>Pilot</a:t>
                      </a:r>
                      <a:r>
                        <a:rPr lang="en-US" sz="1400" baseline="0" dirty="0" smtClean="0"/>
                        <a:t> Project</a:t>
                      </a: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solidFill>
                      <a:srgbClr val="FFC000"/>
                    </a:solidFill>
                  </a:tcPr>
                </a:tc>
                <a:tc>
                  <a:txBody>
                    <a:bodyPr/>
                    <a:lstStyle/>
                    <a:p>
                      <a:endParaRPr lang="en-US" sz="1400" dirty="0"/>
                    </a:p>
                  </a:txBody>
                  <a:tcPr/>
                </a:tc>
                <a:tc>
                  <a:txBody>
                    <a:bodyPr/>
                    <a:lstStyle/>
                    <a:p>
                      <a:endParaRPr lang="en-US" sz="1400" dirty="0"/>
                    </a:p>
                  </a:txBody>
                  <a:tcPr/>
                </a:tc>
              </a:tr>
              <a:tr h="370840">
                <a:tc>
                  <a:txBody>
                    <a:bodyPr/>
                    <a:lstStyle/>
                    <a:p>
                      <a:r>
                        <a:rPr lang="en-US" sz="1400" dirty="0" smtClean="0"/>
                        <a:t>Soft Launch</a:t>
                      </a: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solidFill>
                      <a:srgbClr val="FFC000"/>
                    </a:solidFill>
                  </a:tcPr>
                </a:tc>
                <a:tc>
                  <a:txBody>
                    <a:bodyPr/>
                    <a:lstStyle/>
                    <a:p>
                      <a:endParaRPr lang="en-US" sz="1400" dirty="0"/>
                    </a:p>
                  </a:txBody>
                  <a:tcPr/>
                </a:tc>
              </a:tr>
              <a:tr h="370840">
                <a:tc>
                  <a:txBody>
                    <a:bodyPr/>
                    <a:lstStyle/>
                    <a:p>
                      <a:r>
                        <a:rPr lang="en-US" sz="1400" dirty="0" smtClean="0"/>
                        <a:t>Grand Launch</a:t>
                      </a: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solidFill>
                      <a:srgbClr val="FFC000"/>
                    </a:solidFill>
                  </a:tcPr>
                </a:tc>
              </a:tr>
            </a:tbl>
          </a:graphicData>
        </a:graphic>
      </p:graphicFrame>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16416" y="248783"/>
            <a:ext cx="630178" cy="936584"/>
          </a:xfrm>
          <a:prstGeom prst="rect">
            <a:avLst/>
          </a:prstGeom>
        </p:spPr>
      </p:pic>
    </p:spTree>
    <p:extLst>
      <p:ext uri="{BB962C8B-B14F-4D97-AF65-F5344CB8AC3E}">
        <p14:creationId xmlns:p14="http://schemas.microsoft.com/office/powerpoint/2010/main" xmlns="" val="12523347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chor="ctr">
            <a:normAutofit/>
          </a:bodyPr>
          <a:lstStyle/>
          <a:p>
            <a:pPr marL="0" indent="0" algn="ctr">
              <a:buNone/>
            </a:pPr>
            <a:r>
              <a:rPr lang="en-US" sz="9600" dirty="0" smtClean="0"/>
              <a:t>Goal</a:t>
            </a:r>
            <a:endParaRPr lang="en-US" sz="9600" dirty="0"/>
          </a:p>
        </p:txBody>
      </p:sp>
      <p:sp>
        <p:nvSpPr>
          <p:cNvPr id="4" name="Rectangle 3"/>
          <p:cNvSpPr/>
          <p:nvPr/>
        </p:nvSpPr>
        <p:spPr>
          <a:xfrm>
            <a:off x="0" y="3861048"/>
            <a:ext cx="9144000" cy="2996952"/>
          </a:xfrm>
          <a:prstGeom prst="rect">
            <a:avLst/>
          </a:prstGeom>
          <a:blipFill dpi="0" rotWithShape="1">
            <a:blip r:embed="rId2">
              <a:alphaModFix amt="2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16416" y="248783"/>
            <a:ext cx="630178" cy="936584"/>
          </a:xfrm>
          <a:prstGeom prst="rect">
            <a:avLst/>
          </a:prstGeom>
        </p:spPr>
      </p:pic>
    </p:spTree>
    <p:extLst>
      <p:ext uri="{BB962C8B-B14F-4D97-AF65-F5344CB8AC3E}">
        <p14:creationId xmlns:p14="http://schemas.microsoft.com/office/powerpoint/2010/main" xmlns="" val="34156538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219200" y="2819400"/>
            <a:ext cx="7836153" cy="2743200"/>
          </a:xfrm>
          <a:prstGeom prst="rect">
            <a:avLst/>
          </a:prstGeom>
          <a:ln>
            <a:noFill/>
          </a:ln>
          <a:effectLst>
            <a:softEdge rad="112500"/>
          </a:effectLst>
        </p:spPr>
      </p:pic>
      <p:sp>
        <p:nvSpPr>
          <p:cNvPr id="2" name="Title 1"/>
          <p:cNvSpPr>
            <a:spLocks noGrp="1"/>
          </p:cNvSpPr>
          <p:nvPr>
            <p:ph type="title"/>
          </p:nvPr>
        </p:nvSpPr>
        <p:spPr>
          <a:xfrm>
            <a:off x="628650" y="365127"/>
            <a:ext cx="7886700" cy="930274"/>
          </a:xfrm>
        </p:spPr>
        <p:txBody>
          <a:bodyPr>
            <a:normAutofit/>
          </a:bodyPr>
          <a:lstStyle/>
          <a:p>
            <a:r>
              <a:rPr lang="en-US" sz="4000" b="1" dirty="0" smtClean="0"/>
              <a:t>Quality </a:t>
            </a:r>
            <a:endParaRPr lang="en-US" sz="4000" b="1" dirty="0"/>
          </a:p>
        </p:txBody>
      </p:sp>
      <p:sp>
        <p:nvSpPr>
          <p:cNvPr id="3" name="Content Placeholder 2"/>
          <p:cNvSpPr>
            <a:spLocks noGrp="1"/>
          </p:cNvSpPr>
          <p:nvPr>
            <p:ph idx="1"/>
          </p:nvPr>
        </p:nvSpPr>
        <p:spPr>
          <a:xfrm>
            <a:off x="628650" y="1447800"/>
            <a:ext cx="7886700" cy="4729163"/>
          </a:xfrm>
        </p:spPr>
        <p:txBody>
          <a:bodyPr/>
          <a:lstStyle/>
          <a:p>
            <a:r>
              <a:rPr lang="en-US" dirty="0" smtClean="0"/>
              <a:t>Increasing average road speed by about 20%</a:t>
            </a:r>
          </a:p>
          <a:p>
            <a:r>
              <a:rPr lang="en-US" dirty="0" smtClean="0"/>
              <a:t>Decrease traffic about 13% from </a:t>
            </a:r>
            <a:r>
              <a:rPr lang="en-US" dirty="0"/>
              <a:t>17.523.967</a:t>
            </a:r>
            <a:r>
              <a:rPr lang="en-US" dirty="0" smtClean="0"/>
              <a:t> </a:t>
            </a:r>
            <a:r>
              <a:rPr lang="en-US" dirty="0"/>
              <a:t>to </a:t>
            </a:r>
            <a:r>
              <a:rPr lang="en-US" dirty="0" smtClean="0"/>
              <a:t>15.245.851</a:t>
            </a:r>
            <a:endParaRPr lang="en-US" dirty="0"/>
          </a:p>
          <a:p>
            <a:r>
              <a:rPr lang="en-US" dirty="0" smtClean="0"/>
              <a:t>Data collect from city who using ERP</a:t>
            </a:r>
            <a:endParaRPr lang="en-US" dirty="0"/>
          </a:p>
        </p:txBody>
      </p:sp>
      <p:sp>
        <p:nvSpPr>
          <p:cNvPr id="4" name="Rectangle 3"/>
          <p:cNvSpPr/>
          <p:nvPr/>
        </p:nvSpPr>
        <p:spPr>
          <a:xfrm>
            <a:off x="0" y="3861048"/>
            <a:ext cx="9144000" cy="2996952"/>
          </a:xfrm>
          <a:prstGeom prst="rect">
            <a:avLst/>
          </a:prstGeom>
          <a:blipFill dpi="0" rotWithShape="1">
            <a:blip r:embed="rId3">
              <a:alphaModFix amt="2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16416" y="248783"/>
            <a:ext cx="630178" cy="936584"/>
          </a:xfrm>
          <a:prstGeom prst="rect">
            <a:avLst/>
          </a:prstGeom>
        </p:spPr>
      </p:pic>
    </p:spTree>
    <p:extLst>
      <p:ext uri="{BB962C8B-B14F-4D97-AF65-F5344CB8AC3E}">
        <p14:creationId xmlns:p14="http://schemas.microsoft.com/office/powerpoint/2010/main" xmlns="" val="4107946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Quality</a:t>
            </a:r>
            <a:endParaRPr lang="en-US" sz="4000" b="1"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xmlns="" val="198357624"/>
              </p:ext>
            </p:extLst>
          </p:nvPr>
        </p:nvGraphicFramePr>
        <p:xfrm>
          <a:off x="762000" y="1600200"/>
          <a:ext cx="7632848" cy="3528393"/>
        </p:xfrm>
        <a:graphic>
          <a:graphicData uri="http://schemas.openxmlformats.org/drawingml/2006/table">
            <a:tbl>
              <a:tblPr>
                <a:tableStyleId>{5C22544A-7EE6-4342-B048-85BDC9FD1C3A}</a:tableStyleId>
              </a:tblPr>
              <a:tblGrid>
                <a:gridCol w="514212"/>
                <a:gridCol w="2956724"/>
                <a:gridCol w="1269463"/>
                <a:gridCol w="1392661"/>
                <a:gridCol w="1499788"/>
              </a:tblGrid>
              <a:tr h="534605">
                <a:tc>
                  <a:txBody>
                    <a:bodyPr/>
                    <a:lstStyle/>
                    <a:p>
                      <a:pPr algn="ctr" fontAlgn="b"/>
                      <a:r>
                        <a:rPr lang="en-US" sz="2400" b="1" u="none" strike="noStrike" dirty="0">
                          <a:solidFill>
                            <a:schemeClr val="bg1"/>
                          </a:solidFill>
                          <a:effectLst/>
                        </a:rPr>
                        <a:t>No</a:t>
                      </a:r>
                      <a:endParaRPr lang="en-US" sz="2400" b="1" i="0" u="none" strike="noStrike" dirty="0">
                        <a:solidFill>
                          <a:schemeClr val="bg1"/>
                        </a:solidFill>
                        <a:effectLst/>
                        <a:latin typeface="Calibri" panose="020F0502020204030204" pitchFamily="34" charset="0"/>
                      </a:endParaRPr>
                    </a:p>
                  </a:txBody>
                  <a:tcPr marL="9525" marR="9525" marT="9525" marB="0" anchor="ctr">
                    <a:solidFill>
                      <a:srgbClr val="00B050"/>
                    </a:solidFill>
                  </a:tcPr>
                </a:tc>
                <a:tc>
                  <a:txBody>
                    <a:bodyPr/>
                    <a:lstStyle/>
                    <a:p>
                      <a:pPr algn="ctr" fontAlgn="b"/>
                      <a:r>
                        <a:rPr lang="en-US" sz="2400" b="1" u="none" strike="noStrike" dirty="0" smtClean="0">
                          <a:solidFill>
                            <a:schemeClr val="bg1"/>
                          </a:solidFill>
                          <a:effectLst/>
                        </a:rPr>
                        <a:t>Items</a:t>
                      </a:r>
                      <a:endParaRPr lang="en-US" sz="2400" b="1" i="0" u="none" strike="noStrike" dirty="0">
                        <a:solidFill>
                          <a:schemeClr val="bg1"/>
                        </a:solidFill>
                        <a:effectLst/>
                        <a:latin typeface="Calibri" panose="020F0502020204030204" pitchFamily="34" charset="0"/>
                      </a:endParaRPr>
                    </a:p>
                  </a:txBody>
                  <a:tcPr marL="9525" marR="9525" marT="9525" marB="0" anchor="ctr">
                    <a:solidFill>
                      <a:srgbClr val="00B050"/>
                    </a:solidFill>
                  </a:tcPr>
                </a:tc>
                <a:tc>
                  <a:txBody>
                    <a:bodyPr/>
                    <a:lstStyle/>
                    <a:p>
                      <a:pPr algn="ctr" fontAlgn="b"/>
                      <a:r>
                        <a:rPr lang="en-US" sz="2400" b="1" u="none" strike="noStrike" dirty="0">
                          <a:solidFill>
                            <a:schemeClr val="bg1"/>
                          </a:solidFill>
                          <a:effectLst/>
                        </a:rPr>
                        <a:t>Radio</a:t>
                      </a:r>
                      <a:endParaRPr lang="en-US" sz="2400" b="1" i="0" u="none" strike="noStrike" dirty="0">
                        <a:solidFill>
                          <a:schemeClr val="bg1"/>
                        </a:solidFill>
                        <a:effectLst/>
                        <a:latin typeface="Calibri" panose="020F0502020204030204" pitchFamily="34" charset="0"/>
                      </a:endParaRPr>
                    </a:p>
                  </a:txBody>
                  <a:tcPr marL="9525" marR="9525" marT="9525" marB="0" anchor="ctr">
                    <a:solidFill>
                      <a:srgbClr val="00B050"/>
                    </a:solidFill>
                  </a:tcPr>
                </a:tc>
                <a:tc>
                  <a:txBody>
                    <a:bodyPr/>
                    <a:lstStyle/>
                    <a:p>
                      <a:pPr algn="ctr" fontAlgn="b"/>
                      <a:r>
                        <a:rPr lang="en-US" sz="2400" b="1" u="none" strike="noStrike" dirty="0">
                          <a:solidFill>
                            <a:schemeClr val="bg1"/>
                          </a:solidFill>
                          <a:effectLst/>
                        </a:rPr>
                        <a:t>Camera</a:t>
                      </a:r>
                      <a:endParaRPr lang="en-US" sz="2400" b="1" i="0" u="none" strike="noStrike" dirty="0">
                        <a:solidFill>
                          <a:schemeClr val="bg1"/>
                        </a:solidFill>
                        <a:effectLst/>
                        <a:latin typeface="Calibri" panose="020F0502020204030204" pitchFamily="34" charset="0"/>
                      </a:endParaRPr>
                    </a:p>
                  </a:txBody>
                  <a:tcPr marL="9525" marR="9525" marT="9525" marB="0" anchor="ctr">
                    <a:solidFill>
                      <a:srgbClr val="00B050"/>
                    </a:solidFill>
                  </a:tcPr>
                </a:tc>
                <a:tc>
                  <a:txBody>
                    <a:bodyPr/>
                    <a:lstStyle/>
                    <a:p>
                      <a:pPr algn="ctr" fontAlgn="b"/>
                      <a:r>
                        <a:rPr lang="en-US" sz="2400" b="1" u="none" strike="noStrike" dirty="0">
                          <a:solidFill>
                            <a:schemeClr val="bg1"/>
                          </a:solidFill>
                          <a:effectLst/>
                        </a:rPr>
                        <a:t>STS</a:t>
                      </a:r>
                      <a:endParaRPr lang="en-US" sz="2400" b="1" i="0" u="none" strike="noStrike" dirty="0">
                        <a:solidFill>
                          <a:schemeClr val="bg1"/>
                        </a:solidFill>
                        <a:effectLst/>
                        <a:latin typeface="Calibri" panose="020F0502020204030204" pitchFamily="34" charset="0"/>
                      </a:endParaRPr>
                    </a:p>
                  </a:txBody>
                  <a:tcPr marL="9525" marR="9525" marT="9525" marB="0" anchor="ctr">
                    <a:solidFill>
                      <a:srgbClr val="00B050"/>
                    </a:solidFill>
                  </a:tcPr>
                </a:tc>
              </a:tr>
              <a:tr h="427684">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dirty="0">
                          <a:effectLst/>
                        </a:rPr>
                        <a:t>Data </a:t>
                      </a:r>
                      <a:r>
                        <a:rPr lang="en-US" sz="1600" u="none" strike="noStrike" dirty="0" smtClean="0">
                          <a:effectLst/>
                        </a:rPr>
                        <a:t>Accuracy</a:t>
                      </a:r>
                      <a:r>
                        <a:rPr lang="en-US" sz="1600" u="none" strike="noStrike" baseline="0" dirty="0" smtClean="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40%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80%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smtClean="0">
                          <a:effectLst/>
                        </a:rPr>
                        <a:t>Up to 99</a:t>
                      </a:r>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9525" marR="9525" marT="9525" marB="0" anchor="ctr"/>
                </a:tc>
              </a:tr>
              <a:tr h="427684">
                <a:tc>
                  <a:txBody>
                    <a:bodyPr/>
                    <a:lstStyle/>
                    <a:p>
                      <a:pPr algn="ctr" fontAlgn="b"/>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dirty="0">
                          <a:effectLst/>
                        </a:rPr>
                        <a:t>Coverage Area</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60%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smtClean="0">
                          <a:effectLst/>
                        </a:rPr>
                        <a:t>Up to 99</a:t>
                      </a:r>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9525" marR="9525" marT="9525" marB="0" anchor="ctr"/>
                </a:tc>
              </a:tr>
              <a:tr h="427684">
                <a:tc>
                  <a:txBody>
                    <a:bodyPr/>
                    <a:lstStyle/>
                    <a:p>
                      <a:pPr algn="ctr" fontAlgn="b"/>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dirty="0">
                          <a:effectLst/>
                        </a:rPr>
                        <a:t>Data Analysis</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Sampling</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Sampling</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Real Time</a:t>
                      </a:r>
                      <a:endParaRPr lang="en-US" sz="1600" b="0" i="0" u="none" strike="noStrike">
                        <a:solidFill>
                          <a:srgbClr val="000000"/>
                        </a:solidFill>
                        <a:effectLst/>
                        <a:latin typeface="Calibri" panose="020F0502020204030204" pitchFamily="34" charset="0"/>
                      </a:endParaRPr>
                    </a:p>
                  </a:txBody>
                  <a:tcPr marL="9525" marR="9525" marT="9525" marB="0" anchor="ctr"/>
                </a:tc>
              </a:tr>
              <a:tr h="427684">
                <a:tc>
                  <a:txBody>
                    <a:bodyPr/>
                    <a:lstStyle/>
                    <a:p>
                      <a:pPr algn="ct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dirty="0">
                          <a:effectLst/>
                        </a:rPr>
                        <a:t>Duration Analysis</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not yet</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all time</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all time</a:t>
                      </a:r>
                      <a:endParaRPr lang="en-US" sz="1600" b="0" i="0" u="none" strike="noStrike">
                        <a:solidFill>
                          <a:srgbClr val="000000"/>
                        </a:solidFill>
                        <a:effectLst/>
                        <a:latin typeface="Calibri" panose="020F0502020204030204" pitchFamily="34" charset="0"/>
                      </a:endParaRPr>
                    </a:p>
                  </a:txBody>
                  <a:tcPr marL="9525" marR="9525" marT="9525" marB="0" anchor="ctr"/>
                </a:tc>
              </a:tr>
              <a:tr h="427684">
                <a:tc>
                  <a:txBody>
                    <a:bodyPr/>
                    <a:lstStyle/>
                    <a:p>
                      <a:pPr algn="ctr" fontAlgn="b"/>
                      <a:r>
                        <a:rPr lang="en-US" sz="1600" u="none" strike="noStrike" dirty="0">
                          <a:effectLst/>
                        </a:rPr>
                        <a:t>5</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rPr>
                        <a:t>Report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real time</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Real Time</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Real Time</a:t>
                      </a:r>
                      <a:endParaRPr lang="en-US" sz="1600" b="0" i="0" u="none" strike="noStrike" dirty="0">
                        <a:solidFill>
                          <a:srgbClr val="000000"/>
                        </a:solidFill>
                        <a:effectLst/>
                        <a:latin typeface="Calibri" panose="020F0502020204030204" pitchFamily="34" charset="0"/>
                      </a:endParaRPr>
                    </a:p>
                  </a:txBody>
                  <a:tcPr marL="9525" marR="9525" marT="9525" marB="0" anchor="ctr"/>
                </a:tc>
              </a:tr>
              <a:tr h="427684">
                <a:tc>
                  <a:txBody>
                    <a:bodyPr/>
                    <a:lstStyle/>
                    <a:p>
                      <a:pPr algn="ctr" fontAlgn="b"/>
                      <a:r>
                        <a:rPr lang="en-US" sz="1600" u="none" strike="noStrike" dirty="0">
                          <a:effectLst/>
                        </a:rPr>
                        <a:t>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rPr>
                        <a:t>Report Simplicity</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per part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huge data</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simple data</a:t>
                      </a:r>
                      <a:endParaRPr lang="en-US" sz="1600" b="0" i="0" u="none" strike="noStrike" dirty="0">
                        <a:solidFill>
                          <a:srgbClr val="000000"/>
                        </a:solidFill>
                        <a:effectLst/>
                        <a:latin typeface="Calibri" panose="020F0502020204030204" pitchFamily="34" charset="0"/>
                      </a:endParaRPr>
                    </a:p>
                  </a:txBody>
                  <a:tcPr marL="9525" marR="9525" marT="9525" marB="0" anchor="ctr"/>
                </a:tc>
              </a:tr>
              <a:tr h="427684">
                <a:tc>
                  <a:txBody>
                    <a:bodyPr/>
                    <a:lstStyle/>
                    <a:p>
                      <a:pPr algn="ctr" fontAlgn="b"/>
                      <a:r>
                        <a:rPr lang="en-US" sz="1600" u="none" strike="noStrike" dirty="0">
                          <a:effectLst/>
                        </a:rPr>
                        <a:t>7</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rPr>
                        <a:t>Counting Methode</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nothing</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estimation</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total</a:t>
                      </a:r>
                      <a:endParaRPr lang="en-US" sz="16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
        <p:nvSpPr>
          <p:cNvPr id="4" name="Rectangle 3"/>
          <p:cNvSpPr/>
          <p:nvPr/>
        </p:nvSpPr>
        <p:spPr>
          <a:xfrm>
            <a:off x="0" y="3861048"/>
            <a:ext cx="9144000" cy="2996952"/>
          </a:xfrm>
          <a:prstGeom prst="rect">
            <a:avLst/>
          </a:prstGeom>
          <a:blipFill dpi="0" rotWithShape="1">
            <a:blip r:embed="rId2">
              <a:alphaModFix amt="2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16416" y="248783"/>
            <a:ext cx="630178" cy="936584"/>
          </a:xfrm>
          <a:prstGeom prst="rect">
            <a:avLst/>
          </a:prstGeom>
        </p:spPr>
      </p:pic>
    </p:spTree>
    <p:extLst>
      <p:ext uri="{BB962C8B-B14F-4D97-AF65-F5344CB8AC3E}">
        <p14:creationId xmlns:p14="http://schemas.microsoft.com/office/powerpoint/2010/main" xmlns="" val="1458357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chemeClr val="accent6">
                    <a:lumMod val="50000"/>
                  </a:schemeClr>
                </a:solidFill>
              </a:rPr>
              <a:t>Highlight</a:t>
            </a:r>
            <a:endParaRPr lang="en-US" sz="4400" b="1" dirty="0">
              <a:solidFill>
                <a:schemeClr val="accent6">
                  <a:lumMod val="50000"/>
                </a:schemeClr>
              </a:solidFill>
            </a:endParaRPr>
          </a:p>
        </p:txBody>
      </p:sp>
      <p:sp>
        <p:nvSpPr>
          <p:cNvPr id="3" name="Content Placeholder 2"/>
          <p:cNvSpPr>
            <a:spLocks noGrp="1"/>
          </p:cNvSpPr>
          <p:nvPr>
            <p:ph idx="1"/>
          </p:nvPr>
        </p:nvSpPr>
        <p:spPr/>
        <p:txBody>
          <a:bodyPr>
            <a:normAutofit/>
          </a:bodyPr>
          <a:lstStyle/>
          <a:p>
            <a:r>
              <a:rPr lang="en-US" sz="3200" dirty="0" smtClean="0"/>
              <a:t>Project Background</a:t>
            </a:r>
          </a:p>
          <a:p>
            <a:r>
              <a:rPr lang="en-US" sz="3200" dirty="0" smtClean="0"/>
              <a:t>Purpose</a:t>
            </a:r>
          </a:p>
          <a:p>
            <a:r>
              <a:rPr lang="en-US" sz="3200" dirty="0" smtClean="0"/>
              <a:t>Description S M A R T Traffic System</a:t>
            </a:r>
          </a:p>
          <a:p>
            <a:r>
              <a:rPr lang="en-US" sz="3200" dirty="0" smtClean="0"/>
              <a:t>Goal</a:t>
            </a:r>
          </a:p>
          <a:p>
            <a:r>
              <a:rPr lang="en-US" sz="3200" dirty="0" smtClean="0"/>
              <a:t>Closing</a:t>
            </a:r>
          </a:p>
          <a:p>
            <a:endParaRPr lang="en-US" sz="3200" dirty="0" smtClean="0"/>
          </a:p>
        </p:txBody>
      </p:sp>
      <p:sp>
        <p:nvSpPr>
          <p:cNvPr id="5" name="Rectangle 4"/>
          <p:cNvSpPr/>
          <p:nvPr/>
        </p:nvSpPr>
        <p:spPr>
          <a:xfrm>
            <a:off x="0" y="3861048"/>
            <a:ext cx="9144000" cy="2996952"/>
          </a:xfrm>
          <a:prstGeom prst="rect">
            <a:avLst/>
          </a:prstGeom>
          <a:blipFill dpi="0" rotWithShape="1">
            <a:blip r:embed="rId2">
              <a:alphaModFix amt="2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16416" y="248783"/>
            <a:ext cx="630178" cy="936584"/>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920" r="920"/>
          <a:stretch>
            <a:fillRect/>
          </a:stretch>
        </p:blipFill>
        <p:spPr bwMode="auto">
          <a:xfrm>
            <a:off x="3048000" y="3727271"/>
            <a:ext cx="6096000" cy="2986088"/>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4000" b="1" dirty="0" smtClean="0"/>
              <a:t>Cost-Benefit-Efficiency</a:t>
            </a:r>
            <a:endParaRPr lang="en-US" sz="4000" b="1" dirty="0"/>
          </a:p>
        </p:txBody>
      </p:sp>
      <p:sp>
        <p:nvSpPr>
          <p:cNvPr id="3" name="Content Placeholder 2"/>
          <p:cNvSpPr>
            <a:spLocks noGrp="1"/>
          </p:cNvSpPr>
          <p:nvPr>
            <p:ph idx="1"/>
          </p:nvPr>
        </p:nvSpPr>
        <p:spPr/>
        <p:txBody>
          <a:bodyPr>
            <a:normAutofit/>
          </a:bodyPr>
          <a:lstStyle/>
          <a:p>
            <a:r>
              <a:rPr lang="en-US" sz="2400" dirty="0" smtClean="0"/>
              <a:t>Jakarta Fuel Consumption 9 M liter per day = </a:t>
            </a:r>
            <a:r>
              <a:rPr lang="en-US" sz="2400" dirty="0" err="1" smtClean="0"/>
              <a:t>Rp</a:t>
            </a:r>
            <a:r>
              <a:rPr lang="en-US" sz="2400" dirty="0" smtClean="0"/>
              <a:t> 68,4 B per day = </a:t>
            </a:r>
            <a:r>
              <a:rPr lang="en-US" sz="2400" dirty="0" err="1" smtClean="0"/>
              <a:t>Rp</a:t>
            </a:r>
            <a:r>
              <a:rPr lang="en-US" sz="2400" dirty="0" smtClean="0"/>
              <a:t> 24,966 T per year</a:t>
            </a:r>
          </a:p>
          <a:p>
            <a:r>
              <a:rPr lang="en-US" sz="2400" dirty="0"/>
              <a:t>ERP </a:t>
            </a:r>
            <a:r>
              <a:rPr lang="en-US" sz="2400" dirty="0" smtClean="0"/>
              <a:t>Efficiency 13</a:t>
            </a:r>
            <a:r>
              <a:rPr lang="en-US" sz="2400" dirty="0"/>
              <a:t>% = </a:t>
            </a:r>
            <a:r>
              <a:rPr lang="en-US" sz="2400" dirty="0" err="1" smtClean="0"/>
              <a:t>Rp</a:t>
            </a:r>
            <a:r>
              <a:rPr lang="en-US" sz="2400" dirty="0" smtClean="0"/>
              <a:t> 3,245 T per year</a:t>
            </a:r>
          </a:p>
          <a:p>
            <a:r>
              <a:rPr lang="en-US" sz="2400" dirty="0" smtClean="0"/>
              <a:t>You will get 50% </a:t>
            </a:r>
            <a:r>
              <a:rPr lang="en-US" sz="2400" dirty="0"/>
              <a:t>profit at minimum per </a:t>
            </a:r>
            <a:r>
              <a:rPr lang="en-US" sz="2400" dirty="0" smtClean="0"/>
              <a:t>year</a:t>
            </a:r>
            <a:endParaRPr lang="en-US" sz="2400" dirty="0"/>
          </a:p>
        </p:txBody>
      </p:sp>
      <p:sp>
        <p:nvSpPr>
          <p:cNvPr id="4" name="Rectangle 3"/>
          <p:cNvSpPr/>
          <p:nvPr/>
        </p:nvSpPr>
        <p:spPr>
          <a:xfrm>
            <a:off x="0" y="3861048"/>
            <a:ext cx="9144000" cy="2996952"/>
          </a:xfrm>
          <a:prstGeom prst="rect">
            <a:avLst/>
          </a:prstGeom>
          <a:blipFill dpi="0" rotWithShape="1">
            <a:blip r:embed="rId3">
              <a:alphaModFix amt="2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16416" y="248783"/>
            <a:ext cx="630178" cy="936584"/>
          </a:xfrm>
          <a:prstGeom prst="rect">
            <a:avLst/>
          </a:prstGeom>
        </p:spPr>
      </p:pic>
    </p:spTree>
    <p:extLst>
      <p:ext uri="{BB962C8B-B14F-4D97-AF65-F5344CB8AC3E}">
        <p14:creationId xmlns:p14="http://schemas.microsoft.com/office/powerpoint/2010/main" xmlns="" val="11681299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581400" y="2538543"/>
            <a:ext cx="5562600" cy="3429000"/>
          </a:xfrm>
          <a:prstGeom prst="rect">
            <a:avLst/>
          </a:prstGeom>
          <a:ln>
            <a:noFill/>
          </a:ln>
          <a:effectLst>
            <a:softEdge rad="112500"/>
          </a:effectLst>
        </p:spPr>
      </p:pic>
      <p:sp>
        <p:nvSpPr>
          <p:cNvPr id="2" name="Title 1"/>
          <p:cNvSpPr>
            <a:spLocks noGrp="1"/>
          </p:cNvSpPr>
          <p:nvPr>
            <p:ph type="title"/>
          </p:nvPr>
        </p:nvSpPr>
        <p:spPr>
          <a:xfrm>
            <a:off x="628650" y="365127"/>
            <a:ext cx="7886700" cy="930274"/>
          </a:xfrm>
        </p:spPr>
        <p:txBody>
          <a:bodyPr/>
          <a:lstStyle/>
          <a:p>
            <a:r>
              <a:rPr lang="en-US" sz="4000" b="1" dirty="0" smtClean="0"/>
              <a:t>Delivery</a:t>
            </a:r>
            <a:endParaRPr lang="en-US" b="1" dirty="0"/>
          </a:p>
        </p:txBody>
      </p:sp>
      <p:sp>
        <p:nvSpPr>
          <p:cNvPr id="3" name="Content Placeholder 2"/>
          <p:cNvSpPr>
            <a:spLocks noGrp="1"/>
          </p:cNvSpPr>
          <p:nvPr>
            <p:ph idx="1"/>
          </p:nvPr>
        </p:nvSpPr>
        <p:spPr>
          <a:xfrm>
            <a:off x="628650" y="1295400"/>
            <a:ext cx="7886700" cy="4881563"/>
          </a:xfrm>
        </p:spPr>
        <p:txBody>
          <a:bodyPr>
            <a:normAutofit/>
          </a:bodyPr>
          <a:lstStyle/>
          <a:p>
            <a:r>
              <a:rPr lang="en-US" sz="2400" dirty="0" smtClean="0"/>
              <a:t>App Interface User friendly</a:t>
            </a:r>
          </a:p>
          <a:p>
            <a:r>
              <a:rPr lang="en-US" sz="2400" dirty="0" smtClean="0"/>
              <a:t>Useful Information Analytics</a:t>
            </a:r>
          </a:p>
          <a:p>
            <a:r>
              <a:rPr lang="en-US" sz="2400" dirty="0" smtClean="0"/>
              <a:t>Increase Local Government Income</a:t>
            </a:r>
          </a:p>
          <a:p>
            <a:r>
              <a:rPr lang="en-US" sz="2400" dirty="0" smtClean="0"/>
              <a:t>Eco-friendly</a:t>
            </a:r>
            <a:endParaRPr lang="en-US" sz="2400" dirty="0"/>
          </a:p>
        </p:txBody>
      </p:sp>
      <p:sp>
        <p:nvSpPr>
          <p:cNvPr id="4" name="Rectangle 3"/>
          <p:cNvSpPr/>
          <p:nvPr/>
        </p:nvSpPr>
        <p:spPr>
          <a:xfrm>
            <a:off x="0" y="3861048"/>
            <a:ext cx="9144000" cy="2996952"/>
          </a:xfrm>
          <a:prstGeom prst="rect">
            <a:avLst/>
          </a:prstGeom>
          <a:blipFill dpi="0" rotWithShape="1">
            <a:blip r:embed="rId3">
              <a:alphaModFix amt="2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16416" y="248783"/>
            <a:ext cx="630178" cy="936584"/>
          </a:xfrm>
          <a:prstGeom prst="rect">
            <a:avLst/>
          </a:prstGeom>
        </p:spPr>
      </p:pic>
    </p:spTree>
    <p:extLst>
      <p:ext uri="{BB962C8B-B14F-4D97-AF65-F5344CB8AC3E}">
        <p14:creationId xmlns:p14="http://schemas.microsoft.com/office/powerpoint/2010/main" xmlns="" val="1467630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122797" y="3048000"/>
            <a:ext cx="5849753" cy="2971800"/>
          </a:xfrm>
          <a:prstGeom prst="rect">
            <a:avLst/>
          </a:prstGeom>
          <a:ln>
            <a:noFill/>
          </a:ln>
          <a:effectLst>
            <a:softEdge rad="112500"/>
          </a:effectLst>
        </p:spPr>
      </p:pic>
      <p:sp>
        <p:nvSpPr>
          <p:cNvPr id="2" name="Title 1"/>
          <p:cNvSpPr>
            <a:spLocks noGrp="1"/>
          </p:cNvSpPr>
          <p:nvPr>
            <p:ph type="title"/>
          </p:nvPr>
        </p:nvSpPr>
        <p:spPr>
          <a:xfrm>
            <a:off x="628650" y="365127"/>
            <a:ext cx="7886700" cy="1006474"/>
          </a:xfrm>
        </p:spPr>
        <p:txBody>
          <a:bodyPr/>
          <a:lstStyle/>
          <a:p>
            <a:r>
              <a:rPr lang="en-US" sz="4000" b="1" dirty="0" smtClean="0"/>
              <a:t>Safety</a:t>
            </a:r>
            <a:endParaRPr lang="en-US" b="1" dirty="0"/>
          </a:p>
        </p:txBody>
      </p:sp>
      <p:sp>
        <p:nvSpPr>
          <p:cNvPr id="3" name="Content Placeholder 2"/>
          <p:cNvSpPr>
            <a:spLocks noGrp="1"/>
          </p:cNvSpPr>
          <p:nvPr>
            <p:ph idx="1"/>
          </p:nvPr>
        </p:nvSpPr>
        <p:spPr>
          <a:xfrm>
            <a:off x="628650" y="1524000"/>
            <a:ext cx="7886700" cy="4652963"/>
          </a:xfrm>
        </p:spPr>
        <p:txBody>
          <a:bodyPr>
            <a:normAutofit/>
          </a:bodyPr>
          <a:lstStyle/>
          <a:p>
            <a:r>
              <a:rPr lang="en-US" sz="2400" dirty="0" smtClean="0"/>
              <a:t>Lower traffic violation</a:t>
            </a:r>
          </a:p>
          <a:p>
            <a:r>
              <a:rPr lang="en-US" sz="2400" dirty="0" smtClean="0"/>
              <a:t>Cost down traffic Police officer</a:t>
            </a:r>
          </a:p>
          <a:p>
            <a:r>
              <a:rPr lang="en-US" sz="2400" dirty="0" smtClean="0"/>
              <a:t>Increase speed average become increase citizen satisfaction</a:t>
            </a:r>
          </a:p>
        </p:txBody>
      </p:sp>
      <p:sp>
        <p:nvSpPr>
          <p:cNvPr id="4" name="Rectangle 3"/>
          <p:cNvSpPr/>
          <p:nvPr/>
        </p:nvSpPr>
        <p:spPr>
          <a:xfrm>
            <a:off x="0" y="3861048"/>
            <a:ext cx="9144000" cy="2996952"/>
          </a:xfrm>
          <a:prstGeom prst="rect">
            <a:avLst/>
          </a:prstGeom>
          <a:blipFill dpi="0" rotWithShape="1">
            <a:blip r:embed="rId3">
              <a:alphaModFix amt="2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16416" y="248783"/>
            <a:ext cx="630178" cy="936584"/>
          </a:xfrm>
          <a:prstGeom prst="rect">
            <a:avLst/>
          </a:prstGeom>
        </p:spPr>
      </p:pic>
    </p:spTree>
    <p:extLst>
      <p:ext uri="{BB962C8B-B14F-4D97-AF65-F5344CB8AC3E}">
        <p14:creationId xmlns:p14="http://schemas.microsoft.com/office/powerpoint/2010/main" xmlns="" val="721531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996123" y="3581400"/>
            <a:ext cx="5147878" cy="2743200"/>
          </a:xfrm>
          <a:prstGeom prst="rect">
            <a:avLst/>
          </a:prstGeom>
          <a:ln>
            <a:noFill/>
          </a:ln>
          <a:effectLst>
            <a:softEdge rad="112500"/>
          </a:effectLst>
        </p:spPr>
      </p:pic>
      <p:sp>
        <p:nvSpPr>
          <p:cNvPr id="2" name="Title 1"/>
          <p:cNvSpPr>
            <a:spLocks noGrp="1"/>
          </p:cNvSpPr>
          <p:nvPr>
            <p:ph type="title"/>
          </p:nvPr>
        </p:nvSpPr>
        <p:spPr/>
        <p:txBody>
          <a:bodyPr/>
          <a:lstStyle/>
          <a:p>
            <a:r>
              <a:rPr lang="en-US" sz="4000" b="1" dirty="0" smtClean="0"/>
              <a:t>Revenue</a:t>
            </a:r>
            <a:endParaRPr lang="en-US" b="1" dirty="0"/>
          </a:p>
        </p:txBody>
      </p:sp>
      <p:sp>
        <p:nvSpPr>
          <p:cNvPr id="3" name="Content Placeholder 2"/>
          <p:cNvSpPr>
            <a:spLocks noGrp="1"/>
          </p:cNvSpPr>
          <p:nvPr>
            <p:ph idx="1"/>
          </p:nvPr>
        </p:nvSpPr>
        <p:spPr/>
        <p:txBody>
          <a:bodyPr>
            <a:normAutofit/>
          </a:bodyPr>
          <a:lstStyle/>
          <a:p>
            <a:r>
              <a:rPr lang="en-US" sz="2400" dirty="0" smtClean="0"/>
              <a:t>Decrease fuel consumption</a:t>
            </a:r>
          </a:p>
          <a:p>
            <a:r>
              <a:rPr lang="en-US" sz="2400" dirty="0" smtClean="0"/>
              <a:t>Increase Government Income</a:t>
            </a:r>
          </a:p>
          <a:p>
            <a:r>
              <a:rPr lang="en-US" sz="2400" dirty="0" smtClean="0"/>
              <a:t>High return investment (2 year Break Event Point)</a:t>
            </a:r>
          </a:p>
          <a:p>
            <a:r>
              <a:rPr lang="en-US" sz="2400" dirty="0" smtClean="0"/>
              <a:t>Minimal ERP investment for local government </a:t>
            </a:r>
            <a:endParaRPr lang="en-US" sz="2400" dirty="0"/>
          </a:p>
        </p:txBody>
      </p:sp>
      <p:sp>
        <p:nvSpPr>
          <p:cNvPr id="4" name="Rectangle 3"/>
          <p:cNvSpPr/>
          <p:nvPr/>
        </p:nvSpPr>
        <p:spPr>
          <a:xfrm>
            <a:off x="0" y="3861048"/>
            <a:ext cx="9144000" cy="2996952"/>
          </a:xfrm>
          <a:prstGeom prst="rect">
            <a:avLst/>
          </a:prstGeom>
          <a:blipFill dpi="0" rotWithShape="1">
            <a:blip r:embed="rId3">
              <a:alphaModFix amt="2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16416" y="248783"/>
            <a:ext cx="630178" cy="936584"/>
          </a:xfrm>
          <a:prstGeom prst="rect">
            <a:avLst/>
          </a:prstGeom>
        </p:spPr>
      </p:pic>
    </p:spTree>
    <p:extLst>
      <p:ext uri="{BB962C8B-B14F-4D97-AF65-F5344CB8AC3E}">
        <p14:creationId xmlns:p14="http://schemas.microsoft.com/office/powerpoint/2010/main" xmlns="" val="15333980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z="4000" b="1" dirty="0" err="1" smtClean="0"/>
              <a:t>Mediatrac</a:t>
            </a:r>
            <a:r>
              <a:rPr lang="en-US" sz="4000" b="1" dirty="0" smtClean="0"/>
              <a:t> - API</a:t>
            </a:r>
            <a:endParaRPr lang="en-US"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16416" y="248783"/>
            <a:ext cx="630178" cy="936584"/>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228600" y="1219200"/>
            <a:ext cx="8648701" cy="5257800"/>
          </a:xfrm>
          <a:prstGeom prst="rect">
            <a:avLst/>
          </a:prstGeom>
          <a:noFill/>
          <a:ln w="9525">
            <a:noFill/>
            <a:miter lim="800000"/>
            <a:headEnd/>
            <a:tailEnd/>
          </a:ln>
          <a:effectLst/>
        </p:spPr>
      </p:pic>
    </p:spTree>
    <p:extLst>
      <p:ext uri="{BB962C8B-B14F-4D97-AF65-F5344CB8AC3E}">
        <p14:creationId xmlns:p14="http://schemas.microsoft.com/office/powerpoint/2010/main" xmlns="" val="15333980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3"/>
          </a:xfrm>
        </p:spPr>
        <p:txBody>
          <a:bodyPr>
            <a:normAutofit fontScale="90000"/>
          </a:bodyPr>
          <a:lstStyle/>
          <a:p>
            <a:r>
              <a:rPr lang="en-US" sz="4000" b="1" dirty="0" smtClean="0"/>
              <a:t>Parking System</a:t>
            </a:r>
            <a:endParaRPr lang="en-US"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16416" y="248783"/>
            <a:ext cx="630178" cy="936584"/>
          </a:xfrm>
          <a:prstGeom prst="rect">
            <a:avLst/>
          </a:prstGeom>
        </p:spPr>
      </p:pic>
      <p:pic>
        <p:nvPicPr>
          <p:cNvPr id="3" name="Picture 2"/>
          <p:cNvPicPr>
            <a:picLocks noChangeAspect="1" noChangeArrowheads="1"/>
          </p:cNvPicPr>
          <p:nvPr/>
        </p:nvPicPr>
        <p:blipFill>
          <a:blip r:embed="rId3"/>
          <a:srcRect/>
          <a:stretch>
            <a:fillRect/>
          </a:stretch>
        </p:blipFill>
        <p:spPr bwMode="auto">
          <a:xfrm>
            <a:off x="457200" y="1066800"/>
            <a:ext cx="7924800" cy="5410200"/>
          </a:xfrm>
          <a:prstGeom prst="rect">
            <a:avLst/>
          </a:prstGeom>
          <a:noFill/>
          <a:ln w="9525">
            <a:noFill/>
            <a:miter lim="800000"/>
            <a:headEnd/>
            <a:tailEnd/>
          </a:ln>
          <a:effectLst/>
        </p:spPr>
      </p:pic>
    </p:spTree>
    <p:extLst>
      <p:ext uri="{BB962C8B-B14F-4D97-AF65-F5344CB8AC3E}">
        <p14:creationId xmlns:p14="http://schemas.microsoft.com/office/powerpoint/2010/main" xmlns="" val="15333980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017427"/>
            <a:ext cx="7886700" cy="4351338"/>
          </a:xfrm>
        </p:spPr>
        <p:txBody>
          <a:bodyPr anchor="ctr">
            <a:normAutofit/>
          </a:bodyPr>
          <a:lstStyle/>
          <a:p>
            <a:pPr marL="0" indent="0" algn="ctr">
              <a:buNone/>
            </a:pPr>
            <a:r>
              <a:rPr lang="en-US" sz="7200" dirty="0" smtClean="0"/>
              <a:t>THANK YOU</a:t>
            </a:r>
            <a:endParaRPr lang="en-US" sz="7200" dirty="0"/>
          </a:p>
        </p:txBody>
      </p:sp>
      <p:sp>
        <p:nvSpPr>
          <p:cNvPr id="4" name="Rectangle 3"/>
          <p:cNvSpPr/>
          <p:nvPr/>
        </p:nvSpPr>
        <p:spPr>
          <a:xfrm>
            <a:off x="0" y="3861048"/>
            <a:ext cx="9144000" cy="2996952"/>
          </a:xfrm>
          <a:prstGeom prst="rect">
            <a:avLst/>
          </a:prstGeom>
          <a:blipFill dpi="0" rotWithShape="1">
            <a:blip r:embed="rId2">
              <a:alphaModFix amt="2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797806" y="188640"/>
            <a:ext cx="1548387" cy="2301245"/>
          </a:xfrm>
          <a:prstGeom prst="rect">
            <a:avLst/>
          </a:prstGeom>
        </p:spPr>
      </p:pic>
    </p:spTree>
    <p:extLst>
      <p:ext uri="{BB962C8B-B14F-4D97-AF65-F5344CB8AC3E}">
        <p14:creationId xmlns:p14="http://schemas.microsoft.com/office/powerpoint/2010/main" xmlns="" val="2600187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Background</a:t>
            </a:r>
            <a:endParaRPr lang="en-US" sz="4000" b="1" dirty="0"/>
          </a:p>
        </p:txBody>
      </p:sp>
      <p:sp>
        <p:nvSpPr>
          <p:cNvPr id="3" name="Content Placeholder 2"/>
          <p:cNvSpPr>
            <a:spLocks noGrp="1"/>
          </p:cNvSpPr>
          <p:nvPr>
            <p:ph idx="1"/>
          </p:nvPr>
        </p:nvSpPr>
        <p:spPr/>
        <p:txBody>
          <a:bodyPr>
            <a:normAutofit/>
          </a:bodyPr>
          <a:lstStyle/>
          <a:p>
            <a:pPr marL="0" indent="0">
              <a:buNone/>
            </a:pPr>
            <a:r>
              <a:rPr lang="en-US" sz="2800" dirty="0" smtClean="0"/>
              <a:t>As we know </a:t>
            </a:r>
            <a:r>
              <a:rPr lang="en-US" sz="2800" dirty="0"/>
              <a:t>that </a:t>
            </a:r>
            <a:r>
              <a:rPr lang="en-US" sz="2800" dirty="0" smtClean="0"/>
              <a:t>world </a:t>
            </a:r>
            <a:r>
              <a:rPr lang="en-US" sz="2800" dirty="0"/>
              <a:t>oil </a:t>
            </a:r>
            <a:r>
              <a:rPr lang="en-US" sz="2800" dirty="0" smtClean="0"/>
              <a:t>reserves is depleted </a:t>
            </a:r>
            <a:r>
              <a:rPr lang="en-US" sz="2800" dirty="0"/>
              <a:t>and cause world oil prices continue to </a:t>
            </a:r>
            <a:r>
              <a:rPr lang="en-US" sz="2800" dirty="0" smtClean="0"/>
              <a:t>rise. </a:t>
            </a:r>
          </a:p>
          <a:p>
            <a:pPr marL="0" indent="0">
              <a:buNone/>
            </a:pPr>
            <a:r>
              <a:rPr lang="en-US" sz="2800" dirty="0" smtClean="0"/>
              <a:t>Jakarta, as one of the Big city what has a big problem with traffic </a:t>
            </a:r>
            <a:r>
              <a:rPr lang="en-US" sz="2800" dirty="0"/>
              <a:t>jam which contribute to the wasteful use of </a:t>
            </a:r>
            <a:r>
              <a:rPr lang="en-US" sz="2800" dirty="0" smtClean="0"/>
              <a:t>fuel. </a:t>
            </a:r>
          </a:p>
          <a:p>
            <a:pPr marL="0" indent="0">
              <a:buNone/>
            </a:pPr>
            <a:r>
              <a:rPr lang="en-US" sz="2800" dirty="0" smtClean="0"/>
              <a:t>So, with this SMART Traffic System, it can solve  Jakarta </a:t>
            </a:r>
            <a:r>
              <a:rPr lang="en-US" sz="2800" dirty="0"/>
              <a:t>traffic </a:t>
            </a:r>
            <a:r>
              <a:rPr lang="en-US" sz="2800" dirty="0" smtClean="0"/>
              <a:t>jam’s problem, using </a:t>
            </a:r>
            <a:r>
              <a:rPr lang="en-US" sz="2800" dirty="0"/>
              <a:t>ERP (Electronic Road Pricing) system, used </a:t>
            </a:r>
            <a:r>
              <a:rPr lang="en-US" sz="2800" dirty="0" smtClean="0"/>
              <a:t>to </a:t>
            </a:r>
            <a:r>
              <a:rPr lang="en-US" sz="2800" dirty="0"/>
              <a:t>increase fuel oil </a:t>
            </a:r>
            <a:r>
              <a:rPr lang="en-US" sz="2800" dirty="0" smtClean="0"/>
              <a:t>efficiency, that </a:t>
            </a:r>
            <a:r>
              <a:rPr lang="en-US" sz="2800" dirty="0"/>
              <a:t>make Jakarta, Indonesia and world more </a:t>
            </a:r>
            <a:r>
              <a:rPr lang="en-US" sz="2800" dirty="0" smtClean="0"/>
              <a:t>Eco-friendly</a:t>
            </a:r>
            <a:endParaRPr lang="en-US" sz="2800" dirty="0"/>
          </a:p>
        </p:txBody>
      </p:sp>
      <p:sp>
        <p:nvSpPr>
          <p:cNvPr id="4" name="Rectangle 3"/>
          <p:cNvSpPr/>
          <p:nvPr/>
        </p:nvSpPr>
        <p:spPr>
          <a:xfrm>
            <a:off x="0" y="3861048"/>
            <a:ext cx="9144000" cy="2996952"/>
          </a:xfrm>
          <a:prstGeom prst="rect">
            <a:avLst/>
          </a:prstGeom>
          <a:blipFill dpi="0" rotWithShape="1">
            <a:blip r:embed="rId3">
              <a:alphaModFix amt="2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16416" y="248783"/>
            <a:ext cx="630178" cy="93658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61048"/>
            <a:ext cx="9144000" cy="2996952"/>
          </a:xfrm>
          <a:prstGeom prst="rect">
            <a:avLst/>
          </a:prstGeom>
          <a:blipFill dpi="0" rotWithShape="1">
            <a:blip r:embed="rId2">
              <a:alphaModFix amt="2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16416" y="248783"/>
            <a:ext cx="630178" cy="936584"/>
          </a:xfrm>
          <a:prstGeom prst="rect">
            <a:avLst/>
          </a:prstGeom>
        </p:spPr>
      </p:pic>
      <p:sp>
        <p:nvSpPr>
          <p:cNvPr id="6" name="Content Placeholder 5"/>
          <p:cNvSpPr>
            <a:spLocks noGrp="1"/>
          </p:cNvSpPr>
          <p:nvPr>
            <p:ph idx="1"/>
          </p:nvPr>
        </p:nvSpPr>
        <p:spPr/>
        <p:txBody>
          <a:bodyPr/>
          <a:lstStyle/>
          <a:p>
            <a:endParaRPr lang="en-US" dirty="0"/>
          </a:p>
        </p:txBody>
      </p:sp>
      <p:pic>
        <p:nvPicPr>
          <p:cNvPr id="2052" name="Picture 4"/>
          <p:cNvPicPr>
            <a:picLocks noChangeAspect="1" noChangeArrowheads="1"/>
          </p:cNvPicPr>
          <p:nvPr/>
        </p:nvPicPr>
        <p:blipFill>
          <a:blip r:embed="rId4"/>
          <a:srcRect/>
          <a:stretch>
            <a:fillRect/>
          </a:stretch>
        </p:blipFill>
        <p:spPr bwMode="auto">
          <a:xfrm>
            <a:off x="4449974" y="3352800"/>
            <a:ext cx="4694026" cy="3505200"/>
          </a:xfrm>
          <a:prstGeom prst="rect">
            <a:avLst/>
          </a:prstGeom>
          <a:noFill/>
          <a:ln w="9525">
            <a:noFill/>
            <a:miter lim="800000"/>
            <a:headEnd/>
            <a:tailEnd/>
          </a:ln>
          <a:effectLst/>
        </p:spPr>
      </p:pic>
      <p:sp>
        <p:nvSpPr>
          <p:cNvPr id="2" name="Title 1"/>
          <p:cNvSpPr>
            <a:spLocks noGrp="1"/>
          </p:cNvSpPr>
          <p:nvPr>
            <p:ph type="title"/>
          </p:nvPr>
        </p:nvSpPr>
        <p:spPr>
          <a:xfrm>
            <a:off x="628650" y="228600"/>
            <a:ext cx="7886700" cy="914400"/>
          </a:xfrm>
        </p:spPr>
        <p:txBody>
          <a:bodyPr>
            <a:normAutofit/>
          </a:bodyPr>
          <a:lstStyle/>
          <a:p>
            <a:r>
              <a:rPr lang="en-US" sz="4000" b="1" dirty="0" smtClean="0"/>
              <a:t>Background</a:t>
            </a:r>
            <a:endParaRPr lang="en-US" sz="4000" b="1" dirty="0"/>
          </a:p>
        </p:txBody>
      </p:sp>
      <p:pic>
        <p:nvPicPr>
          <p:cNvPr id="2051" name="Picture 3"/>
          <p:cNvPicPr>
            <a:picLocks noChangeAspect="1" noChangeArrowheads="1"/>
          </p:cNvPicPr>
          <p:nvPr/>
        </p:nvPicPr>
        <p:blipFill>
          <a:blip r:embed="rId5"/>
          <a:srcRect/>
          <a:stretch>
            <a:fillRect/>
          </a:stretch>
        </p:blipFill>
        <p:spPr bwMode="auto">
          <a:xfrm>
            <a:off x="0" y="1066800"/>
            <a:ext cx="4724832"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620000" cy="701674"/>
          </a:xfrm>
        </p:spPr>
        <p:txBody>
          <a:bodyPr>
            <a:normAutofit/>
          </a:bodyPr>
          <a:lstStyle/>
          <a:p>
            <a:pPr algn="r"/>
            <a:r>
              <a:rPr lang="en-US" sz="4000" b="1" dirty="0" smtClean="0"/>
              <a:t>Background</a:t>
            </a:r>
            <a:endParaRPr lang="en-US" sz="4000" b="1" dirty="0"/>
          </a:p>
        </p:txBody>
      </p:sp>
      <p:sp>
        <p:nvSpPr>
          <p:cNvPr id="4" name="Rectangle 3"/>
          <p:cNvSpPr/>
          <p:nvPr/>
        </p:nvSpPr>
        <p:spPr>
          <a:xfrm>
            <a:off x="0" y="3861048"/>
            <a:ext cx="9144000" cy="2996952"/>
          </a:xfrm>
          <a:prstGeom prst="rect">
            <a:avLst/>
          </a:prstGeom>
          <a:blipFill dpi="0" rotWithShape="1">
            <a:blip r:embed="rId2">
              <a:alphaModFix amt="2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16416" y="248783"/>
            <a:ext cx="630178" cy="936584"/>
          </a:xfrm>
          <a:prstGeom prst="rect">
            <a:avLst/>
          </a:prstGeom>
        </p:spPr>
      </p:pic>
      <p:sp>
        <p:nvSpPr>
          <p:cNvPr id="6" name="Content Placeholder 5"/>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4"/>
          <a:srcRect l="2548" r="3185" b="4225"/>
          <a:stretch>
            <a:fillRect/>
          </a:stretch>
        </p:blipFill>
        <p:spPr bwMode="auto">
          <a:xfrm>
            <a:off x="0" y="0"/>
            <a:ext cx="5638800" cy="3886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2819400" y="3048001"/>
            <a:ext cx="632460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SMART Traffic System’s Purpose</a:t>
            </a:r>
            <a:endParaRPr lang="en-US" sz="4000" b="1" dirty="0"/>
          </a:p>
        </p:txBody>
      </p:sp>
      <p:sp>
        <p:nvSpPr>
          <p:cNvPr id="3" name="Content Placeholder 2"/>
          <p:cNvSpPr>
            <a:spLocks noGrp="1"/>
          </p:cNvSpPr>
          <p:nvPr>
            <p:ph idx="1"/>
          </p:nvPr>
        </p:nvSpPr>
        <p:spPr/>
        <p:txBody>
          <a:bodyPr>
            <a:normAutofit/>
          </a:bodyPr>
          <a:lstStyle/>
          <a:p>
            <a:r>
              <a:rPr lang="en-US" sz="2800" dirty="0" smtClean="0"/>
              <a:t>ERP Solution</a:t>
            </a:r>
          </a:p>
          <a:p>
            <a:r>
              <a:rPr lang="en-US" sz="2800" dirty="0" smtClean="0"/>
              <a:t>Traffic jam analysis</a:t>
            </a:r>
          </a:p>
          <a:p>
            <a:r>
              <a:rPr lang="en-US" sz="2800" dirty="0" smtClean="0"/>
              <a:t>Parking Solution</a:t>
            </a:r>
          </a:p>
          <a:p>
            <a:r>
              <a:rPr lang="en-US" sz="2800" dirty="0" smtClean="0"/>
              <a:t>Lower Traffic Violation</a:t>
            </a:r>
          </a:p>
          <a:p>
            <a:r>
              <a:rPr lang="en-US" sz="2800" dirty="0" smtClean="0"/>
              <a:t>Fuel Oil Efficiency</a:t>
            </a:r>
          </a:p>
          <a:p>
            <a:r>
              <a:rPr lang="en-US" sz="2800" dirty="0" smtClean="0"/>
              <a:t>Eco Jakarta, Indonesia, World</a:t>
            </a:r>
          </a:p>
          <a:p>
            <a:endParaRPr lang="en-US" sz="2800" dirty="0"/>
          </a:p>
        </p:txBody>
      </p:sp>
      <p:sp>
        <p:nvSpPr>
          <p:cNvPr id="4" name="Rectangle 3"/>
          <p:cNvSpPr/>
          <p:nvPr/>
        </p:nvSpPr>
        <p:spPr>
          <a:xfrm>
            <a:off x="0" y="3861048"/>
            <a:ext cx="9144000" cy="2996952"/>
          </a:xfrm>
          <a:prstGeom prst="rect">
            <a:avLst/>
          </a:prstGeom>
          <a:blipFill dpi="0" rotWithShape="1">
            <a:blip r:embed="rId2">
              <a:alphaModFix amt="2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16416" y="260648"/>
            <a:ext cx="630178" cy="93658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Description S.M.A.R.T Traffic System</a:t>
            </a:r>
            <a:endParaRPr lang="en-US" sz="4000" b="1" dirty="0"/>
          </a:p>
        </p:txBody>
      </p:sp>
      <p:sp>
        <p:nvSpPr>
          <p:cNvPr id="3" name="Content Placeholder 2"/>
          <p:cNvSpPr>
            <a:spLocks noGrp="1"/>
          </p:cNvSpPr>
          <p:nvPr>
            <p:ph idx="1"/>
          </p:nvPr>
        </p:nvSpPr>
        <p:spPr/>
        <p:txBody>
          <a:bodyPr/>
          <a:lstStyle/>
          <a:p>
            <a:r>
              <a:rPr lang="en-US" sz="4800" dirty="0" smtClean="0">
                <a:solidFill>
                  <a:srgbClr val="FF0000"/>
                </a:solidFill>
              </a:rPr>
              <a:t>S</a:t>
            </a:r>
            <a:r>
              <a:rPr lang="en-US" dirty="0" smtClean="0"/>
              <a:t>pecific</a:t>
            </a:r>
          </a:p>
          <a:p>
            <a:r>
              <a:rPr lang="en-US" sz="4800" dirty="0" smtClean="0">
                <a:solidFill>
                  <a:srgbClr val="FF0000"/>
                </a:solidFill>
              </a:rPr>
              <a:t>M</a:t>
            </a:r>
            <a:r>
              <a:rPr lang="en-US" dirty="0" smtClean="0"/>
              <a:t>easureable</a:t>
            </a:r>
          </a:p>
          <a:p>
            <a:r>
              <a:rPr lang="en-US" sz="4800" dirty="0" smtClean="0">
                <a:solidFill>
                  <a:srgbClr val="FF0000"/>
                </a:solidFill>
              </a:rPr>
              <a:t>A</a:t>
            </a:r>
            <a:r>
              <a:rPr lang="en-US" dirty="0" smtClean="0"/>
              <a:t>chievable</a:t>
            </a:r>
          </a:p>
          <a:p>
            <a:r>
              <a:rPr lang="en-US" sz="4800" dirty="0" smtClean="0">
                <a:solidFill>
                  <a:srgbClr val="FF0000"/>
                </a:solidFill>
              </a:rPr>
              <a:t>R</a:t>
            </a:r>
            <a:r>
              <a:rPr lang="en-US" dirty="0" smtClean="0"/>
              <a:t>ealistic</a:t>
            </a:r>
          </a:p>
          <a:p>
            <a:r>
              <a:rPr lang="en-US" sz="4800" dirty="0" smtClean="0">
                <a:solidFill>
                  <a:srgbClr val="FF0000"/>
                </a:solidFill>
              </a:rPr>
              <a:t>T</a:t>
            </a:r>
            <a:r>
              <a:rPr lang="en-US" dirty="0" smtClean="0"/>
              <a:t>ime Frame</a:t>
            </a:r>
          </a:p>
        </p:txBody>
      </p:sp>
      <p:sp>
        <p:nvSpPr>
          <p:cNvPr id="4" name="Rectangle 3"/>
          <p:cNvSpPr/>
          <p:nvPr/>
        </p:nvSpPr>
        <p:spPr>
          <a:xfrm>
            <a:off x="0" y="3861048"/>
            <a:ext cx="9144000" cy="2996952"/>
          </a:xfrm>
          <a:prstGeom prst="rect">
            <a:avLst/>
          </a:prstGeom>
          <a:blipFill dpi="0" rotWithShape="1">
            <a:blip r:embed="rId2">
              <a:alphaModFix amt="2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16416" y="248783"/>
            <a:ext cx="630178" cy="936584"/>
          </a:xfrm>
          <a:prstGeom prst="rect">
            <a:avLst/>
          </a:prstGeom>
        </p:spPr>
      </p:pic>
    </p:spTree>
    <p:extLst>
      <p:ext uri="{BB962C8B-B14F-4D97-AF65-F5344CB8AC3E}">
        <p14:creationId xmlns:p14="http://schemas.microsoft.com/office/powerpoint/2010/main" xmlns="" val="3905095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420888"/>
            <a:ext cx="7886700" cy="1325563"/>
          </a:xfrm>
        </p:spPr>
        <p:txBody>
          <a:bodyPr>
            <a:normAutofit/>
          </a:bodyPr>
          <a:lstStyle/>
          <a:p>
            <a:pPr algn="ctr"/>
            <a:r>
              <a:rPr lang="en-US" sz="5400" b="1" dirty="0" smtClean="0"/>
              <a:t>System Diagrams</a:t>
            </a:r>
            <a:endParaRPr lang="en-US" sz="5400" b="1" dirty="0"/>
          </a:p>
        </p:txBody>
      </p:sp>
      <p:sp>
        <p:nvSpPr>
          <p:cNvPr id="4" name="Rectangle 3"/>
          <p:cNvSpPr/>
          <p:nvPr/>
        </p:nvSpPr>
        <p:spPr>
          <a:xfrm>
            <a:off x="0" y="3861048"/>
            <a:ext cx="9144000" cy="2996952"/>
          </a:xfrm>
          <a:prstGeom prst="rect">
            <a:avLst/>
          </a:prstGeom>
          <a:blipFill dpi="0" rotWithShape="1">
            <a:blip r:embed="rId2">
              <a:alphaModFix amt="2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16416" y="248783"/>
            <a:ext cx="630178" cy="936584"/>
          </a:xfrm>
          <a:prstGeom prst="rect">
            <a:avLst/>
          </a:prstGeom>
        </p:spPr>
      </p:pic>
    </p:spTree>
    <p:extLst>
      <p:ext uri="{BB962C8B-B14F-4D97-AF65-F5344CB8AC3E}">
        <p14:creationId xmlns:p14="http://schemas.microsoft.com/office/powerpoint/2010/main" xmlns="" val="1935866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91680" y="404664"/>
            <a:ext cx="720080" cy="72008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7504" y="2780928"/>
            <a:ext cx="1224136" cy="40396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39652" y="2780928"/>
            <a:ext cx="1224136" cy="40396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771800" y="2780928"/>
            <a:ext cx="1224136" cy="403965"/>
          </a:xfrm>
          <a:prstGeom prst="rect">
            <a:avLst/>
          </a:prstGeom>
        </p:spPr>
      </p:pic>
      <p:cxnSp>
        <p:nvCxnSpPr>
          <p:cNvPr id="17" name="Straight Arrow Connector 16"/>
          <p:cNvCxnSpPr/>
          <p:nvPr/>
        </p:nvCxnSpPr>
        <p:spPr>
          <a:xfrm>
            <a:off x="2051720" y="1268760"/>
            <a:ext cx="0" cy="1368152"/>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302378" y="1268761"/>
            <a:ext cx="901469" cy="1214908"/>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81016" y="1268761"/>
            <a:ext cx="1054681" cy="1214908"/>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07504" y="3184893"/>
            <a:ext cx="1224136" cy="38812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GPS + GPRS Module</a:t>
            </a:r>
            <a:endParaRPr lang="en-US" sz="1200" dirty="0"/>
          </a:p>
        </p:txBody>
      </p:sp>
      <p:sp>
        <p:nvSpPr>
          <p:cNvPr id="31" name="Rectangle 30"/>
          <p:cNvSpPr/>
          <p:nvPr/>
        </p:nvSpPr>
        <p:spPr>
          <a:xfrm>
            <a:off x="1455052" y="3184893"/>
            <a:ext cx="1224136" cy="38812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GPS + GPRS Module</a:t>
            </a:r>
            <a:endParaRPr lang="en-US" sz="1200" dirty="0"/>
          </a:p>
        </p:txBody>
      </p:sp>
      <p:sp>
        <p:nvSpPr>
          <p:cNvPr id="32" name="Rectangle 31"/>
          <p:cNvSpPr/>
          <p:nvPr/>
        </p:nvSpPr>
        <p:spPr>
          <a:xfrm>
            <a:off x="2787200" y="3184893"/>
            <a:ext cx="1224136" cy="38812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GPS + GPRS Module</a:t>
            </a:r>
            <a:endParaRPr lang="en-US" sz="1200" dirty="0"/>
          </a:p>
        </p:txBody>
      </p:sp>
      <p:pic>
        <p:nvPicPr>
          <p:cNvPr id="34" name="Picture 3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886762" y="243398"/>
            <a:ext cx="1322018" cy="1762691"/>
          </a:xfrm>
          <a:prstGeom prst="rect">
            <a:avLst/>
          </a:prstGeom>
        </p:spPr>
      </p:pic>
      <p:cxnSp>
        <p:nvCxnSpPr>
          <p:cNvPr id="35" name="Straight Arrow Connector 34"/>
          <p:cNvCxnSpPr/>
          <p:nvPr/>
        </p:nvCxnSpPr>
        <p:spPr>
          <a:xfrm flipV="1">
            <a:off x="899592" y="850754"/>
            <a:ext cx="4771145" cy="1786158"/>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2267744" y="980728"/>
            <a:ext cx="3487721" cy="165618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419872" y="1124743"/>
            <a:ext cx="2369441" cy="1429328"/>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13378" y="1476073"/>
            <a:ext cx="1107483" cy="584775"/>
          </a:xfrm>
          <a:prstGeom prst="rect">
            <a:avLst/>
          </a:prstGeom>
          <a:solidFill>
            <a:schemeClr val="bg1"/>
          </a:solidFill>
        </p:spPr>
        <p:txBody>
          <a:bodyPr wrap="none" rtlCol="0">
            <a:spAutoFit/>
          </a:bodyPr>
          <a:lstStyle/>
          <a:p>
            <a:pPr algn="ctr"/>
            <a:r>
              <a:rPr lang="en-US" sz="1600" dirty="0" smtClean="0"/>
              <a:t>Send GPS </a:t>
            </a:r>
          </a:p>
          <a:p>
            <a:pPr algn="ctr"/>
            <a:r>
              <a:rPr lang="en-US" sz="1600" dirty="0" smtClean="0"/>
              <a:t>Coordinate</a:t>
            </a:r>
            <a:endParaRPr lang="en-US" sz="1600" dirty="0"/>
          </a:p>
        </p:txBody>
      </p:sp>
      <p:sp>
        <p:nvSpPr>
          <p:cNvPr id="51" name="TextBox 50"/>
          <p:cNvSpPr txBox="1"/>
          <p:nvPr/>
        </p:nvSpPr>
        <p:spPr>
          <a:xfrm>
            <a:off x="3598688" y="1291440"/>
            <a:ext cx="2239203" cy="584775"/>
          </a:xfrm>
          <a:prstGeom prst="rect">
            <a:avLst/>
          </a:prstGeom>
          <a:solidFill>
            <a:schemeClr val="bg1"/>
          </a:solidFill>
        </p:spPr>
        <p:txBody>
          <a:bodyPr wrap="none" rtlCol="0">
            <a:spAutoFit/>
          </a:bodyPr>
          <a:lstStyle/>
          <a:p>
            <a:pPr algn="ctr"/>
            <a:r>
              <a:rPr lang="en-US" sz="1600" dirty="0" smtClean="0"/>
              <a:t>Send GPS Coordinate </a:t>
            </a:r>
          </a:p>
          <a:p>
            <a:pPr algn="ctr"/>
            <a:r>
              <a:rPr lang="en-US" sz="1600" dirty="0" smtClean="0"/>
              <a:t>to Main Server Database</a:t>
            </a:r>
            <a:endParaRPr lang="en-US" sz="1600" dirty="0"/>
          </a:p>
        </p:txBody>
      </p:sp>
      <p:cxnSp>
        <p:nvCxnSpPr>
          <p:cNvPr id="52" name="Straight Arrow Connector 51"/>
          <p:cNvCxnSpPr/>
          <p:nvPr/>
        </p:nvCxnSpPr>
        <p:spPr>
          <a:xfrm>
            <a:off x="6547771" y="2006089"/>
            <a:ext cx="0" cy="750698"/>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880391" y="2780928"/>
            <a:ext cx="1334759" cy="1277718"/>
          </a:xfrm>
          <a:prstGeom prst="rect">
            <a:avLst/>
          </a:prstGeom>
        </p:spPr>
      </p:pic>
      <p:sp>
        <p:nvSpPr>
          <p:cNvPr id="57" name="TextBox 56"/>
          <p:cNvSpPr txBox="1"/>
          <p:nvPr/>
        </p:nvSpPr>
        <p:spPr>
          <a:xfrm>
            <a:off x="6948264" y="3212976"/>
            <a:ext cx="1194494" cy="338554"/>
          </a:xfrm>
          <a:prstGeom prst="rect">
            <a:avLst/>
          </a:prstGeom>
          <a:solidFill>
            <a:schemeClr val="bg1"/>
          </a:solidFill>
        </p:spPr>
        <p:txBody>
          <a:bodyPr wrap="none" rtlCol="0">
            <a:spAutoFit/>
          </a:bodyPr>
          <a:lstStyle/>
          <a:p>
            <a:pPr algn="ctr"/>
            <a:r>
              <a:rPr lang="en-US" sz="1600" dirty="0" smtClean="0"/>
              <a:t>Main Server</a:t>
            </a:r>
            <a:endParaRPr lang="en-US" sz="1600" dirty="0"/>
          </a:p>
        </p:txBody>
      </p:sp>
      <p:sp>
        <p:nvSpPr>
          <p:cNvPr id="59" name="Snip Single Corner Rectangle 58"/>
          <p:cNvSpPr/>
          <p:nvPr/>
        </p:nvSpPr>
        <p:spPr>
          <a:xfrm>
            <a:off x="107504" y="5498806"/>
            <a:ext cx="1512169" cy="810514"/>
          </a:xfrm>
          <a:prstGeom prst="snip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Government Traffic Client</a:t>
            </a:r>
            <a:endParaRPr lang="en-US" dirty="0"/>
          </a:p>
        </p:txBody>
      </p:sp>
      <p:sp>
        <p:nvSpPr>
          <p:cNvPr id="60" name="Snip Single Corner Rectangle 59"/>
          <p:cNvSpPr/>
          <p:nvPr/>
        </p:nvSpPr>
        <p:spPr>
          <a:xfrm>
            <a:off x="1847910" y="5498806"/>
            <a:ext cx="1512169" cy="810514"/>
          </a:xfrm>
          <a:prstGeom prst="snip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Personal</a:t>
            </a:r>
          </a:p>
          <a:p>
            <a:pPr algn="ctr"/>
            <a:r>
              <a:rPr lang="en-US" dirty="0" smtClean="0"/>
              <a:t>Traffic Client</a:t>
            </a:r>
            <a:endParaRPr lang="en-US" dirty="0"/>
          </a:p>
        </p:txBody>
      </p:sp>
      <p:sp>
        <p:nvSpPr>
          <p:cNvPr id="61" name="Snip Single Corner Rectangle 60"/>
          <p:cNvSpPr/>
          <p:nvPr/>
        </p:nvSpPr>
        <p:spPr>
          <a:xfrm>
            <a:off x="3598688" y="5498806"/>
            <a:ext cx="1512169" cy="810514"/>
          </a:xfrm>
          <a:prstGeom prst="snip1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Government Parking Client</a:t>
            </a:r>
            <a:endParaRPr lang="en-US" sz="1600" dirty="0"/>
          </a:p>
        </p:txBody>
      </p:sp>
      <p:sp>
        <p:nvSpPr>
          <p:cNvPr id="62" name="Snip Single Corner Rectangle 61"/>
          <p:cNvSpPr/>
          <p:nvPr/>
        </p:nvSpPr>
        <p:spPr>
          <a:xfrm>
            <a:off x="5349466" y="5498806"/>
            <a:ext cx="1512169" cy="810514"/>
          </a:xfrm>
          <a:prstGeom prst="snip1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Coorporate</a:t>
            </a:r>
            <a:endParaRPr lang="en-US" sz="1600" dirty="0" smtClean="0"/>
          </a:p>
          <a:p>
            <a:pPr algn="ctr"/>
            <a:r>
              <a:rPr lang="en-US" sz="1600" dirty="0" smtClean="0"/>
              <a:t>Parking Client</a:t>
            </a:r>
            <a:endParaRPr lang="en-US" sz="1600" dirty="0"/>
          </a:p>
        </p:txBody>
      </p:sp>
      <p:sp>
        <p:nvSpPr>
          <p:cNvPr id="63" name="Snip Single Corner Rectangle 62"/>
          <p:cNvSpPr/>
          <p:nvPr/>
        </p:nvSpPr>
        <p:spPr>
          <a:xfrm>
            <a:off x="7100244" y="5487077"/>
            <a:ext cx="1512169" cy="810514"/>
          </a:xfrm>
          <a:prstGeom prst="snip1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Personal</a:t>
            </a:r>
          </a:p>
          <a:p>
            <a:pPr algn="ctr"/>
            <a:r>
              <a:rPr lang="en-US" sz="1600" dirty="0" smtClean="0"/>
              <a:t>Parking Client</a:t>
            </a:r>
            <a:endParaRPr lang="en-US" sz="1600" dirty="0"/>
          </a:p>
        </p:txBody>
      </p:sp>
      <p:cxnSp>
        <p:nvCxnSpPr>
          <p:cNvPr id="65" name="Straight Arrow Connector 64"/>
          <p:cNvCxnSpPr>
            <a:stCxn id="54" idx="2"/>
            <a:endCxn id="59" idx="3"/>
          </p:cNvCxnSpPr>
          <p:nvPr/>
        </p:nvCxnSpPr>
        <p:spPr>
          <a:xfrm rot="5400000">
            <a:off x="2985600" y="1936635"/>
            <a:ext cx="1440160" cy="56841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4" idx="2"/>
            <a:endCxn id="60" idx="3"/>
          </p:cNvCxnSpPr>
          <p:nvPr/>
        </p:nvCxnSpPr>
        <p:spPr>
          <a:xfrm rot="5400000">
            <a:off x="3855803" y="2806838"/>
            <a:ext cx="1440160" cy="39437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4" idx="2"/>
            <a:endCxn id="61" idx="3"/>
          </p:cNvCxnSpPr>
          <p:nvPr/>
        </p:nvCxnSpPr>
        <p:spPr>
          <a:xfrm rot="5400000">
            <a:off x="4731192" y="3682227"/>
            <a:ext cx="1440160" cy="21929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4" idx="2"/>
            <a:endCxn id="62" idx="3"/>
          </p:cNvCxnSpPr>
          <p:nvPr/>
        </p:nvCxnSpPr>
        <p:spPr>
          <a:xfrm rot="5400000">
            <a:off x="5606581" y="4557616"/>
            <a:ext cx="1440160" cy="4422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54" idx="2"/>
            <a:endCxn id="63" idx="3"/>
          </p:cNvCxnSpPr>
          <p:nvPr/>
        </p:nvCxnSpPr>
        <p:spPr>
          <a:xfrm rot="16200000" flipH="1">
            <a:off x="6487835" y="4118582"/>
            <a:ext cx="1428431" cy="13085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7119" y="467961"/>
            <a:ext cx="537686" cy="584775"/>
          </a:xfrm>
          <a:prstGeom prst="rect">
            <a:avLst/>
          </a:prstGeom>
          <a:solidFill>
            <a:srgbClr val="FFC000"/>
          </a:solidFill>
        </p:spPr>
        <p:txBody>
          <a:bodyPr wrap="square" rtlCol="0">
            <a:spAutoFit/>
          </a:bodyPr>
          <a:lstStyle/>
          <a:p>
            <a:pPr algn="ctr"/>
            <a:r>
              <a:rPr lang="en-US" sz="3200" b="1" dirty="0" smtClean="0">
                <a:solidFill>
                  <a:schemeClr val="bg1"/>
                </a:solidFill>
              </a:rPr>
              <a:t>1</a:t>
            </a:r>
            <a:endParaRPr lang="en-US" sz="3200" b="1" dirty="0">
              <a:solidFill>
                <a:schemeClr val="bg1"/>
              </a:solidFill>
            </a:endParaRPr>
          </a:p>
        </p:txBody>
      </p:sp>
      <p:sp>
        <p:nvSpPr>
          <p:cNvPr id="33" name="TextBox 32"/>
          <p:cNvSpPr txBox="1"/>
          <p:nvPr/>
        </p:nvSpPr>
        <p:spPr>
          <a:xfrm>
            <a:off x="7605072" y="467961"/>
            <a:ext cx="537686" cy="584775"/>
          </a:xfrm>
          <a:prstGeom prst="rect">
            <a:avLst/>
          </a:prstGeom>
          <a:solidFill>
            <a:srgbClr val="FFC000"/>
          </a:solidFill>
        </p:spPr>
        <p:txBody>
          <a:bodyPr wrap="square" rtlCol="0">
            <a:spAutoFit/>
          </a:bodyPr>
          <a:lstStyle/>
          <a:p>
            <a:pPr algn="ctr"/>
            <a:r>
              <a:rPr lang="en-US" sz="3200" b="1" dirty="0" smtClean="0">
                <a:solidFill>
                  <a:schemeClr val="bg1"/>
                </a:solidFill>
              </a:rPr>
              <a:t>3</a:t>
            </a:r>
            <a:endParaRPr lang="en-US" sz="3200" b="1" dirty="0">
              <a:solidFill>
                <a:schemeClr val="bg1"/>
              </a:solidFill>
            </a:endParaRPr>
          </a:p>
        </p:txBody>
      </p:sp>
      <p:sp>
        <p:nvSpPr>
          <p:cNvPr id="36" name="TextBox 35"/>
          <p:cNvSpPr txBox="1"/>
          <p:nvPr/>
        </p:nvSpPr>
        <p:spPr>
          <a:xfrm>
            <a:off x="4103948" y="2988241"/>
            <a:ext cx="537686" cy="584775"/>
          </a:xfrm>
          <a:prstGeom prst="rect">
            <a:avLst/>
          </a:prstGeom>
          <a:solidFill>
            <a:srgbClr val="FFC000"/>
          </a:solidFill>
        </p:spPr>
        <p:txBody>
          <a:bodyPr wrap="square" rtlCol="0">
            <a:spAutoFit/>
          </a:bodyPr>
          <a:lstStyle/>
          <a:p>
            <a:pPr algn="ctr"/>
            <a:r>
              <a:rPr lang="en-US" sz="3200" b="1" dirty="0">
                <a:solidFill>
                  <a:schemeClr val="bg1"/>
                </a:solidFill>
              </a:rPr>
              <a:t>2</a:t>
            </a:r>
          </a:p>
        </p:txBody>
      </p:sp>
      <p:sp>
        <p:nvSpPr>
          <p:cNvPr id="37" name="TextBox 36"/>
          <p:cNvSpPr txBox="1"/>
          <p:nvPr/>
        </p:nvSpPr>
        <p:spPr>
          <a:xfrm>
            <a:off x="8142758" y="3086566"/>
            <a:ext cx="537686" cy="584775"/>
          </a:xfrm>
          <a:prstGeom prst="rect">
            <a:avLst/>
          </a:prstGeom>
          <a:solidFill>
            <a:srgbClr val="FFC000"/>
          </a:solidFill>
        </p:spPr>
        <p:txBody>
          <a:bodyPr wrap="square" rtlCol="0">
            <a:spAutoFit/>
          </a:bodyPr>
          <a:lstStyle/>
          <a:p>
            <a:pPr algn="ctr"/>
            <a:r>
              <a:rPr lang="en-US" sz="3200" b="1" dirty="0">
                <a:solidFill>
                  <a:schemeClr val="bg1"/>
                </a:solidFill>
              </a:rPr>
              <a:t>4</a:t>
            </a:r>
          </a:p>
        </p:txBody>
      </p:sp>
      <p:sp>
        <p:nvSpPr>
          <p:cNvPr id="39" name="TextBox 38"/>
          <p:cNvSpPr txBox="1"/>
          <p:nvPr/>
        </p:nvSpPr>
        <p:spPr>
          <a:xfrm>
            <a:off x="8142758" y="4788441"/>
            <a:ext cx="537686" cy="584775"/>
          </a:xfrm>
          <a:prstGeom prst="rect">
            <a:avLst/>
          </a:prstGeom>
          <a:solidFill>
            <a:srgbClr val="FFC000"/>
          </a:solidFill>
        </p:spPr>
        <p:txBody>
          <a:bodyPr wrap="square" rtlCol="0">
            <a:spAutoFit/>
          </a:bodyPr>
          <a:lstStyle/>
          <a:p>
            <a:pPr algn="ctr"/>
            <a:r>
              <a:rPr lang="en-US" sz="3200" b="1" dirty="0" smtClean="0">
                <a:solidFill>
                  <a:schemeClr val="bg1"/>
                </a:solidFill>
              </a:rPr>
              <a:t>5</a:t>
            </a:r>
            <a:endParaRPr lang="en-US" sz="3200" b="1" dirty="0">
              <a:solidFill>
                <a:schemeClr val="bg1"/>
              </a:solidFill>
            </a:endParaRPr>
          </a:p>
        </p:txBody>
      </p:sp>
    </p:spTree>
    <p:extLst>
      <p:ext uri="{BB962C8B-B14F-4D97-AF65-F5344CB8AC3E}">
        <p14:creationId xmlns:p14="http://schemas.microsoft.com/office/powerpoint/2010/main" xmlns="" val="545479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1064</TotalTime>
  <Words>658</Words>
  <Application>Microsoft Office PowerPoint</Application>
  <PresentationFormat>On-screen Show (4:3)</PresentationFormat>
  <Paragraphs>171</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S.M.A.R.T  TRAFFIC SYSTEM</vt:lpstr>
      <vt:lpstr>Highlight</vt:lpstr>
      <vt:lpstr>Background</vt:lpstr>
      <vt:lpstr>Background</vt:lpstr>
      <vt:lpstr>Background</vt:lpstr>
      <vt:lpstr>SMART Traffic System’s Purpose</vt:lpstr>
      <vt:lpstr>Description S.M.A.R.T Traffic System</vt:lpstr>
      <vt:lpstr>System Diagrams</vt:lpstr>
      <vt:lpstr>Slide 9</vt:lpstr>
      <vt:lpstr>Slide 10</vt:lpstr>
      <vt:lpstr>Specific (1)</vt:lpstr>
      <vt:lpstr>Specific (2)</vt:lpstr>
      <vt:lpstr>Measureable</vt:lpstr>
      <vt:lpstr>Achievable</vt:lpstr>
      <vt:lpstr>Realistic</vt:lpstr>
      <vt:lpstr>Time Frame</vt:lpstr>
      <vt:lpstr>Slide 17</vt:lpstr>
      <vt:lpstr>Quality </vt:lpstr>
      <vt:lpstr>Quality</vt:lpstr>
      <vt:lpstr>Cost-Benefit-Efficiency</vt:lpstr>
      <vt:lpstr>Delivery</vt:lpstr>
      <vt:lpstr>Safety</vt:lpstr>
      <vt:lpstr>Revenue</vt:lpstr>
      <vt:lpstr>Mediatrac - API</vt:lpstr>
      <vt:lpstr>Parking System</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TRAFFIC SYSTEM</dc:title>
  <dc:creator>hendro</dc:creator>
  <cp:lastModifiedBy>Windows User</cp:lastModifiedBy>
  <cp:revision>68</cp:revision>
  <dcterms:created xsi:type="dcterms:W3CDTF">2015-03-04T08:26:56Z</dcterms:created>
  <dcterms:modified xsi:type="dcterms:W3CDTF">2015-03-08T03:40:05Z</dcterms:modified>
</cp:coreProperties>
</file>