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3" r:id="rId3"/>
    <p:sldId id="257" r:id="rId4"/>
    <p:sldId id="275" r:id="rId5"/>
    <p:sldId id="274" r:id="rId6"/>
    <p:sldId id="258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EB56-44A1-46CE-8B6B-9528BA84A8D9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3230-1EEC-448B-B225-88523019E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01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8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C4C0-6A02-4D45-A5CC-78FAE8BE5E20}" type="datetimeFigureOut">
              <a:rPr lang="ko-KR" altLang="en-US" smtClean="0"/>
              <a:t>2016-08-03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CDBA-B816-471F-B14F-FCAC8645F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Bridging semantics and syntax with graph</a:t>
            </a:r>
            <a:b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algorithms</a:t>
            </a:r>
            <a:br>
              <a:rPr lang="en-US" altLang="ko-KR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—state-of-the-art of extracting biomedical relations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Yuan </a:t>
            </a:r>
            <a:r>
              <a:rPr lang="en-US" altLang="ko-KR" sz="2000" dirty="0" err="1"/>
              <a:t>Luo,O</a:t>
            </a:r>
            <a:r>
              <a:rPr lang="en-US" altLang="ko-KR" dirty="0"/>
              <a:t>¨ </a:t>
            </a:r>
            <a:r>
              <a:rPr lang="en-US" altLang="ko-KR" dirty="0" err="1"/>
              <a:t>zlem</a:t>
            </a:r>
            <a:r>
              <a:rPr lang="en-US" altLang="ko-KR" dirty="0"/>
              <a:t> </a:t>
            </a:r>
            <a:r>
              <a:rPr lang="en-US" altLang="ko-KR" dirty="0" err="1"/>
              <a:t>Uzuner</a:t>
            </a:r>
            <a:r>
              <a:rPr lang="en-US" altLang="ko-KR" dirty="0"/>
              <a:t> and Peter </a:t>
            </a:r>
            <a:r>
              <a:rPr lang="en-US" altLang="ko-KR" dirty="0" err="1" smtClean="0"/>
              <a:t>Szolovits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160728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30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Most of the remaining </a:t>
            </a:r>
            <a:r>
              <a:rPr lang="en-US" altLang="ko-KR" dirty="0" err="1"/>
              <a:t>BioNLP</a:t>
            </a:r>
            <a:r>
              <a:rPr lang="en-US" altLang="ko-KR" dirty="0"/>
              <a:t> systems </a:t>
            </a:r>
            <a:r>
              <a:rPr lang="en-US" altLang="ko-KR" dirty="0" smtClean="0"/>
              <a:t>also used </a:t>
            </a:r>
            <a:r>
              <a:rPr lang="en-US" altLang="ko-KR" dirty="0"/>
              <a:t>graph-based features to various extents.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Liu et </a:t>
            </a:r>
            <a:r>
              <a:rPr lang="en-US" altLang="ko-KR" dirty="0"/>
              <a:t>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</a:t>
            </a:r>
            <a:r>
              <a:rPr lang="en-US" altLang="ko-KR" dirty="0" smtClean="0"/>
              <a:t>eveloped </a:t>
            </a:r>
            <a:r>
              <a:rPr lang="en-US" altLang="ko-KR" dirty="0"/>
              <a:t>an Exact </a:t>
            </a:r>
            <a:r>
              <a:rPr lang="en-US" altLang="ko-KR" dirty="0" err="1"/>
              <a:t>Subgraph</a:t>
            </a:r>
            <a:r>
              <a:rPr lang="en-US" altLang="ko-KR" dirty="0"/>
              <a:t> Matching (ESM) method, and later a more flexible Approximate </a:t>
            </a:r>
            <a:r>
              <a:rPr lang="en-US" altLang="ko-KR" dirty="0" err="1"/>
              <a:t>Subgraph</a:t>
            </a:r>
            <a:r>
              <a:rPr lang="en-US" altLang="ko-KR" dirty="0"/>
              <a:t> Matching (ASM) </a:t>
            </a:r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/>
              <a:t>processed sentences with 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</a:t>
            </a:r>
          </a:p>
          <a:p>
            <a:pPr lvl="1"/>
            <a:r>
              <a:rPr lang="en-US" altLang="ko-KR" dirty="0" smtClean="0"/>
              <a:t>transformed </a:t>
            </a:r>
            <a:r>
              <a:rPr lang="en-US" altLang="ko-KR" dirty="0"/>
              <a:t>the parses to directed dependency graphs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constructed </a:t>
            </a:r>
            <a:r>
              <a:rPr lang="en-US" altLang="ko-KR" dirty="0"/>
              <a:t>the graph of an event by computing unions of dependency paths between event </a:t>
            </a:r>
            <a:r>
              <a:rPr lang="en-US" altLang="ko-KR" dirty="0" smtClean="0"/>
              <a:t>arguments</a:t>
            </a:r>
          </a:p>
          <a:p>
            <a:pPr lvl="1"/>
            <a:r>
              <a:rPr lang="en-US" altLang="ko-KR" dirty="0" smtClean="0"/>
              <a:t>Then </a:t>
            </a:r>
            <a:r>
              <a:rPr lang="en-US" altLang="ko-KR" dirty="0"/>
              <a:t>applied ESM/ASM from sentence graphs to event graphs, using a customized distance metric that accounts for </a:t>
            </a:r>
            <a:r>
              <a:rPr lang="en-US" altLang="ko-KR" dirty="0" err="1"/>
              <a:t>subgraph</a:t>
            </a:r>
            <a:r>
              <a:rPr lang="en-US" altLang="ko-KR" dirty="0"/>
              <a:t> differences in graph structure, node-covered stemmed words and edge directionality.</a:t>
            </a:r>
          </a:p>
          <a:p>
            <a:pPr lvl="1"/>
            <a:r>
              <a:rPr lang="en-US" altLang="ko-KR" dirty="0" smtClean="0"/>
              <a:t>extended </a:t>
            </a:r>
            <a:r>
              <a:rPr lang="en-US" altLang="ko-KR" dirty="0"/>
              <a:t>their method by integrating Protein Data Bank (PDB) , </a:t>
            </a:r>
            <a:r>
              <a:rPr lang="en-US" altLang="ko-KR" dirty="0" err="1"/>
              <a:t>Uniprot</a:t>
            </a:r>
            <a:r>
              <a:rPr lang="en-US" altLang="ko-KR" dirty="0"/>
              <a:t>  and </a:t>
            </a:r>
            <a:r>
              <a:rPr lang="en-US" altLang="ko-KR" dirty="0" err="1"/>
              <a:t>Biothesaurus</a:t>
            </a:r>
            <a:r>
              <a:rPr lang="en-US" altLang="ko-KR" dirty="0"/>
              <a:t>  to recognize protein/residue </a:t>
            </a:r>
            <a:r>
              <a:rPr lang="en-US" altLang="ko-KR" dirty="0" smtClean="0"/>
              <a:t>names also </a:t>
            </a:r>
            <a:r>
              <a:rPr lang="en-US" altLang="ko-KR" dirty="0"/>
              <a:t>adapted their method to other </a:t>
            </a:r>
            <a:r>
              <a:rPr lang="en-US" altLang="ko-KR" dirty="0" err="1"/>
              <a:t>corporaincluding</a:t>
            </a:r>
            <a:r>
              <a:rPr lang="en-US" altLang="ko-KR" dirty="0"/>
              <a:t> </a:t>
            </a:r>
            <a:r>
              <a:rPr lang="en-US" altLang="ko-KR" dirty="0" err="1"/>
              <a:t>BioInfer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/>
              <a:t>Uniprot</a:t>
            </a:r>
            <a:r>
              <a:rPr lang="en-US" altLang="ko-KR" dirty="0"/>
              <a:t> </a:t>
            </a:r>
            <a:r>
              <a:rPr lang="en-US" altLang="ko-KR" dirty="0" smtClean="0"/>
              <a:t>corpus</a:t>
            </a:r>
          </a:p>
          <a:p>
            <a:pPr lvl="1"/>
            <a:r>
              <a:rPr lang="en-US" altLang="ko-KR" dirty="0"/>
              <a:t>This work falls along the lines of graph kernel-based methods.</a:t>
            </a:r>
          </a:p>
          <a:p>
            <a:pPr lvl="1"/>
            <a:r>
              <a:rPr lang="en-US" altLang="ko-KR" dirty="0" smtClean="0"/>
              <a:t>But this </a:t>
            </a:r>
            <a:r>
              <a:rPr lang="en-US" altLang="ko-KR" dirty="0"/>
              <a:t>kernel methods usually cannot directly weight/rank features.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Kilicoglu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/>
              <a:t>adopted 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Parser/Stanford Dependency pipeline.</a:t>
            </a:r>
          </a:p>
          <a:p>
            <a:pPr lvl="1"/>
            <a:r>
              <a:rPr lang="en-US" altLang="ko-KR" dirty="0"/>
              <a:t>They converted the dependency graphs to embedding graphs to apply post-processing rules to traverse embedding graphs and extract nested events. </a:t>
            </a:r>
          </a:p>
          <a:p>
            <a:pPr lvl="1"/>
            <a:r>
              <a:rPr lang="en-US" altLang="ko-KR" dirty="0"/>
              <a:t>However, their embedding graphs also lead to argument error propagation and hurt precision.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668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Besides the popular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</a:t>
            </a:r>
            <a:r>
              <a:rPr lang="en-US" altLang="ko-KR" dirty="0" smtClean="0"/>
              <a:t>Parser/Stanford </a:t>
            </a:r>
            <a:r>
              <a:rPr lang="en-US" altLang="ko-KR" dirty="0"/>
              <a:t>Dependency pipeline, some systems </a:t>
            </a:r>
            <a:r>
              <a:rPr lang="en-US" altLang="ko-KR" dirty="0" smtClean="0"/>
              <a:t>experimented with </a:t>
            </a:r>
            <a:r>
              <a:rPr lang="en-US" altLang="ko-KR" dirty="0"/>
              <a:t>different parsers and/or dependency representations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/>
              <a:t>Hakenberg</a:t>
            </a:r>
            <a:r>
              <a:rPr lang="en-US" altLang="ko-KR" dirty="0"/>
              <a:t> et </a:t>
            </a:r>
            <a:r>
              <a:rPr lang="en-US" altLang="ko-KR" dirty="0" smtClean="0"/>
              <a:t>al.</a:t>
            </a:r>
          </a:p>
          <a:p>
            <a:pPr lvl="1"/>
            <a:r>
              <a:rPr lang="en-US" altLang="ko-KR" dirty="0" smtClean="0"/>
              <a:t>applied </a:t>
            </a:r>
            <a:r>
              <a:rPr lang="en-US" altLang="ko-KR" dirty="0" err="1" smtClean="0"/>
              <a:t>BioLG</a:t>
            </a:r>
            <a:r>
              <a:rPr lang="en-US" altLang="ko-KR" dirty="0" smtClean="0"/>
              <a:t>, a Link Grammar Parser extension, to generate parse trees</a:t>
            </a:r>
          </a:p>
          <a:p>
            <a:pPr lvl="1"/>
            <a:r>
              <a:rPr lang="en-US" altLang="ko-KR" dirty="0"/>
              <a:t>stored parse trees in a </a:t>
            </a:r>
            <a:r>
              <a:rPr lang="en-US" altLang="ko-KR" dirty="0" smtClean="0"/>
              <a:t>database</a:t>
            </a:r>
          </a:p>
          <a:p>
            <a:pPr lvl="1"/>
            <a:r>
              <a:rPr lang="en-US" altLang="ko-KR" dirty="0" smtClean="0"/>
              <a:t>designed </a:t>
            </a:r>
            <a:r>
              <a:rPr lang="en-US" altLang="ko-KR" dirty="0"/>
              <a:t>a query language to match </a:t>
            </a:r>
            <a:r>
              <a:rPr lang="en-US" altLang="ko-KR" dirty="0" err="1"/>
              <a:t>subgraph</a:t>
            </a:r>
            <a:r>
              <a:rPr lang="en-US" altLang="ko-KR" dirty="0"/>
              <a:t> </a:t>
            </a:r>
            <a:r>
              <a:rPr lang="en-US" altLang="ko-KR" dirty="0" smtClean="0"/>
              <a:t>patterns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Van </a:t>
            </a:r>
            <a:r>
              <a:rPr lang="en-US" altLang="ko-KR" dirty="0" err="1" smtClean="0"/>
              <a:t>Landeghem</a:t>
            </a:r>
            <a:r>
              <a:rPr lang="en-US" altLang="ko-KR" dirty="0" smtClean="0"/>
              <a:t> </a:t>
            </a:r>
            <a:r>
              <a:rPr lang="en-US" altLang="ko-KR" dirty="0"/>
              <a:t>et </a:t>
            </a:r>
            <a:r>
              <a:rPr lang="en-US" altLang="ko-KR" dirty="0" smtClean="0"/>
              <a:t>al.</a:t>
            </a:r>
          </a:p>
          <a:p>
            <a:pPr lvl="1"/>
            <a:r>
              <a:rPr lang="en-US" altLang="ko-KR" dirty="0"/>
              <a:t>analyzed dependency graphs from the Stanford Parser, identified minimal event-containing </a:t>
            </a:r>
            <a:r>
              <a:rPr lang="en-US" altLang="ko-KR" dirty="0" err="1"/>
              <a:t>subgraph</a:t>
            </a:r>
            <a:r>
              <a:rPr lang="en-US" altLang="ko-KR" dirty="0"/>
              <a:t> patterns from training data and constructed extraction rules based on these patterns. </a:t>
            </a:r>
          </a:p>
          <a:p>
            <a:pPr lvl="1"/>
            <a:r>
              <a:rPr lang="en-US" altLang="ko-KR" dirty="0"/>
              <a:t>Their post-processing rules handled overlapping triggers of different event types and events based on the same trigger, trading recall for precision.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232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The other systems generally used the dependency </a:t>
            </a:r>
            <a:r>
              <a:rPr lang="en-US" altLang="ko-KR" dirty="0" smtClean="0"/>
              <a:t>paths connecting </a:t>
            </a:r>
            <a:r>
              <a:rPr lang="en-US" altLang="ko-KR" dirty="0"/>
              <a:t>the concept pairs as features for event extraction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For example</a:t>
            </a:r>
          </a:p>
          <a:p>
            <a:pPr lvl="1"/>
            <a:r>
              <a:rPr lang="en-US" altLang="ko-KR" dirty="0" smtClean="0"/>
              <a:t>The Pro3Gres parser (</a:t>
            </a:r>
            <a:r>
              <a:rPr lang="en-US" altLang="ko-KR" dirty="0" err="1" smtClean="0"/>
              <a:t>Kaljurand</a:t>
            </a:r>
            <a:r>
              <a:rPr lang="en-US" altLang="ko-KR" dirty="0" smtClean="0"/>
              <a:t> et al.)</a:t>
            </a:r>
          </a:p>
          <a:p>
            <a:pPr lvl="1"/>
            <a:r>
              <a:rPr lang="en-US" altLang="ko-KR" dirty="0" smtClean="0"/>
              <a:t>The RASP parser (Vlachos et al)</a:t>
            </a:r>
          </a:p>
          <a:p>
            <a:pPr lvl="1"/>
            <a:r>
              <a:rPr lang="en-US" altLang="ko-KR" dirty="0" smtClean="0"/>
              <a:t>Both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parser and </a:t>
            </a:r>
            <a:r>
              <a:rPr lang="en-US" altLang="ko-KR" dirty="0" err="1" smtClean="0"/>
              <a:t>Enju</a:t>
            </a:r>
            <a:r>
              <a:rPr lang="en-US" altLang="ko-KR" dirty="0" smtClean="0"/>
              <a:t> parser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However, most of these methods attained </a:t>
            </a:r>
            <a:r>
              <a:rPr lang="en-US" altLang="ko-KR" dirty="0" smtClean="0"/>
              <a:t>inferior performance </a:t>
            </a:r>
            <a:r>
              <a:rPr lang="en-US" altLang="ko-KR" dirty="0"/>
              <a:t>compared with the best systems in the </a:t>
            </a:r>
            <a:r>
              <a:rPr lang="en-US" altLang="ko-KR" dirty="0" smtClean="0"/>
              <a:t>same tasks.</a:t>
            </a:r>
          </a:p>
          <a:p>
            <a:endParaRPr lang="en-US" altLang="ko-KR" dirty="0"/>
          </a:p>
          <a:p>
            <a:r>
              <a:rPr lang="en-US" altLang="ko-KR" dirty="0"/>
              <a:t>We believe that there are at least two reasons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</a:t>
            </a:r>
            <a:r>
              <a:rPr lang="en-US" altLang="ko-KR" dirty="0"/>
              <a:t>parser with the self-trained </a:t>
            </a:r>
            <a:r>
              <a:rPr lang="en-US" altLang="ko-KR" dirty="0" smtClean="0"/>
              <a:t>biomedical parsing </a:t>
            </a:r>
            <a:r>
              <a:rPr lang="en-US" altLang="ko-KR" dirty="0"/>
              <a:t>model is probably the most accurate parser </a:t>
            </a:r>
            <a:r>
              <a:rPr lang="en-US" altLang="ko-KR" dirty="0" smtClean="0"/>
              <a:t>in this domain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enriched graph-based features and event </a:t>
            </a:r>
            <a:r>
              <a:rPr lang="en-US" altLang="ko-KR" dirty="0" smtClean="0"/>
              <a:t>type generalization </a:t>
            </a:r>
            <a:r>
              <a:rPr lang="en-US" altLang="ko-KR" dirty="0"/>
              <a:t>as used by the best systems likely </a:t>
            </a:r>
            <a:r>
              <a:rPr lang="en-US" altLang="ko-KR" dirty="0" smtClean="0"/>
              <a:t>produced more </a:t>
            </a:r>
            <a:r>
              <a:rPr lang="en-US" altLang="ko-KR" dirty="0"/>
              <a:t>useful features for event extraction.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60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BioCreative</a:t>
            </a:r>
            <a:r>
              <a:rPr lang="en-US" altLang="ko-KR" dirty="0"/>
              <a:t> shared tasks focused on automatic named </a:t>
            </a:r>
            <a:r>
              <a:rPr lang="en-US" altLang="ko-KR" dirty="0" smtClean="0"/>
              <a:t>entity recognition </a:t>
            </a:r>
            <a:r>
              <a:rPr lang="en-US" altLang="ko-KR" dirty="0"/>
              <a:t>on genes and proteins in biomedical text and on </a:t>
            </a:r>
            <a:r>
              <a:rPr lang="en-US" altLang="ko-KR" dirty="0" smtClean="0"/>
              <a:t>extraction of </a:t>
            </a:r>
            <a:r>
              <a:rPr lang="en-US" altLang="ko-KR" dirty="0"/>
              <a:t>the interactions between these </a:t>
            </a:r>
            <a:r>
              <a:rPr lang="en-US" altLang="ko-KR" dirty="0" smtClean="0"/>
              <a:t>entities</a:t>
            </a:r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en-US" altLang="ko-KR" dirty="0" smtClean="0"/>
              <a:t>ost </a:t>
            </a:r>
            <a:r>
              <a:rPr lang="en-US" altLang="ko-KR" dirty="0"/>
              <a:t>systems used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co-occurrence statistics</a:t>
            </a:r>
          </a:p>
          <a:p>
            <a:pPr lvl="1"/>
            <a:r>
              <a:rPr lang="en-US" altLang="ko-KR" dirty="0" smtClean="0"/>
              <a:t>pattern templates</a:t>
            </a:r>
          </a:p>
          <a:p>
            <a:pPr lvl="1"/>
            <a:r>
              <a:rPr lang="en-US" altLang="ko-KR" dirty="0" smtClean="0"/>
              <a:t>shallow </a:t>
            </a:r>
            <a:r>
              <a:rPr lang="en-US" altLang="ko-KR" dirty="0"/>
              <a:t>linguistic features (e.g. context words and </a:t>
            </a:r>
            <a:r>
              <a:rPr lang="en-US" altLang="ko-KR" dirty="0" smtClean="0"/>
              <a:t>part-of-speech tags)</a:t>
            </a:r>
          </a:p>
          <a:p>
            <a:pPr lvl="1"/>
            <a:r>
              <a:rPr lang="en-US" altLang="ko-KR" dirty="0" smtClean="0"/>
              <a:t>with </a:t>
            </a:r>
            <a:r>
              <a:rPr lang="en-US" altLang="ko-KR" dirty="0"/>
              <a:t>either statistical machine learning or </a:t>
            </a:r>
            <a:r>
              <a:rPr lang="en-US" altLang="ko-KR" dirty="0" smtClean="0"/>
              <a:t>rule-based systems.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Huang 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developed a profile-based method that creates a vector representation for candidate protein pairs by aggregating features from multiple sentences in the document. </a:t>
            </a:r>
            <a:endParaRPr lang="en-US" altLang="ko-KR" dirty="0" smtClean="0"/>
          </a:p>
          <a:p>
            <a:pPr lvl="1"/>
            <a:r>
              <a:rPr lang="en-US" altLang="ko-KR" dirty="0"/>
              <a:t>The profile features included n-grams, manually constructed templates and relative positions of protein mentions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474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In BioCreative-</a:t>
            </a:r>
            <a:r>
              <a:rPr lang="en-US" altLang="ko-KR" dirty="0"/>
              <a:t>II</a:t>
            </a:r>
            <a:r>
              <a:rPr lang="en-US" altLang="ko-KR" dirty="0" smtClean="0"/>
              <a:t>.5, </a:t>
            </a:r>
            <a:r>
              <a:rPr lang="en-US" altLang="ko-KR" dirty="0"/>
              <a:t>based on the top teams in the PPI task,</a:t>
            </a:r>
            <a:r>
              <a:rPr lang="en-US" altLang="ko-KR" dirty="0" smtClean="0"/>
              <a:t> the organizers pointed </a:t>
            </a:r>
            <a:r>
              <a:rPr lang="en-US" altLang="ko-KR" dirty="0"/>
              <a:t>out that the </a:t>
            </a:r>
            <a:r>
              <a:rPr lang="en-US" altLang="ko-KR" dirty="0" err="1"/>
              <a:t>BioNLP</a:t>
            </a:r>
            <a:r>
              <a:rPr lang="en-US" altLang="ko-KR" dirty="0"/>
              <a:t> techniques using </a:t>
            </a:r>
            <a:r>
              <a:rPr lang="en-US" altLang="ko-KR" dirty="0" smtClean="0"/>
              <a:t>deep parsing </a:t>
            </a:r>
            <a:r>
              <a:rPr lang="en-US" altLang="ko-KR" dirty="0"/>
              <a:t>and dependency tree/graph mining were necessary </a:t>
            </a:r>
            <a:r>
              <a:rPr lang="en-US" altLang="ko-KR" dirty="0" smtClean="0"/>
              <a:t>to achieve </a:t>
            </a:r>
            <a:r>
              <a:rPr lang="en-US" altLang="ko-KR" dirty="0"/>
              <a:t>significant </a:t>
            </a:r>
            <a:r>
              <a:rPr lang="en-US" altLang="ko-KR" dirty="0" smtClean="0"/>
              <a:t>results.</a:t>
            </a:r>
          </a:p>
          <a:p>
            <a:endParaRPr lang="en-US" altLang="ko-KR" dirty="0"/>
          </a:p>
          <a:p>
            <a:r>
              <a:rPr lang="en-US" altLang="ko-KR" dirty="0" err="1"/>
              <a:t>Hakenberg</a:t>
            </a:r>
            <a:r>
              <a:rPr lang="en-US" altLang="ko-KR" dirty="0"/>
              <a:t> et al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used a system similar to their BioNLP-ST-2009 entry </a:t>
            </a:r>
            <a:r>
              <a:rPr lang="en-US" altLang="ko-KR" dirty="0" smtClean="0"/>
              <a:t>system.</a:t>
            </a:r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manually generated </a:t>
            </a:r>
            <a:r>
              <a:rPr lang="en-US" altLang="ko-KR" dirty="0" err="1"/>
              <a:t>subgraph</a:t>
            </a:r>
            <a:r>
              <a:rPr lang="en-US" altLang="ko-KR" dirty="0"/>
              <a:t> patterns from </a:t>
            </a:r>
            <a:r>
              <a:rPr lang="en-US" altLang="ko-KR" dirty="0" smtClean="0"/>
              <a:t>training data </a:t>
            </a:r>
            <a:r>
              <a:rPr lang="en-US" altLang="ko-KR" dirty="0"/>
              <a:t>and matched them against parse trees.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Their f-measure was </a:t>
            </a:r>
            <a:r>
              <a:rPr lang="en-US" altLang="ko-KR" dirty="0"/>
              <a:t>0.30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Sætre</a:t>
            </a:r>
            <a:r>
              <a:rPr lang="en-US" altLang="ko-KR" dirty="0"/>
              <a:t> et </a:t>
            </a:r>
            <a:r>
              <a:rPr lang="en-US" altLang="ko-KR" dirty="0" smtClean="0"/>
              <a:t>al.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applied </a:t>
            </a:r>
            <a:r>
              <a:rPr lang="en-US" altLang="ko-KR" dirty="0"/>
              <a:t>the </a:t>
            </a:r>
            <a:r>
              <a:rPr lang="en-US" altLang="ko-KR" dirty="0" err="1"/>
              <a:t>Enju</a:t>
            </a:r>
            <a:r>
              <a:rPr lang="en-US" altLang="ko-KR" dirty="0"/>
              <a:t> parser and the </a:t>
            </a:r>
            <a:r>
              <a:rPr lang="en-US" altLang="ko-KR" dirty="0" err="1" smtClean="0"/>
              <a:t>GDep</a:t>
            </a:r>
            <a:r>
              <a:rPr lang="en-US" altLang="ko-KR" dirty="0" smtClean="0"/>
              <a:t> parser </a:t>
            </a:r>
            <a:r>
              <a:rPr lang="en-US" altLang="ko-KR" dirty="0"/>
              <a:t>and considered the dependency paths between </a:t>
            </a:r>
            <a:r>
              <a:rPr lang="en-US" altLang="ko-KR" dirty="0" smtClean="0"/>
              <a:t>concept pairs </a:t>
            </a:r>
            <a:r>
              <a:rPr lang="en-US" altLang="ko-KR" dirty="0"/>
              <a:t>as features for relation </a:t>
            </a:r>
            <a:r>
              <a:rPr lang="en-US" altLang="ko-KR" dirty="0" smtClean="0"/>
              <a:t>extraction</a:t>
            </a:r>
          </a:p>
          <a:p>
            <a:pPr lvl="1"/>
            <a:r>
              <a:rPr lang="en-US" altLang="ko-KR" dirty="0"/>
              <a:t>They achieved an f-measure of 0.374.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57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The PPI tasks of </a:t>
            </a:r>
            <a:r>
              <a:rPr lang="en-US" altLang="ko-KR" dirty="0" err="1"/>
              <a:t>BioCreative</a:t>
            </a:r>
            <a:r>
              <a:rPr lang="en-US" altLang="ko-KR" dirty="0"/>
              <a:t>-III consisted </a:t>
            </a:r>
            <a:r>
              <a:rPr lang="en-US" altLang="ko-KR" dirty="0" smtClean="0"/>
              <a:t>of detecting </a:t>
            </a:r>
            <a:r>
              <a:rPr lang="en-US" altLang="ko-KR" dirty="0"/>
              <a:t>PPI-related articles that provide evidence to </a:t>
            </a:r>
            <a:r>
              <a:rPr lang="en-US" altLang="ko-KR" dirty="0" smtClean="0"/>
              <a:t>specified PPIs</a:t>
            </a:r>
            <a:r>
              <a:rPr lang="en-US" altLang="ko-KR" dirty="0"/>
              <a:t>, but did not include the actual extraction of </a:t>
            </a:r>
            <a:r>
              <a:rPr lang="en-US" altLang="ko-KR" dirty="0" smtClean="0"/>
              <a:t>PPIs.</a:t>
            </a:r>
          </a:p>
          <a:p>
            <a:endParaRPr lang="en-US" altLang="ko-KR" dirty="0"/>
          </a:p>
          <a:p>
            <a:r>
              <a:rPr lang="en-US" altLang="ko-KR" dirty="0"/>
              <a:t>Several follow-up studies </a:t>
            </a:r>
            <a:r>
              <a:rPr lang="en-US" altLang="ko-KR" dirty="0" smtClean="0"/>
              <a:t>to BioCreative-II.5 </a:t>
            </a:r>
            <a:r>
              <a:rPr lang="en-US" altLang="ko-KR" dirty="0"/>
              <a:t>evaluated the usage of kernels in PPI </a:t>
            </a:r>
            <a:r>
              <a:rPr lang="en-US" altLang="ko-KR" dirty="0" smtClean="0"/>
              <a:t>extraction</a:t>
            </a:r>
          </a:p>
          <a:p>
            <a:endParaRPr lang="en-US" altLang="ko-KR" dirty="0"/>
          </a:p>
          <a:p>
            <a:r>
              <a:rPr lang="en-US" altLang="ko-KR" dirty="0"/>
              <a:t>(1) shallow linguistic (SL) </a:t>
            </a:r>
            <a:r>
              <a:rPr lang="en-US" altLang="ko-KR" dirty="0" smtClean="0"/>
              <a:t>kernels;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2) constituent parse tree-based </a:t>
            </a:r>
            <a:r>
              <a:rPr lang="en-US" altLang="ko-KR" dirty="0" smtClean="0"/>
              <a:t>kernels</a:t>
            </a:r>
          </a:p>
          <a:p>
            <a:pPr lvl="1"/>
            <a:r>
              <a:rPr lang="en-US" altLang="ko-KR" dirty="0" smtClean="0"/>
              <a:t>including </a:t>
            </a:r>
            <a:r>
              <a:rPr lang="en-US" altLang="ko-KR" b="1" dirty="0" err="1"/>
              <a:t>subtree</a:t>
            </a:r>
            <a:r>
              <a:rPr lang="en-US" altLang="ko-KR" b="1" dirty="0"/>
              <a:t> (ST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, </a:t>
            </a:r>
            <a:r>
              <a:rPr lang="en-US" altLang="ko-KR" b="1" dirty="0"/>
              <a:t>subset tree (SST)</a:t>
            </a:r>
            <a:r>
              <a:rPr lang="en-US" altLang="ko-KR" dirty="0"/>
              <a:t> </a:t>
            </a:r>
            <a:r>
              <a:rPr lang="en-US" altLang="ko-KR" dirty="0" smtClean="0"/>
              <a:t>and</a:t>
            </a:r>
            <a:r>
              <a:rPr lang="en-US" altLang="ko-KR" b="1" dirty="0" smtClean="0"/>
              <a:t> </a:t>
            </a:r>
            <a:r>
              <a:rPr lang="en-US" altLang="ko-KR" b="1" dirty="0"/>
              <a:t>partial tree (PT)</a:t>
            </a:r>
            <a:r>
              <a:rPr lang="en-US" altLang="ko-KR" dirty="0"/>
              <a:t> </a:t>
            </a:r>
            <a:r>
              <a:rPr lang="en-US" altLang="ko-KR" b="1" dirty="0" smtClean="0"/>
              <a:t>kernels</a:t>
            </a:r>
            <a:r>
              <a:rPr lang="en-US" altLang="ko-KR" dirty="0" smtClean="0"/>
              <a:t> </a:t>
            </a:r>
            <a:r>
              <a:rPr lang="en-US" altLang="ko-KR" dirty="0"/>
              <a:t>that use increasingly generalized forms of </a:t>
            </a:r>
            <a:r>
              <a:rPr lang="en-US" altLang="ko-KR" dirty="0" err="1"/>
              <a:t>subtrees</a:t>
            </a:r>
            <a:r>
              <a:rPr lang="en-US" altLang="ko-KR" dirty="0"/>
              <a:t>, as well as a </a:t>
            </a:r>
            <a:r>
              <a:rPr lang="en-US" altLang="ko-KR" b="1" dirty="0"/>
              <a:t>spectrum tree (</a:t>
            </a:r>
            <a:r>
              <a:rPr lang="en-US" altLang="ko-KR" b="1" dirty="0" err="1"/>
              <a:t>SpT</a:t>
            </a:r>
            <a:r>
              <a:rPr lang="en-US" altLang="ko-KR" b="1" dirty="0" smtClean="0"/>
              <a:t>) </a:t>
            </a:r>
            <a:r>
              <a:rPr lang="en-US" altLang="ko-KR" b="1" dirty="0"/>
              <a:t>kernel</a:t>
            </a:r>
            <a:r>
              <a:rPr lang="en-US" altLang="ko-KR" dirty="0"/>
              <a:t> that uses path structures from constituent parse trees;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3) dependency parse tree-based </a:t>
            </a:r>
            <a:r>
              <a:rPr lang="en-US" altLang="ko-KR" dirty="0" smtClean="0"/>
              <a:t>kernels</a:t>
            </a:r>
          </a:p>
          <a:p>
            <a:pPr lvl="1"/>
            <a:r>
              <a:rPr lang="en-US" altLang="ko-KR" dirty="0" smtClean="0"/>
              <a:t>including </a:t>
            </a:r>
            <a:r>
              <a:rPr lang="en-US" altLang="ko-KR" dirty="0"/>
              <a:t>edit distance and cosine similarity kernels that are based on shortest paths </a:t>
            </a:r>
            <a:r>
              <a:rPr lang="en-US" altLang="ko-KR" b="1" dirty="0" smtClean="0"/>
              <a:t>k-band </a:t>
            </a:r>
            <a:r>
              <a:rPr lang="en-US" altLang="ko-KR" b="1" dirty="0"/>
              <a:t>shortest path spectrum (</a:t>
            </a:r>
            <a:r>
              <a:rPr lang="en-US" altLang="ko-KR" b="1" dirty="0" err="1"/>
              <a:t>kBSPS</a:t>
            </a:r>
            <a:r>
              <a:rPr lang="en-US" altLang="ko-KR" b="1" dirty="0"/>
              <a:t>) </a:t>
            </a:r>
            <a:r>
              <a:rPr lang="en-US" altLang="ko-KR" dirty="0" smtClean="0"/>
              <a:t>that </a:t>
            </a:r>
            <a:r>
              <a:rPr lang="en-US" altLang="ko-KR" dirty="0"/>
              <a:t>additionally allows k-band extension of shortest paths,  </a:t>
            </a:r>
            <a:r>
              <a:rPr lang="en-US" altLang="ko-KR" b="1" dirty="0" smtClean="0"/>
              <a:t>all-path </a:t>
            </a:r>
            <a:r>
              <a:rPr lang="en-US" altLang="ko-KR" b="1" dirty="0"/>
              <a:t>graph (APG) kernel </a:t>
            </a:r>
            <a:r>
              <a:rPr lang="en-US" altLang="ko-KR" dirty="0" smtClean="0"/>
              <a:t>that </a:t>
            </a:r>
            <a:r>
              <a:rPr lang="en-US" altLang="ko-KR" dirty="0"/>
              <a:t>differently weights shortest paths and extension paths in similarity calculation, as well as </a:t>
            </a:r>
            <a:r>
              <a:rPr lang="en-US" altLang="ko-KR" b="1" dirty="0"/>
              <a:t>Kim’s </a:t>
            </a:r>
            <a:r>
              <a:rPr lang="en-US" altLang="ko-KR" b="1" dirty="0" smtClean="0"/>
              <a:t>kernels </a:t>
            </a:r>
            <a:r>
              <a:rPr lang="en-US" altLang="ko-KR" dirty="0"/>
              <a:t>that combine lexical, part-of-speech and syntactic information along with the shortest path structures.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386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PPI extraction and </a:t>
            </a:r>
            <a:r>
              <a:rPr lang="en-US" altLang="ko-KR" sz="2000" dirty="0" err="1"/>
              <a:t>BioCreative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comparative studies and error </a:t>
            </a:r>
            <a:r>
              <a:rPr lang="en-US" altLang="ko-KR" dirty="0" smtClean="0"/>
              <a:t>analyses showed </a:t>
            </a:r>
            <a:r>
              <a:rPr lang="en-US" altLang="ko-KR" dirty="0"/>
              <a:t>that:</a:t>
            </a:r>
          </a:p>
          <a:p>
            <a:pPr lvl="1"/>
            <a:r>
              <a:rPr lang="en-US" altLang="ko-KR" dirty="0"/>
              <a:t>(1) dependency tree-based kernels generally outperform constituent tree-based kernels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(2</a:t>
            </a:r>
            <a:r>
              <a:rPr lang="en-US" altLang="ko-KR" dirty="0"/>
              <a:t>) kernel method performances heavily depend on </a:t>
            </a:r>
            <a:r>
              <a:rPr lang="en-US" altLang="ko-KR" dirty="0" smtClean="0"/>
              <a:t>corpus-specific </a:t>
            </a:r>
            <a:r>
              <a:rPr lang="en-US" altLang="ko-KR" dirty="0"/>
              <a:t>parameter optimization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3) APG, </a:t>
            </a:r>
            <a:r>
              <a:rPr lang="en-US" altLang="ko-KR" dirty="0" err="1"/>
              <a:t>kBSPS</a:t>
            </a:r>
            <a:r>
              <a:rPr lang="en-US" altLang="ko-KR" dirty="0"/>
              <a:t> and SL are top-performing kernels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4) ensembles based on dissimilar kernels can significantly improve </a:t>
            </a:r>
            <a:r>
              <a:rPr lang="en-US" altLang="ko-KR" dirty="0" smtClean="0"/>
              <a:t>performance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5) non-kernel-based methods (e.g. rule-based method, </a:t>
            </a:r>
            <a:r>
              <a:rPr lang="en-US" altLang="ko-KR" dirty="0" err="1"/>
              <a:t>BayesNet</a:t>
            </a:r>
            <a:r>
              <a:rPr lang="en-US" altLang="ko-KR" dirty="0"/>
              <a:t>) can perform on par with or better than all non-top kernel methods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From these observations, it </a:t>
            </a:r>
            <a:r>
              <a:rPr lang="en-US" altLang="ko-KR" dirty="0" smtClean="0"/>
              <a:t>is evident </a:t>
            </a:r>
            <a:r>
              <a:rPr lang="en-US" altLang="ko-KR" dirty="0"/>
              <a:t>that richer dependency graph/tree </a:t>
            </a:r>
            <a:r>
              <a:rPr lang="en-US" altLang="ko-KR" dirty="0" smtClean="0"/>
              <a:t>structures </a:t>
            </a:r>
            <a:r>
              <a:rPr lang="en-US" altLang="ko-KR" dirty="0"/>
              <a:t>than shortest paths are important to better </a:t>
            </a:r>
            <a:r>
              <a:rPr lang="en-US" altLang="ko-KR" dirty="0" smtClean="0"/>
              <a:t>performance of </a:t>
            </a:r>
            <a:r>
              <a:rPr lang="en-US" altLang="ko-KR" dirty="0"/>
              <a:t>graph/tree-based kernels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14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DDI extraction and </a:t>
            </a:r>
            <a:r>
              <a:rPr lang="en-US" altLang="ko-KR" sz="2000" dirty="0" err="1"/>
              <a:t>DDIExtraction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The two </a:t>
            </a:r>
            <a:r>
              <a:rPr lang="en-US" altLang="ko-KR" dirty="0" err="1"/>
              <a:t>DDIExtraction</a:t>
            </a:r>
            <a:r>
              <a:rPr lang="en-US" altLang="ko-KR" dirty="0"/>
              <a:t> challenges (2011 and 2013) aimed </a:t>
            </a:r>
            <a:r>
              <a:rPr lang="en-US" altLang="ko-KR" dirty="0" smtClean="0"/>
              <a:t>at automated </a:t>
            </a:r>
            <a:r>
              <a:rPr lang="en-US" altLang="ko-KR" dirty="0"/>
              <a:t>extraction of DDI from biomedical </a:t>
            </a:r>
            <a:r>
              <a:rPr lang="en-US" altLang="ko-KR" dirty="0" smtClean="0"/>
              <a:t>text.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organizers </a:t>
            </a:r>
            <a:r>
              <a:rPr lang="en-US" altLang="ko-KR" dirty="0"/>
              <a:t>of the two challenges recognized the </a:t>
            </a:r>
            <a:r>
              <a:rPr lang="en-US" altLang="ko-KR" dirty="0" smtClean="0"/>
              <a:t>extended delays </a:t>
            </a:r>
            <a:r>
              <a:rPr lang="en-US" altLang="ko-KR" dirty="0"/>
              <a:t>in updating manually curated DDI databases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They observed </a:t>
            </a:r>
            <a:r>
              <a:rPr lang="en-US" altLang="ko-KR" dirty="0"/>
              <a:t>that the medical literature and technical reports </a:t>
            </a:r>
            <a:r>
              <a:rPr lang="en-US" altLang="ko-KR" dirty="0" smtClean="0"/>
              <a:t>are the </a:t>
            </a:r>
            <a:r>
              <a:rPr lang="en-US" altLang="ko-KR" dirty="0"/>
              <a:t>most effective sources for the detection of DDIs but </a:t>
            </a:r>
            <a:r>
              <a:rPr lang="en-US" altLang="ko-KR" dirty="0" smtClean="0"/>
              <a:t>contain an </a:t>
            </a:r>
            <a:r>
              <a:rPr lang="en-US" altLang="ko-KR" dirty="0"/>
              <a:t>overwhelming amount of data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DDIExtraction-2011 focused on classifying whether there is any interaction between candidate drug pairs.</a:t>
            </a:r>
          </a:p>
          <a:p>
            <a:r>
              <a:rPr lang="en-US" altLang="ko-KR" dirty="0"/>
              <a:t>DDIExtraction-2013 additionally pursued detailed classification of DDIs into one of the four possible subtypes</a:t>
            </a:r>
          </a:p>
          <a:p>
            <a:pPr lvl="1"/>
            <a:r>
              <a:rPr lang="en-US" altLang="ko-KR" dirty="0"/>
              <a:t>advice , effect, mechanism and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52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DDI extraction and </a:t>
            </a:r>
            <a:r>
              <a:rPr lang="en-US" altLang="ko-KR" sz="2000" dirty="0" err="1"/>
              <a:t>DDIExtraction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 DDIExtraction-2011, </a:t>
            </a:r>
          </a:p>
          <a:p>
            <a:r>
              <a:rPr lang="en-US" altLang="ko-KR" dirty="0"/>
              <a:t>Thomas et al.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applied </a:t>
            </a:r>
            <a:r>
              <a:rPr lang="en-US" altLang="ko-KR" dirty="0"/>
              <a:t>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parser/Stanford dependency pipeline.</a:t>
            </a:r>
          </a:p>
          <a:p>
            <a:pPr lvl="1"/>
            <a:r>
              <a:rPr lang="en-US" altLang="ko-KR" dirty="0"/>
              <a:t>They used voting to combine the following kernels to implicitly capture features for relation extraction: </a:t>
            </a:r>
          </a:p>
          <a:p>
            <a:pPr lvl="2"/>
            <a:r>
              <a:rPr lang="en-US" altLang="ko-KR" dirty="0"/>
              <a:t>APG , </a:t>
            </a:r>
            <a:r>
              <a:rPr lang="en-US" altLang="ko-KR" dirty="0" err="1"/>
              <a:t>kBSPS</a:t>
            </a:r>
            <a:r>
              <a:rPr lang="en-US" altLang="ko-KR" dirty="0"/>
              <a:t>  and SL  kernels. </a:t>
            </a:r>
          </a:p>
          <a:p>
            <a:pPr lvl="1"/>
            <a:r>
              <a:rPr lang="en-US" altLang="ko-KR" dirty="0"/>
              <a:t>Their system achieved the best f-measure of 0.657.</a:t>
            </a:r>
          </a:p>
          <a:p>
            <a:endParaRPr lang="en-US" altLang="ko-KR" dirty="0"/>
          </a:p>
          <a:p>
            <a:r>
              <a:rPr lang="en-US" altLang="ko-KR" dirty="0"/>
              <a:t> Chowdhury et al. </a:t>
            </a:r>
          </a:p>
          <a:p>
            <a:pPr lvl="1"/>
            <a:r>
              <a:rPr lang="en-US" altLang="ko-KR" dirty="0"/>
              <a:t>applied the Stanford parser to obtain dependency trees and experimented with both feature-based methods and kernel-based ensemble methods for relation extraction.</a:t>
            </a:r>
          </a:p>
          <a:p>
            <a:pPr lvl="1"/>
            <a:r>
              <a:rPr lang="en-US" altLang="ko-KR" dirty="0"/>
              <a:t>They experimented with SL , mildly extended dependency tree (expanding </a:t>
            </a:r>
            <a:r>
              <a:rPr lang="en-US" altLang="ko-KR" dirty="0" err="1"/>
              <a:t>shortestpaths</a:t>
            </a:r>
            <a:r>
              <a:rPr lang="en-US" altLang="ko-KR" dirty="0"/>
              <a:t> to also cover important verbs, modifiers or subjects) and path-encoded tree  kernels.</a:t>
            </a:r>
          </a:p>
          <a:p>
            <a:pPr lvl="1"/>
            <a:r>
              <a:rPr lang="en-US" altLang="ko-KR" dirty="0"/>
              <a:t>By combining feature-based and kernel-based methods, Chowdhury et al. achieved the second best f-measure of 0.6398.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888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DDI extraction and </a:t>
            </a:r>
            <a:r>
              <a:rPr lang="en-US" altLang="ko-KR" sz="2000" dirty="0" err="1"/>
              <a:t>DDIExtraction</a:t>
            </a:r>
            <a:r>
              <a:rPr lang="en-US" altLang="ko-KR" sz="2000" dirty="0"/>
              <a:t>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In </a:t>
            </a:r>
            <a:r>
              <a:rPr lang="en-US" altLang="ko-KR" dirty="0" smtClean="0"/>
              <a:t>DDIExtraction-2013, </a:t>
            </a:r>
            <a:endParaRPr lang="en-US" altLang="ko-KR" dirty="0"/>
          </a:p>
          <a:p>
            <a:r>
              <a:rPr lang="en-US" altLang="ko-KR" dirty="0"/>
              <a:t>Thomas et al. </a:t>
            </a:r>
            <a:endParaRPr lang="en-US" altLang="ko-KR" dirty="0" smtClean="0"/>
          </a:p>
          <a:p>
            <a:pPr lvl="1"/>
            <a:r>
              <a:rPr lang="en-US" altLang="ko-KR" dirty="0"/>
              <a:t>followed a two-step </a:t>
            </a:r>
            <a:r>
              <a:rPr lang="en-US" altLang="ko-KR" dirty="0" smtClean="0"/>
              <a:t>approach </a:t>
            </a:r>
          </a:p>
          <a:p>
            <a:pPr lvl="2"/>
            <a:r>
              <a:rPr lang="en-US" altLang="ko-KR" dirty="0" smtClean="0"/>
              <a:t>first detect general DDIs and then classify detected DDIs into subtypes.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the general DDI task, they used voting to </a:t>
            </a:r>
            <a:r>
              <a:rPr lang="en-US" altLang="ko-KR" dirty="0" smtClean="0"/>
              <a:t>combine kernels including APG, </a:t>
            </a:r>
            <a:r>
              <a:rPr lang="en-US" altLang="ko-KR" dirty="0" err="1"/>
              <a:t>subtree</a:t>
            </a:r>
            <a:r>
              <a:rPr lang="en-US" altLang="ko-KR" dirty="0"/>
              <a:t> (ST</a:t>
            </a:r>
            <a:r>
              <a:rPr lang="en-US" altLang="ko-KR" dirty="0" smtClean="0"/>
              <a:t>), SST, </a:t>
            </a:r>
            <a:r>
              <a:rPr lang="en-US" altLang="ko-KR" dirty="0" err="1" smtClean="0"/>
              <a:t>SpT</a:t>
            </a:r>
            <a:r>
              <a:rPr lang="en-US" altLang="ko-KR" dirty="0" smtClean="0"/>
              <a:t> </a:t>
            </a:r>
            <a:r>
              <a:rPr lang="en-US" altLang="ko-KR" dirty="0"/>
              <a:t>and </a:t>
            </a:r>
            <a:r>
              <a:rPr lang="en-US" altLang="ko-KR" dirty="0" smtClean="0"/>
              <a:t>SL </a:t>
            </a:r>
            <a:r>
              <a:rPr lang="en-US" altLang="ko-KR" dirty="0"/>
              <a:t>kernels.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the subtype classification </a:t>
            </a:r>
            <a:r>
              <a:rPr lang="en-US" altLang="ko-KR" dirty="0" smtClean="0"/>
              <a:t>step, they </a:t>
            </a:r>
            <a:r>
              <a:rPr lang="en-US" altLang="ko-KR" dirty="0"/>
              <a:t>used TEES </a:t>
            </a:r>
            <a:r>
              <a:rPr lang="en-US" altLang="ko-KR" dirty="0" smtClean="0"/>
              <a:t>directly.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Their </a:t>
            </a:r>
            <a:r>
              <a:rPr lang="en-US" altLang="ko-KR" dirty="0"/>
              <a:t>system performed </a:t>
            </a:r>
            <a:r>
              <a:rPr lang="en-US" altLang="ko-KR" dirty="0" smtClean="0"/>
              <a:t>second best </a:t>
            </a:r>
            <a:r>
              <a:rPr lang="en-US" altLang="ko-KR" dirty="0"/>
              <a:t>with an f-measure of 0.76 for general classification </a:t>
            </a:r>
            <a:r>
              <a:rPr lang="en-US" altLang="ko-KR" dirty="0" smtClean="0"/>
              <a:t>and 0.609 </a:t>
            </a:r>
            <a:r>
              <a:rPr lang="en-US" altLang="ko-KR" dirty="0"/>
              <a:t>in detailed classification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Chowdhury et al. </a:t>
            </a:r>
          </a:p>
          <a:p>
            <a:pPr lvl="1"/>
            <a:r>
              <a:rPr lang="en-US" altLang="ko-KR" dirty="0" smtClean="0"/>
              <a:t>used their previous kernel method but switched to the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parser and converted the parses to Stanford Dependency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They attained an f-measure of 0.80 for general classification and 0.65 for detailed classification and placed first.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It is interesting to see that </a:t>
            </a:r>
            <a:r>
              <a:rPr lang="en-US" altLang="ko-KR" dirty="0" smtClean="0"/>
              <a:t>adoption of </a:t>
            </a:r>
            <a:r>
              <a:rPr lang="en-US" altLang="ko-KR" dirty="0"/>
              <a:t>systems originally developed for PPI extraction or </a:t>
            </a:r>
            <a:r>
              <a:rPr lang="en-US" altLang="ko-KR" dirty="0" smtClean="0"/>
              <a:t>event extraction </a:t>
            </a:r>
            <a:r>
              <a:rPr lang="en-US" altLang="ko-KR" dirty="0"/>
              <a:t>has led to top performances in </a:t>
            </a:r>
            <a:r>
              <a:rPr lang="en-US" altLang="ko-KR" dirty="0" err="1" smtClean="0"/>
              <a:t>DDIExtraction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This further </a:t>
            </a:r>
            <a:r>
              <a:rPr lang="en-US" altLang="ko-KR" dirty="0"/>
              <a:t>corroborates that these tasks are closely related, </a:t>
            </a:r>
            <a:r>
              <a:rPr lang="en-US" altLang="ko-KR" dirty="0" smtClean="0"/>
              <a:t>and technical </a:t>
            </a:r>
            <a:r>
              <a:rPr lang="en-US" altLang="ko-KR" dirty="0"/>
              <a:t>solutions for one are generalizable to others.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20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300" t="55601" r="71200" b="18931"/>
          <a:stretch/>
        </p:blipFill>
        <p:spPr>
          <a:xfrm>
            <a:off x="12801814" y="1690688"/>
            <a:ext cx="3784386" cy="25177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591" t="50005" r="69943" b="18537"/>
          <a:stretch/>
        </p:blipFill>
        <p:spPr>
          <a:xfrm>
            <a:off x="838200" y="441192"/>
            <a:ext cx="7113997" cy="6103485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4541" y="6143946"/>
            <a:ext cx="5536915" cy="277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General pipeline for biomedical relation extraction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644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Pharmacogenomics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numerous </a:t>
            </a:r>
            <a:r>
              <a:rPr lang="en-US" altLang="ko-KR" dirty="0"/>
              <a:t>efforts have centered on </a:t>
            </a:r>
            <a:r>
              <a:rPr lang="en-US" altLang="ko-KR" dirty="0" smtClean="0"/>
              <a:t>the utilization </a:t>
            </a:r>
            <a:r>
              <a:rPr lang="en-US" altLang="ko-KR" dirty="0"/>
              <a:t>of literature and clinical text to mine interesting </a:t>
            </a:r>
            <a:r>
              <a:rPr lang="en-US" altLang="ko-KR" dirty="0" smtClean="0"/>
              <a:t>relations between </a:t>
            </a:r>
            <a:r>
              <a:rPr lang="en-US" altLang="ko-KR" dirty="0"/>
              <a:t>genetic mutations and drug response phenotypes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Although it is difficult to compare their </a:t>
            </a:r>
            <a:r>
              <a:rPr lang="en-US" altLang="ko-KR" dirty="0" smtClean="0"/>
              <a:t>performances.</a:t>
            </a:r>
          </a:p>
          <a:p>
            <a:pPr lvl="1"/>
            <a:r>
              <a:rPr lang="en-US" altLang="ko-KR" dirty="0" smtClean="0"/>
              <a:t>because </a:t>
            </a:r>
            <a:r>
              <a:rPr lang="en-US" altLang="ko-KR" dirty="0"/>
              <a:t>the experiments are not on shared </a:t>
            </a:r>
            <a:r>
              <a:rPr lang="en-US" altLang="ko-KR" dirty="0" smtClean="0"/>
              <a:t>corpora.</a:t>
            </a:r>
          </a:p>
          <a:p>
            <a:pPr lvl="1"/>
            <a:r>
              <a:rPr lang="en-US" altLang="ko-KR" dirty="0" smtClean="0"/>
              <a:t>these approaches </a:t>
            </a:r>
            <a:r>
              <a:rPr lang="en-US" altLang="ko-KR" dirty="0"/>
              <a:t>do illuminate the translational application </a:t>
            </a:r>
            <a:r>
              <a:rPr lang="en-US" altLang="ko-KR" dirty="0" smtClean="0"/>
              <a:t>and adaptation </a:t>
            </a:r>
            <a:r>
              <a:rPr lang="en-US" altLang="ko-KR" dirty="0"/>
              <a:t>of some state-of-the-art biomedical relation </a:t>
            </a:r>
            <a:r>
              <a:rPr lang="en-US" altLang="ko-KR" dirty="0" smtClean="0"/>
              <a:t>extraction techniques </a:t>
            </a:r>
            <a:r>
              <a:rPr lang="en-US" altLang="ko-KR" dirty="0"/>
              <a:t>to problems directly asked by clinicians </a:t>
            </a:r>
            <a:r>
              <a:rPr lang="en-US" altLang="ko-KR" dirty="0" smtClean="0"/>
              <a:t>and pharmacologists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031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/>
              <a:t>Pharmacogenomics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Some systems used path-based approaches.</a:t>
            </a:r>
          </a:p>
          <a:p>
            <a:endParaRPr lang="en-US" altLang="ko-KR" dirty="0" smtClean="0"/>
          </a:p>
          <a:p>
            <a:r>
              <a:rPr lang="en-US" altLang="ko-KR" dirty="0" err="1"/>
              <a:t>Coulet</a:t>
            </a:r>
            <a:r>
              <a:rPr lang="en-US" altLang="ko-KR" dirty="0"/>
              <a:t> et al.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aimed </a:t>
            </a:r>
            <a:r>
              <a:rPr lang="en-US" altLang="ko-KR" dirty="0"/>
              <a:t>at extracting binary relations between genes, </a:t>
            </a:r>
            <a:r>
              <a:rPr lang="en-US" altLang="ko-KR" dirty="0" smtClean="0"/>
              <a:t>drugs and </a:t>
            </a:r>
            <a:r>
              <a:rPr lang="en-US" altLang="ko-KR" dirty="0"/>
              <a:t>phenotypes to build semantic networks for pharmacogenomics.</a:t>
            </a:r>
          </a:p>
          <a:p>
            <a:pPr lvl="1"/>
            <a:r>
              <a:rPr lang="en-US" altLang="ko-KR" dirty="0"/>
              <a:t>They first converted the Stanford Parser output on </a:t>
            </a:r>
            <a:r>
              <a:rPr lang="en-US" altLang="ko-KR" dirty="0" smtClean="0"/>
              <a:t>sentences (from </a:t>
            </a:r>
            <a:r>
              <a:rPr lang="en-US" altLang="ko-KR" dirty="0"/>
              <a:t>collected PubMed abstracts) into </a:t>
            </a:r>
            <a:r>
              <a:rPr lang="en-US" altLang="ko-KR" dirty="0" smtClean="0"/>
              <a:t>dependency graphs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They </a:t>
            </a:r>
            <a:r>
              <a:rPr lang="en-US" altLang="ko-KR" dirty="0"/>
              <a:t>tracked the paths starting from named </a:t>
            </a:r>
            <a:r>
              <a:rPr lang="en-US" altLang="ko-KR" dirty="0" smtClean="0"/>
              <a:t>entities and </a:t>
            </a:r>
            <a:r>
              <a:rPr lang="en-US" altLang="ko-KR" dirty="0"/>
              <a:t>ending at a verb, and merged paths ending with the </a:t>
            </a:r>
            <a:r>
              <a:rPr lang="en-US" altLang="ko-KR" dirty="0" smtClean="0"/>
              <a:t>same verb </a:t>
            </a:r>
            <a:r>
              <a:rPr lang="en-US" altLang="ko-KR" dirty="0"/>
              <a:t>to form binary relations. </a:t>
            </a:r>
            <a:r>
              <a:rPr lang="en-US" altLang="ko-KR" dirty="0" err="1"/>
              <a:t>Coulet</a:t>
            </a:r>
            <a:r>
              <a:rPr lang="en-US" altLang="ko-KR" dirty="0"/>
              <a:t> et al. retained frequent </a:t>
            </a:r>
            <a:r>
              <a:rPr lang="en-US" altLang="ko-KR" dirty="0" smtClean="0"/>
              <a:t>relations and normalized both the collected entities and relation types </a:t>
            </a:r>
            <a:r>
              <a:rPr lang="en-US" altLang="ko-KR" dirty="0"/>
              <a:t>(verbs). Without requiring prior enumeration of </a:t>
            </a:r>
            <a:r>
              <a:rPr lang="en-US" altLang="ko-KR" dirty="0" smtClean="0"/>
              <a:t>relation types</a:t>
            </a:r>
            <a:r>
              <a:rPr lang="en-US" altLang="ko-KR" dirty="0"/>
              <a:t>, they created a semantic network knowledge base from </a:t>
            </a:r>
            <a:r>
              <a:rPr lang="en-US" altLang="ko-KR" dirty="0" smtClean="0"/>
              <a:t>17 million </a:t>
            </a:r>
            <a:r>
              <a:rPr lang="en-US" altLang="ko-KR" dirty="0"/>
              <a:t>MEDLINE abstracts, providing semantically rich </a:t>
            </a:r>
            <a:r>
              <a:rPr lang="en-US" altLang="ko-KR" dirty="0" smtClean="0"/>
              <a:t>summaries of </a:t>
            </a:r>
            <a:r>
              <a:rPr lang="en-US" altLang="ko-KR" dirty="0"/>
              <a:t>pharmacogenomics relations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Percha</a:t>
            </a:r>
            <a:r>
              <a:rPr lang="en-US" altLang="ko-KR" dirty="0"/>
              <a:t> et al.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Extended this </a:t>
            </a:r>
            <a:r>
              <a:rPr lang="en-US" altLang="ko-KR" dirty="0"/>
              <a:t>approach to use breadth-first search to yield the </a:t>
            </a:r>
            <a:r>
              <a:rPr lang="en-US" altLang="ko-KR" dirty="0" smtClean="0"/>
              <a:t>shortest path </a:t>
            </a:r>
            <a:r>
              <a:rPr lang="en-US" altLang="ko-KR" dirty="0"/>
              <a:t>between two named entities in the </a:t>
            </a:r>
            <a:r>
              <a:rPr lang="en-US" altLang="ko-KR" dirty="0" smtClean="0"/>
              <a:t>dependency graph to generate </a:t>
            </a:r>
            <a:r>
              <a:rPr lang="en-US" altLang="ko-KR" dirty="0"/>
              <a:t>features for relation extraction. They combined the </a:t>
            </a:r>
            <a:r>
              <a:rPr lang="en-US" altLang="ko-KR" dirty="0" smtClean="0"/>
              <a:t>extracted gene–drug </a:t>
            </a:r>
            <a:r>
              <a:rPr lang="en-US" altLang="ko-KR" dirty="0"/>
              <a:t>relations to infer DDIs for those drugs </a:t>
            </a:r>
            <a:r>
              <a:rPr lang="en-US" altLang="ko-KR" dirty="0" smtClean="0"/>
              <a:t>that interact </a:t>
            </a:r>
            <a:r>
              <a:rPr lang="en-US" altLang="ko-KR" dirty="0"/>
              <a:t>with the same gene product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Wang 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Used Latent </a:t>
            </a:r>
            <a:r>
              <a:rPr lang="en-US" altLang="ko-KR" dirty="0" err="1"/>
              <a:t>Dirichl</a:t>
            </a:r>
            <a:r>
              <a:rPr lang="en-US" altLang="ko-KR" dirty="0"/>
              <a:t> et al. location to create a semantic </a:t>
            </a:r>
            <a:r>
              <a:rPr lang="en-US" altLang="ko-KR" dirty="0" smtClean="0"/>
              <a:t>representation of </a:t>
            </a:r>
            <a:r>
              <a:rPr lang="en-US" altLang="ko-KR" dirty="0"/>
              <a:t>biomedical named entities and used </a:t>
            </a:r>
            <a:r>
              <a:rPr lang="en-US" altLang="ko-KR" dirty="0" err="1"/>
              <a:t>Kullback-Leibler</a:t>
            </a:r>
            <a:r>
              <a:rPr lang="en-US" altLang="ko-KR" dirty="0"/>
              <a:t> (</a:t>
            </a:r>
            <a:r>
              <a:rPr lang="en-US" altLang="ko-KR" dirty="0" smtClean="0"/>
              <a:t>KL) </a:t>
            </a:r>
            <a:r>
              <a:rPr lang="en-US" altLang="ko-KR" dirty="0"/>
              <a:t>divergence to calculate the association distance between </a:t>
            </a:r>
            <a:r>
              <a:rPr lang="en-US" altLang="ko-KR" dirty="0" smtClean="0"/>
              <a:t>pairs of </a:t>
            </a:r>
            <a:r>
              <a:rPr lang="en-US" altLang="ko-KR" dirty="0"/>
              <a:t>entities in the Chem2Bio2RDF [149] semantic </a:t>
            </a:r>
            <a:r>
              <a:rPr lang="en-US" altLang="ko-KR" dirty="0" smtClean="0"/>
              <a:t>network.</a:t>
            </a:r>
          </a:p>
          <a:p>
            <a:pPr lvl="1"/>
            <a:r>
              <a:rPr lang="en-US" altLang="ko-KR" dirty="0" smtClean="0"/>
              <a:t>They ranked </a:t>
            </a:r>
            <a:r>
              <a:rPr lang="en-US" altLang="ko-KR" dirty="0"/>
              <a:t>candidate associations between named entity pairs </a:t>
            </a:r>
            <a:r>
              <a:rPr lang="en-US" altLang="ko-KR" dirty="0" smtClean="0"/>
              <a:t>by summing </a:t>
            </a:r>
            <a:r>
              <a:rPr lang="en-US" altLang="ko-KR" dirty="0"/>
              <a:t>distances along the path connecting the pairs. 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hey demonstrated </a:t>
            </a:r>
            <a:r>
              <a:rPr lang="en-US" altLang="ko-KR" dirty="0"/>
              <a:t>uses cases on novel knowledge discovery </a:t>
            </a:r>
            <a:r>
              <a:rPr lang="en-US" altLang="ko-KR" dirty="0" smtClean="0"/>
              <a:t>including searching </a:t>
            </a:r>
            <a:r>
              <a:rPr lang="en-US" altLang="ko-KR" dirty="0"/>
              <a:t>and predicting novel gene–drug associations, </a:t>
            </a:r>
            <a:r>
              <a:rPr lang="en-US" altLang="ko-KR" dirty="0" smtClean="0"/>
              <a:t>traversing the </a:t>
            </a:r>
            <a:r>
              <a:rPr lang="en-US" altLang="ko-KR" dirty="0"/>
              <a:t>mined semantic network to compare the </a:t>
            </a:r>
            <a:r>
              <a:rPr lang="en-US" altLang="ko-KR" dirty="0" smtClean="0"/>
              <a:t>molecular therapeutic </a:t>
            </a:r>
            <a:r>
              <a:rPr lang="en-US" altLang="ko-KR" dirty="0"/>
              <a:t>and toxicological profiles of candidate drugs.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22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Introduction to graph representations and graph algorithms for biomedical relation extraction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Graph representation for narrative sentences naturally </a:t>
            </a:r>
            <a:r>
              <a:rPr lang="en-US" altLang="ko-KR" dirty="0" smtClean="0"/>
              <a:t>breaks down </a:t>
            </a:r>
            <a:r>
              <a:rPr lang="en-US" altLang="ko-KR" dirty="0"/>
              <a:t>to the choice of information represented by nodes </a:t>
            </a:r>
            <a:r>
              <a:rPr lang="en-US" altLang="ko-KR" dirty="0" smtClean="0"/>
              <a:t>and edges.</a:t>
            </a:r>
          </a:p>
          <a:p>
            <a:endParaRPr lang="en-US" altLang="ko-KR" dirty="0"/>
          </a:p>
          <a:p>
            <a:r>
              <a:rPr lang="en-US" altLang="ko-KR" dirty="0" smtClean="0"/>
              <a:t>Common node choices</a:t>
            </a:r>
          </a:p>
          <a:p>
            <a:pPr lvl="1"/>
            <a:r>
              <a:rPr lang="en-US" altLang="ko-KR" dirty="0" smtClean="0"/>
              <a:t>Tokens</a:t>
            </a:r>
          </a:p>
          <a:p>
            <a:pPr lvl="1"/>
            <a:r>
              <a:rPr lang="en-US" altLang="ko-KR" dirty="0" smtClean="0"/>
              <a:t>Named entities</a:t>
            </a:r>
          </a:p>
          <a:p>
            <a:pPr lvl="1"/>
            <a:r>
              <a:rPr lang="en-US" altLang="ko-KR" dirty="0" smtClean="0"/>
              <a:t>Semantically labeled named entity</a:t>
            </a:r>
          </a:p>
          <a:p>
            <a:pPr lvl="1"/>
            <a:r>
              <a:rPr lang="en-US" altLang="ko-KR" dirty="0" smtClean="0"/>
              <a:t>Relations themselves within nested relations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Common edge choices</a:t>
            </a:r>
          </a:p>
          <a:p>
            <a:pPr lvl="1"/>
            <a:r>
              <a:rPr lang="en-US" altLang="ko-KR" dirty="0" smtClean="0"/>
              <a:t>Syntactic dependency</a:t>
            </a:r>
          </a:p>
          <a:p>
            <a:pPr lvl="1"/>
            <a:r>
              <a:rPr lang="en-US" altLang="ko-KR" dirty="0" smtClean="0"/>
              <a:t>Syntactic constituency link</a:t>
            </a:r>
          </a:p>
          <a:p>
            <a:pPr lvl="1"/>
            <a:r>
              <a:rPr lang="en-US" altLang="ko-KR" dirty="0" smtClean="0"/>
              <a:t>Event argument</a:t>
            </a:r>
          </a:p>
          <a:p>
            <a:pPr lvl="1"/>
            <a:r>
              <a:rPr lang="en-US" altLang="ko-KR" dirty="0" smtClean="0"/>
              <a:t>Association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Common algorithm category</a:t>
            </a:r>
          </a:p>
          <a:p>
            <a:pPr lvl="1"/>
            <a:r>
              <a:rPr lang="en-US" altLang="ko-KR" dirty="0" smtClean="0"/>
              <a:t>Some identify shortest path between concept pair</a:t>
            </a:r>
          </a:p>
          <a:p>
            <a:pPr lvl="1"/>
            <a:r>
              <a:rPr lang="en-US" altLang="ko-KR" dirty="0" smtClean="0"/>
              <a:t>Some create association graph then try to apply customized labels to them</a:t>
            </a:r>
          </a:p>
          <a:p>
            <a:pPr lvl="1"/>
            <a:r>
              <a:rPr lang="en-US" altLang="ko-KR" dirty="0" smtClean="0"/>
              <a:t>Some use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matching to compare the similarity between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based on a score that aggregates node distances and edge distances</a:t>
            </a:r>
          </a:p>
          <a:p>
            <a:pPr lvl="1"/>
            <a:r>
              <a:rPr lang="en-US" altLang="ko-KR" dirty="0" smtClean="0"/>
              <a:t>Some carry out 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 pattern mining to directly extract candidate relations</a:t>
            </a:r>
          </a:p>
          <a:p>
            <a:pPr lvl="1"/>
            <a:r>
              <a:rPr lang="en-US" altLang="ko-KR" dirty="0" smtClean="0"/>
              <a:t>Some directly parse graph representation of relations from sentences by integrating the graph structure into the learning objective of the parsers.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478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Introduction to graph representations and graph algorithms for biomedical relation extraction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Methodology for biomedical relation extraction has </a:t>
            </a:r>
            <a:r>
              <a:rPr lang="en-US" altLang="ko-KR" dirty="0" smtClean="0"/>
              <a:t>received increasing </a:t>
            </a:r>
            <a:r>
              <a:rPr lang="en-US" altLang="ko-KR" dirty="0"/>
              <a:t>attention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Conventional </a:t>
            </a:r>
            <a:r>
              <a:rPr lang="en-US" altLang="ko-KR" dirty="0"/>
              <a:t>approaches focus on </a:t>
            </a:r>
            <a:r>
              <a:rPr lang="en-US" altLang="ko-KR" dirty="0" smtClean="0"/>
              <a:t>using co-occurrence </a:t>
            </a:r>
            <a:r>
              <a:rPr lang="en-US" altLang="ko-KR" dirty="0"/>
              <a:t>statistics as a proxy for </a:t>
            </a:r>
            <a:r>
              <a:rPr lang="en-US" altLang="ko-KR" dirty="0" smtClean="0"/>
              <a:t>relatedness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Some clinical NLP systems apply hand-crafted syntactic and </a:t>
            </a:r>
            <a:r>
              <a:rPr lang="en-US" altLang="ko-KR" dirty="0" smtClean="0"/>
              <a:t>semantic rules </a:t>
            </a:r>
            <a:r>
              <a:rPr lang="en-US" altLang="ko-KR" dirty="0"/>
              <a:t>to extract </a:t>
            </a:r>
            <a:r>
              <a:rPr lang="en-US" altLang="ko-KR" dirty="0" err="1"/>
              <a:t>prespecified</a:t>
            </a:r>
            <a:r>
              <a:rPr lang="en-US" altLang="ko-KR" dirty="0"/>
              <a:t> semantic relations, </a:t>
            </a:r>
            <a:r>
              <a:rPr lang="en-US" altLang="ko-KR" dirty="0" smtClean="0"/>
              <a:t>but </a:t>
            </a:r>
            <a:r>
              <a:rPr lang="en-US" altLang="ko-KR" dirty="0"/>
              <a:t>are hard to adapt to </a:t>
            </a:r>
            <a:r>
              <a:rPr lang="en-US" altLang="ko-KR" dirty="0" smtClean="0"/>
              <a:t>new subdomains.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MedLEE</a:t>
            </a:r>
            <a:r>
              <a:rPr lang="en-US" altLang="ko-KR" dirty="0"/>
              <a:t> and </a:t>
            </a:r>
            <a:r>
              <a:rPr lang="en-US" altLang="ko-KR" dirty="0" err="1"/>
              <a:t>SemRep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Recent research focuses more on syntactic </a:t>
            </a:r>
            <a:r>
              <a:rPr lang="en-US" altLang="ko-KR" dirty="0" smtClean="0"/>
              <a:t>parsing, to </a:t>
            </a:r>
            <a:r>
              <a:rPr lang="en-US" altLang="ko-KR" dirty="0"/>
              <a:t>develop generalizable methods to extract relations </a:t>
            </a:r>
            <a:r>
              <a:rPr lang="en-US" altLang="ko-KR" dirty="0" smtClean="0"/>
              <a:t>that fully </a:t>
            </a:r>
            <a:r>
              <a:rPr lang="en-US" altLang="ko-KR" dirty="0"/>
              <a:t>explore the constituency and dependency structures </a:t>
            </a:r>
            <a:r>
              <a:rPr lang="en-US" altLang="ko-KR" dirty="0" smtClean="0"/>
              <a:t>of natural </a:t>
            </a:r>
            <a:r>
              <a:rPr lang="en-US" altLang="ko-KR" dirty="0"/>
              <a:t>language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We organize </a:t>
            </a:r>
            <a:r>
              <a:rPr lang="en-US" altLang="ko-KR" dirty="0"/>
              <a:t>research work around the challenge they participate </a:t>
            </a:r>
            <a:r>
              <a:rPr lang="en-US" altLang="ko-KR" dirty="0" smtClean="0"/>
              <a:t>or as </a:t>
            </a:r>
            <a:r>
              <a:rPr lang="en-US" altLang="ko-KR" dirty="0"/>
              <a:t>non-challenge-participating research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12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extraction from the scientific literature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Continuous </a:t>
            </a:r>
            <a:r>
              <a:rPr lang="en-US" altLang="ko-KR" dirty="0"/>
              <a:t>effort has been directed to </a:t>
            </a:r>
            <a:r>
              <a:rPr lang="en-US" altLang="ko-KR" dirty="0" smtClean="0"/>
              <a:t>extracting semantic </a:t>
            </a:r>
            <a:r>
              <a:rPr lang="en-US" altLang="ko-KR" dirty="0"/>
              <a:t>relations from biomedical literature </a:t>
            </a:r>
            <a:r>
              <a:rPr lang="en-US" altLang="ko-KR" dirty="0" smtClean="0"/>
              <a:t>text, often </a:t>
            </a:r>
            <a:r>
              <a:rPr lang="en-US" altLang="ko-KR" dirty="0"/>
              <a:t>in the form of shared-task community challenges </a:t>
            </a:r>
            <a:r>
              <a:rPr lang="en-US" altLang="ko-KR" dirty="0" smtClean="0"/>
              <a:t>that aim </a:t>
            </a:r>
            <a:r>
              <a:rPr lang="en-US" altLang="ko-KR" dirty="0"/>
              <a:t>to assess and advance NLP techniques.</a:t>
            </a:r>
          </a:p>
          <a:p>
            <a:endParaRPr lang="en-US" altLang="ko-KR" dirty="0" smtClean="0"/>
          </a:p>
          <a:p>
            <a:r>
              <a:rPr lang="en-US" altLang="ko-KR" dirty="0"/>
              <a:t>Notable community challenges include </a:t>
            </a:r>
            <a:endParaRPr lang="en-US" altLang="ko-KR" dirty="0" smtClean="0"/>
          </a:p>
          <a:p>
            <a:pPr lvl="1"/>
            <a:r>
              <a:rPr lang="en-US" altLang="ko-KR" dirty="0" err="1"/>
              <a:t>BioNLP</a:t>
            </a:r>
            <a:r>
              <a:rPr lang="en-US" altLang="ko-KR" dirty="0"/>
              <a:t> shared task on event mining</a:t>
            </a:r>
          </a:p>
          <a:p>
            <a:pPr lvl="1"/>
            <a:r>
              <a:rPr lang="en-US" altLang="ko-KR" dirty="0" err="1"/>
              <a:t>BioCreative</a:t>
            </a:r>
            <a:r>
              <a:rPr lang="en-US" altLang="ko-KR" dirty="0"/>
              <a:t> shared tasks on </a:t>
            </a:r>
            <a:r>
              <a:rPr lang="en-US" altLang="ko-KR" dirty="0" err="1"/>
              <a:t>PPIextraction</a:t>
            </a:r>
            <a:endParaRPr lang="en-US" altLang="ko-KR" dirty="0"/>
          </a:p>
          <a:p>
            <a:pPr lvl="1"/>
            <a:r>
              <a:rPr lang="en-US" altLang="ko-KR" dirty="0" err="1"/>
              <a:t>DDIextraction</a:t>
            </a:r>
            <a:r>
              <a:rPr lang="en-US" altLang="ko-KR" dirty="0"/>
              <a:t> challenges on DDI </a:t>
            </a:r>
            <a:r>
              <a:rPr lang="en-US" altLang="ko-KR" dirty="0" smtClean="0"/>
              <a:t>extraction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Perhaps through </a:t>
            </a:r>
            <a:r>
              <a:rPr lang="en-US" altLang="ko-KR" dirty="0"/>
              <a:t>learning the lessons from these challenges, </a:t>
            </a:r>
            <a:r>
              <a:rPr lang="en-US" altLang="ko-KR" dirty="0" smtClean="0"/>
              <a:t>real-world applications </a:t>
            </a:r>
            <a:r>
              <a:rPr lang="en-US" altLang="ko-KR" dirty="0"/>
              <a:t>such as the field of pharmacogenomics also </a:t>
            </a:r>
            <a:r>
              <a:rPr lang="en-US" altLang="ko-KR" dirty="0" smtClean="0"/>
              <a:t>saw significant </a:t>
            </a:r>
            <a:r>
              <a:rPr lang="en-US" altLang="ko-KR" dirty="0"/>
              <a:t>momentum in development of graph-based </a:t>
            </a:r>
            <a:r>
              <a:rPr lang="en-US" altLang="ko-KR" dirty="0" smtClean="0"/>
              <a:t>text-mining methods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98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Three </a:t>
            </a:r>
            <a:r>
              <a:rPr lang="en-US" altLang="ko-KR" dirty="0" err="1"/>
              <a:t>BioNLP</a:t>
            </a:r>
            <a:r>
              <a:rPr lang="en-US" altLang="ko-KR" dirty="0"/>
              <a:t> shared tasks (ST) have focused on recognizing biological events (relations) from the literature.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These tasks provided the protein mentions as input and asked the participating teams to identify a predefined set of semantic relations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BioNLP-ST-2009 consisted of three </a:t>
            </a:r>
            <a:r>
              <a:rPr lang="en-US" altLang="ko-KR" dirty="0" smtClean="0"/>
              <a:t>tasks, including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event </a:t>
            </a:r>
            <a:r>
              <a:rPr lang="en-US" altLang="ko-KR" dirty="0" smtClean="0"/>
              <a:t>detection</a:t>
            </a:r>
          </a:p>
          <a:p>
            <a:pPr lvl="1"/>
            <a:r>
              <a:rPr lang="en-US" altLang="ko-KR" dirty="0" smtClean="0"/>
              <a:t>event </a:t>
            </a:r>
            <a:r>
              <a:rPr lang="en-US" altLang="ko-KR" dirty="0"/>
              <a:t>argument </a:t>
            </a:r>
            <a:r>
              <a:rPr lang="en-US" altLang="ko-KR" dirty="0" smtClean="0"/>
              <a:t>recognition</a:t>
            </a:r>
          </a:p>
          <a:p>
            <a:pPr lvl="1"/>
            <a:r>
              <a:rPr lang="en-US" altLang="ko-KR" dirty="0" smtClean="0"/>
              <a:t>negation/speculation detection (</a:t>
            </a:r>
            <a:r>
              <a:rPr lang="en-US" altLang="ko-KR" dirty="0"/>
              <a:t>all based on the GENIA corpus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BioNLP-ST-2011 </a:t>
            </a:r>
            <a:r>
              <a:rPr lang="en-US" altLang="ko-KR" dirty="0"/>
              <a:t>expanded the tasks and resources to cover more text types, event types and subject </a:t>
            </a:r>
            <a:r>
              <a:rPr lang="en-US" altLang="ko-KR" dirty="0" smtClean="0"/>
              <a:t>domains</a:t>
            </a:r>
          </a:p>
          <a:p>
            <a:r>
              <a:rPr lang="en-US" altLang="ko-KR" dirty="0" smtClean="0"/>
              <a:t>BioNLP-ST-2011 </a:t>
            </a:r>
            <a:r>
              <a:rPr lang="en-US" altLang="ko-KR" dirty="0"/>
              <a:t>added the following tasks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Besides </a:t>
            </a:r>
            <a:r>
              <a:rPr lang="en-US" altLang="ko-KR" dirty="0"/>
              <a:t>the continued GENIA task (GE), </a:t>
            </a:r>
            <a:endParaRPr lang="en-US" altLang="ko-KR" dirty="0" smtClean="0"/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pigenetics </a:t>
            </a:r>
            <a:r>
              <a:rPr lang="en-US" altLang="ko-KR" dirty="0"/>
              <a:t>and post-translational modification (EPI</a:t>
            </a:r>
            <a:r>
              <a:rPr lang="en-US" altLang="ko-KR" dirty="0" smtClean="0"/>
              <a:t>),</a:t>
            </a:r>
          </a:p>
          <a:p>
            <a:pPr lvl="1"/>
            <a:r>
              <a:rPr lang="en-US" altLang="ko-KR" dirty="0" smtClean="0"/>
              <a:t>infectious </a:t>
            </a:r>
            <a:r>
              <a:rPr lang="en-US" altLang="ko-KR" dirty="0"/>
              <a:t>diseases (</a:t>
            </a:r>
            <a:r>
              <a:rPr lang="en-US" altLang="ko-KR" dirty="0" smtClean="0"/>
              <a:t>ID)</a:t>
            </a:r>
          </a:p>
          <a:p>
            <a:pPr lvl="1"/>
            <a:r>
              <a:rPr lang="en-US" altLang="ko-KR" dirty="0" smtClean="0"/>
              <a:t>bacteria </a:t>
            </a:r>
            <a:r>
              <a:rPr lang="en-US" altLang="ko-KR" dirty="0"/>
              <a:t>biotope (</a:t>
            </a:r>
            <a:r>
              <a:rPr lang="en-US" altLang="ko-KR" dirty="0" smtClean="0"/>
              <a:t>BB)</a:t>
            </a:r>
          </a:p>
          <a:p>
            <a:pPr lvl="1"/>
            <a:r>
              <a:rPr lang="en-US" altLang="ko-KR" dirty="0" smtClean="0"/>
              <a:t>bacteria </a:t>
            </a:r>
            <a:r>
              <a:rPr lang="en-US" altLang="ko-KR" dirty="0"/>
              <a:t>interaction (BI</a:t>
            </a:r>
            <a:r>
              <a:rPr lang="en-US" altLang="ko-KR" dirty="0" smtClean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BioNLP-ST-2013 </a:t>
            </a:r>
            <a:r>
              <a:rPr lang="en-US" altLang="ko-KR" dirty="0"/>
              <a:t>further expanded the application domains </a:t>
            </a:r>
            <a:r>
              <a:rPr lang="en-US" altLang="ko-KR" dirty="0" smtClean="0"/>
              <a:t>with tasks </a:t>
            </a:r>
            <a:r>
              <a:rPr lang="en-US" altLang="ko-KR" dirty="0"/>
              <a:t>of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GE, BB</a:t>
            </a:r>
            <a:r>
              <a:rPr lang="en-US" altLang="ko-KR" dirty="0"/>
              <a:t>, cancer genetics (CG),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pathway </a:t>
            </a:r>
            <a:r>
              <a:rPr lang="en-US" altLang="ko-KR" dirty="0" err="1"/>
              <a:t>curation</a:t>
            </a:r>
            <a:r>
              <a:rPr lang="en-US" altLang="ko-KR" dirty="0"/>
              <a:t> (PC</a:t>
            </a:r>
            <a:r>
              <a:rPr lang="en-US" altLang="ko-KR" dirty="0" smtClean="0"/>
              <a:t>),</a:t>
            </a:r>
          </a:p>
          <a:p>
            <a:pPr lvl="1"/>
            <a:r>
              <a:rPr lang="en-US" altLang="ko-KR" dirty="0" smtClean="0"/>
              <a:t>gene </a:t>
            </a:r>
            <a:r>
              <a:rPr lang="en-US" altLang="ko-KR" dirty="0"/>
              <a:t>regulation ontology (</a:t>
            </a:r>
            <a:r>
              <a:rPr lang="en-US" altLang="ko-KR" dirty="0" smtClean="0"/>
              <a:t>GRO)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76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The typical event extraction workflow can be broken </a:t>
            </a:r>
            <a:r>
              <a:rPr lang="en-US" altLang="ko-KR" dirty="0" smtClean="0"/>
              <a:t>into two </a:t>
            </a:r>
            <a:r>
              <a:rPr lang="en-US" altLang="ko-KR" dirty="0"/>
              <a:t>general </a:t>
            </a:r>
            <a:r>
              <a:rPr lang="en-US" altLang="ko-KR" dirty="0" smtClean="0"/>
              <a:t>steps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trigger </a:t>
            </a:r>
            <a:r>
              <a:rPr lang="en-US" altLang="ko-KR" dirty="0"/>
              <a:t>detection and argument detection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‘[the patient] was put on [</a:t>
            </a:r>
            <a:r>
              <a:rPr lang="en-US" altLang="ko-KR" dirty="0" err="1"/>
              <a:t>Imatinib</a:t>
            </a:r>
            <a:r>
              <a:rPr lang="en-US" altLang="ko-KR" dirty="0"/>
              <a:t> regimen]’,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first </a:t>
            </a:r>
            <a:r>
              <a:rPr lang="en-US" altLang="ko-KR" dirty="0"/>
              <a:t>step detects the event trigger ‘put</a:t>
            </a:r>
            <a:r>
              <a:rPr lang="en-US" altLang="ko-KR" dirty="0" smtClean="0"/>
              <a:t>’,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second step </a:t>
            </a:r>
            <a:r>
              <a:rPr lang="en-US" altLang="ko-KR" dirty="0" smtClean="0"/>
              <a:t>detects the </a:t>
            </a:r>
            <a:r>
              <a:rPr lang="en-US" altLang="ko-KR" dirty="0"/>
              <a:t>theme ‘</a:t>
            </a:r>
            <a:r>
              <a:rPr lang="en-US" altLang="ko-KR" dirty="0" err="1"/>
              <a:t>Imatinib</a:t>
            </a:r>
            <a:r>
              <a:rPr lang="en-US" altLang="ko-KR" dirty="0"/>
              <a:t> regimen’ and target argument ‘patient</a:t>
            </a:r>
            <a:r>
              <a:rPr lang="en-US" altLang="ko-KR" dirty="0" smtClean="0"/>
              <a:t>’.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Bjorne</a:t>
            </a:r>
            <a:r>
              <a:rPr lang="en-US" altLang="ko-KR" dirty="0" smtClean="0"/>
              <a:t> </a:t>
            </a:r>
            <a:r>
              <a:rPr lang="en-US" altLang="ko-KR" dirty="0"/>
              <a:t>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Built </a:t>
            </a:r>
            <a:r>
              <a:rPr lang="ko-KR" altLang="ko-KR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Turku 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 Extraction System (TEES)</a:t>
            </a:r>
            <a:r>
              <a:rPr lang="ko-KR" altLang="ko-KR" sz="1400" dirty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converted sentences to a dependency graph using the </a:t>
            </a:r>
            <a:r>
              <a:rPr lang="en-US" altLang="ko-KR" dirty="0" err="1"/>
              <a:t>McClosky</a:t>
            </a:r>
            <a:r>
              <a:rPr lang="en-US" altLang="ko-KR" dirty="0"/>
              <a:t>-</a:t>
            </a:r>
            <a:r>
              <a:rPr lang="en-US" altLang="ko-KR" dirty="0" err="1"/>
              <a:t>Charniak</a:t>
            </a:r>
            <a:r>
              <a:rPr lang="en-US" altLang="ko-KR" dirty="0"/>
              <a:t>-Johnson parser and explored the graphs to construct features for both steps.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method generated </a:t>
            </a:r>
            <a:r>
              <a:rPr lang="en-US" altLang="ko-KR" dirty="0"/>
              <a:t>n-gram features connecting event arguments based on the shortest path of syntactic dependencies </a:t>
            </a:r>
            <a:r>
              <a:rPr lang="en-US" altLang="ko-KR" dirty="0" smtClean="0"/>
              <a:t>between </a:t>
            </a:r>
            <a:r>
              <a:rPr lang="en-US" altLang="ko-KR" dirty="0"/>
              <a:t>the </a:t>
            </a:r>
            <a:r>
              <a:rPr lang="en-US" altLang="ko-KR" dirty="0" smtClean="0"/>
              <a:t>arguments.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Hakala</a:t>
            </a:r>
            <a:r>
              <a:rPr lang="en-US" altLang="ko-KR" dirty="0"/>
              <a:t> et al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built on top of the TEES system and re-ranked its output by enriched graph-based features, </a:t>
            </a:r>
            <a:r>
              <a:rPr lang="en-US" altLang="ko-KR" dirty="0" smtClean="0"/>
              <a:t>including </a:t>
            </a:r>
            <a:r>
              <a:rPr lang="en-US" altLang="ko-KR" dirty="0"/>
              <a:t>paths connecting nested events and occurrence of gene–protein pairs in general </a:t>
            </a:r>
            <a:r>
              <a:rPr lang="en-US" altLang="ko-KR" dirty="0" err="1"/>
              <a:t>subgraphs</a:t>
            </a:r>
            <a:r>
              <a:rPr lang="en-US" altLang="ko-KR" dirty="0"/>
              <a:t> mined from external PubMed abstracts and the PubMed Central full-text corpus.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The strong performance of both systems with heavy utilization of graph-based features, especially the fact that </a:t>
            </a:r>
            <a:r>
              <a:rPr lang="en-US" altLang="ko-KR" dirty="0" err="1"/>
              <a:t>Hakala</a:t>
            </a:r>
            <a:r>
              <a:rPr lang="en-US" altLang="ko-KR" dirty="0"/>
              <a:t> et al. </a:t>
            </a:r>
            <a:r>
              <a:rPr lang="en-US" altLang="ko-KR" dirty="0" smtClean="0"/>
              <a:t>extended </a:t>
            </a:r>
            <a:r>
              <a:rPr lang="en-US" altLang="ko-KR" dirty="0" err="1" smtClean="0"/>
              <a:t>Bjorne</a:t>
            </a:r>
            <a:r>
              <a:rPr lang="en-US" altLang="ko-KR" dirty="0" smtClean="0"/>
              <a:t> </a:t>
            </a:r>
            <a:r>
              <a:rPr lang="en-US" altLang="ko-KR" dirty="0"/>
              <a:t>et al. using enriched graph-based features and obtained better </a:t>
            </a:r>
            <a:r>
              <a:rPr lang="en-US" altLang="ko-KR" dirty="0" smtClean="0"/>
              <a:t>performance, </a:t>
            </a:r>
            <a:r>
              <a:rPr lang="en-US" altLang="ko-KR" dirty="0"/>
              <a:t>suggests the potential benefits of exploring </a:t>
            </a:r>
            <a:r>
              <a:rPr lang="en-US" altLang="ko-KR" dirty="0" smtClean="0"/>
              <a:t>graph-based features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664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Miwa et al.</a:t>
            </a:r>
          </a:p>
          <a:p>
            <a:pPr lvl="1"/>
            <a:r>
              <a:rPr lang="en-US" altLang="ko-KR" dirty="0"/>
              <a:t>built the </a:t>
            </a:r>
            <a:r>
              <a:rPr lang="en-US" altLang="ko-KR" dirty="0" err="1"/>
              <a:t>EventMine</a:t>
            </a:r>
            <a:r>
              <a:rPr lang="en-US" altLang="ko-KR" dirty="0"/>
              <a:t> system that </a:t>
            </a:r>
            <a:r>
              <a:rPr lang="en-US" altLang="ko-KR" dirty="0" smtClean="0"/>
              <a:t>can extract </a:t>
            </a:r>
            <a:r>
              <a:rPr lang="en-US" altLang="ko-KR" dirty="0"/>
              <a:t>not only biomedical events but also their </a:t>
            </a:r>
            <a:r>
              <a:rPr lang="en-US" altLang="ko-KR" dirty="0" smtClean="0"/>
              <a:t>negations and </a:t>
            </a:r>
            <a:r>
              <a:rPr lang="en-US" altLang="ko-KR" dirty="0"/>
              <a:t>uncertainty statements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event extraction, they </a:t>
            </a:r>
            <a:r>
              <a:rPr lang="en-US" altLang="ko-KR" dirty="0" smtClean="0"/>
              <a:t>used the </a:t>
            </a:r>
            <a:r>
              <a:rPr lang="en-US" altLang="ko-KR" dirty="0" err="1"/>
              <a:t>Enju</a:t>
            </a:r>
            <a:r>
              <a:rPr lang="en-US" altLang="ko-KR" dirty="0"/>
              <a:t> parser </a:t>
            </a:r>
            <a:r>
              <a:rPr lang="en-US" altLang="ko-KR" dirty="0" smtClean="0"/>
              <a:t>and </a:t>
            </a:r>
            <a:r>
              <a:rPr lang="en-US" altLang="ko-KR" dirty="0"/>
              <a:t>the GENIA Dependency </a:t>
            </a:r>
            <a:r>
              <a:rPr lang="en-US" altLang="ko-KR" dirty="0" smtClean="0"/>
              <a:t>parser (</a:t>
            </a:r>
            <a:r>
              <a:rPr lang="en-US" altLang="ko-KR" dirty="0" err="1" smtClean="0"/>
              <a:t>GDep</a:t>
            </a:r>
            <a:r>
              <a:rPr lang="en-US" altLang="ko-KR" dirty="0"/>
              <a:t>) </a:t>
            </a:r>
            <a:r>
              <a:rPr lang="en-US" altLang="ko-KR" dirty="0" smtClean="0"/>
              <a:t>to </a:t>
            </a:r>
            <a:r>
              <a:rPr lang="en-US" altLang="ko-KR" dirty="0"/>
              <a:t>generate path features along with </a:t>
            </a:r>
            <a:r>
              <a:rPr lang="en-US" altLang="ko-KR" dirty="0" smtClean="0"/>
              <a:t>dictionary-based features.</a:t>
            </a:r>
          </a:p>
          <a:p>
            <a:pPr lvl="2"/>
            <a:r>
              <a:rPr lang="en-US" altLang="ko-KR" dirty="0" smtClean="0"/>
              <a:t>Ex</a:t>
            </a:r>
            <a:r>
              <a:rPr lang="en-US" altLang="ko-KR" dirty="0"/>
              <a:t>) UMLS Specialist lexicon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Wordnet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Their </a:t>
            </a:r>
            <a:r>
              <a:rPr lang="en-US" altLang="ko-KR" dirty="0"/>
              <a:t>path features include not </a:t>
            </a:r>
            <a:r>
              <a:rPr lang="en-US" altLang="ko-KR" dirty="0" smtClean="0"/>
              <a:t>only paths </a:t>
            </a:r>
            <a:r>
              <a:rPr lang="en-US" altLang="ko-KR" dirty="0"/>
              <a:t>between event arguments but also paths between </a:t>
            </a:r>
            <a:r>
              <a:rPr lang="en-US" altLang="ko-KR" dirty="0" smtClean="0"/>
              <a:t>event argument </a:t>
            </a:r>
            <a:r>
              <a:rPr lang="en-US" altLang="ko-KR" dirty="0"/>
              <a:t>and non-argument named entities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latter paths likely account for the strong performance by providing more local context </a:t>
            </a:r>
            <a:r>
              <a:rPr lang="en-US" altLang="ko-KR" dirty="0" smtClean="0"/>
              <a:t>features.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420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Relation extraction from the scientific </a:t>
            </a:r>
            <a:r>
              <a:rPr lang="en-US" altLang="ko-KR" dirty="0" smtClean="0"/>
              <a:t>literature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BioNLP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event extraction shared tasks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Another vein of work proposed joint event extraction </a:t>
            </a:r>
            <a:r>
              <a:rPr lang="en-US" altLang="ko-KR" dirty="0" smtClean="0"/>
              <a:t>in which </a:t>
            </a:r>
            <a:r>
              <a:rPr lang="en-US" altLang="ko-KR" dirty="0"/>
              <a:t>triggers and arguments for all events in the same </a:t>
            </a:r>
            <a:r>
              <a:rPr lang="en-US" altLang="ko-KR" dirty="0" smtClean="0"/>
              <a:t>sentence are </a:t>
            </a:r>
            <a:r>
              <a:rPr lang="en-US" altLang="ko-KR" dirty="0"/>
              <a:t>predicted </a:t>
            </a:r>
            <a:r>
              <a:rPr lang="en-US" altLang="ko-KR" dirty="0" smtClean="0"/>
              <a:t>simultaneously</a:t>
            </a:r>
          </a:p>
          <a:p>
            <a:endParaRPr lang="en-US" altLang="ko-KR" dirty="0"/>
          </a:p>
          <a:p>
            <a:r>
              <a:rPr lang="en-US" altLang="ko-KR" dirty="0" err="1"/>
              <a:t>McClosky</a:t>
            </a:r>
            <a:r>
              <a:rPr lang="en-US" altLang="ko-KR" dirty="0"/>
              <a:t> et al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integrated event extraction into the overall dependency parsing </a:t>
            </a:r>
            <a:r>
              <a:rPr lang="en-US" altLang="ko-KR" dirty="0" smtClean="0"/>
              <a:t>objective</a:t>
            </a:r>
          </a:p>
          <a:p>
            <a:pPr lvl="1"/>
            <a:r>
              <a:rPr lang="en-US" altLang="ko-KR" dirty="0" err="1" smtClean="0"/>
              <a:t>McClosky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Charniak</a:t>
            </a:r>
            <a:r>
              <a:rPr lang="en-US" altLang="ko-KR" dirty="0" smtClean="0"/>
              <a:t>-Johnson </a:t>
            </a:r>
            <a:r>
              <a:rPr lang="en-US" altLang="ko-KR" dirty="0"/>
              <a:t>parser </a:t>
            </a:r>
            <a:r>
              <a:rPr lang="en-US" altLang="ko-KR" dirty="0" smtClean="0"/>
              <a:t>and converted </a:t>
            </a:r>
            <a:r>
              <a:rPr lang="en-US" altLang="ko-KR" dirty="0"/>
              <a:t>the parses to </a:t>
            </a:r>
            <a:r>
              <a:rPr lang="en-US" altLang="ko-KR" b="1" dirty="0"/>
              <a:t>Stanford Dependency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smtClean="0"/>
              <a:t>the </a:t>
            </a:r>
            <a:r>
              <a:rPr lang="en-US" altLang="ko-KR" b="1" dirty="0"/>
              <a:t>annotated event structures </a:t>
            </a:r>
            <a:r>
              <a:rPr lang="en-US" altLang="ko-KR" dirty="0"/>
              <a:t>in the training data </a:t>
            </a:r>
            <a:r>
              <a:rPr lang="en-US" altLang="ko-KR" dirty="0" smtClean="0"/>
              <a:t>-&gt; </a:t>
            </a:r>
            <a:r>
              <a:rPr lang="en-US" altLang="ko-KR" b="1" dirty="0" smtClean="0"/>
              <a:t>event </a:t>
            </a:r>
            <a:r>
              <a:rPr lang="en-US" altLang="ko-KR" b="1" dirty="0"/>
              <a:t>dependency graphs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smtClean="0"/>
              <a:t>the </a:t>
            </a:r>
            <a:r>
              <a:rPr lang="en-US" altLang="ko-KR" b="1" dirty="0"/>
              <a:t>event dependency graphs </a:t>
            </a:r>
            <a:r>
              <a:rPr lang="en-US" altLang="ko-KR" dirty="0" smtClean="0"/>
              <a:t>-&gt; </a:t>
            </a:r>
            <a:r>
              <a:rPr lang="en-US" altLang="ko-KR" b="1" dirty="0"/>
              <a:t>Stanford Dependency graphs </a:t>
            </a:r>
          </a:p>
          <a:p>
            <a:pPr lvl="1"/>
            <a:r>
              <a:rPr lang="en-US" altLang="ko-KR" dirty="0" smtClean="0"/>
              <a:t>generated </a:t>
            </a:r>
            <a:r>
              <a:rPr lang="en-US" altLang="ko-KR" dirty="0"/>
              <a:t>graph-based features to train an extended </a:t>
            </a:r>
            <a:r>
              <a:rPr lang="en-US" altLang="ko-KR" dirty="0" err="1"/>
              <a:t>MSTParser</a:t>
            </a:r>
            <a:r>
              <a:rPr lang="en-US" altLang="ko-KR" dirty="0"/>
              <a:t> for extracting event dependency graphs </a:t>
            </a:r>
            <a:r>
              <a:rPr lang="en-US" altLang="ko-KR" dirty="0" smtClean="0"/>
              <a:t>from test </a:t>
            </a:r>
            <a:r>
              <a:rPr lang="en-US" altLang="ko-KR" dirty="0"/>
              <a:t>data.</a:t>
            </a:r>
          </a:p>
          <a:p>
            <a:pPr lvl="2"/>
            <a:r>
              <a:rPr lang="en-US" altLang="ko-KR" dirty="0" smtClean="0"/>
              <a:t>graph-based </a:t>
            </a:r>
            <a:r>
              <a:rPr lang="en-US" altLang="ko-KR" dirty="0"/>
              <a:t>features </a:t>
            </a:r>
            <a:r>
              <a:rPr lang="en-US" altLang="ko-KR" dirty="0" smtClean="0"/>
              <a:t>: paths </a:t>
            </a:r>
            <a:r>
              <a:rPr lang="en-US" altLang="ko-KR" dirty="0"/>
              <a:t>between </a:t>
            </a:r>
            <a:r>
              <a:rPr lang="en-US" altLang="ko-KR" dirty="0" smtClean="0"/>
              <a:t>nodes,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</a:t>
            </a:r>
            <a:r>
              <a:rPr lang="en-US" altLang="ko-KR" dirty="0"/>
              <a:t>consisting of parents, children and siblings of the path </a:t>
            </a:r>
            <a:r>
              <a:rPr lang="en-US" altLang="ko-KR" dirty="0" smtClean="0"/>
              <a:t>nodes </a:t>
            </a:r>
            <a:r>
              <a:rPr lang="en-US" altLang="ko-KR" dirty="0"/>
              <a:t>in the Stanford Dependency </a:t>
            </a:r>
            <a:r>
              <a:rPr lang="en-US" altLang="ko-KR" dirty="0" smtClean="0"/>
              <a:t>graph.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They then converted </a:t>
            </a:r>
            <a:r>
              <a:rPr lang="en-US" altLang="ko-KR" b="1" dirty="0"/>
              <a:t>the top-n extracted event dependency graphs </a:t>
            </a:r>
            <a:r>
              <a:rPr lang="en-US" altLang="ko-KR" dirty="0" smtClean="0"/>
              <a:t>-&gt; </a:t>
            </a:r>
            <a:r>
              <a:rPr lang="en-US" altLang="ko-KR" b="1" dirty="0"/>
              <a:t>event </a:t>
            </a:r>
            <a:r>
              <a:rPr lang="en-US" altLang="ko-KR" b="1" dirty="0" smtClean="0"/>
              <a:t>structures</a:t>
            </a:r>
          </a:p>
          <a:p>
            <a:pPr lvl="1"/>
            <a:r>
              <a:rPr lang="en-US" altLang="ko-KR" dirty="0" smtClean="0"/>
              <a:t>re-ranked </a:t>
            </a:r>
            <a:r>
              <a:rPr lang="en-US" altLang="ko-KR" b="1" dirty="0"/>
              <a:t>event structures</a:t>
            </a:r>
            <a:r>
              <a:rPr lang="en-US" altLang="ko-KR" dirty="0"/>
              <a:t> for the best one, </a:t>
            </a:r>
            <a:r>
              <a:rPr lang="en-US" altLang="ko-KR" dirty="0" smtClean="0"/>
              <a:t>using </a:t>
            </a:r>
            <a:r>
              <a:rPr lang="en-US" altLang="ko-KR" dirty="0"/>
              <a:t>the same graph-based features from event dependency graphs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Riedel et al.</a:t>
            </a:r>
          </a:p>
          <a:p>
            <a:pPr lvl="1"/>
            <a:r>
              <a:rPr lang="en-US" altLang="ko-KR" dirty="0"/>
              <a:t>scored candidate graphs using a function that captures constraints on event triggers and arguments.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scoring function considers token features, dictionary features and dependency path features. </a:t>
            </a:r>
          </a:p>
          <a:p>
            <a:pPr lvl="1"/>
            <a:r>
              <a:rPr lang="en-US" altLang="ko-KR" dirty="0"/>
              <a:t>Riedel et al. further used a stacking model to combine their system with the system by </a:t>
            </a:r>
            <a:r>
              <a:rPr lang="en-US" altLang="ko-KR" dirty="0" err="1" smtClean="0"/>
              <a:t>McClosky</a:t>
            </a:r>
            <a:r>
              <a:rPr lang="en-US" altLang="ko-KR" dirty="0" smtClean="0"/>
              <a:t> et </a:t>
            </a:r>
            <a:r>
              <a:rPr lang="en-US" altLang="ko-KR" dirty="0"/>
              <a:t>al.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05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2772</Words>
  <Application>Microsoft Office PowerPoint</Application>
  <PresentationFormat>와이드스크린</PresentationFormat>
  <Paragraphs>267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Adobe 고딕 Std B</vt:lpstr>
      <vt:lpstr>맑은 고딕</vt:lpstr>
      <vt:lpstr>Arial</vt:lpstr>
      <vt:lpstr>Consolas</vt:lpstr>
      <vt:lpstr>Office 테마</vt:lpstr>
      <vt:lpstr>Bridging semantics and syntax with graph algorithms —state-of-the-art of extracting biomedical relations</vt:lpstr>
      <vt:lpstr>PowerPoint 프레젠테이션</vt:lpstr>
      <vt:lpstr>Introduction to graph representations and graph algorithms for biomedical relation extraction</vt:lpstr>
      <vt:lpstr>Introduction to graph representations and graph algorithms for biomedical relation extraction</vt:lpstr>
      <vt:lpstr>Relation extraction from the scientific literature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BioNLP event extraction shared tasks</vt:lpstr>
      <vt:lpstr>Relation extraction from the scientific literature - PPI extraction and BioCreative shared tasks</vt:lpstr>
      <vt:lpstr>Relation extraction from the scientific literature - PPI extraction and BioCreative shared tasks</vt:lpstr>
      <vt:lpstr>Relation extraction from the scientific literature - PPI extraction and BioCreative shared tasks</vt:lpstr>
      <vt:lpstr>Relation extraction from the scientific literature - PPI extraction and BioCreative shared tasks</vt:lpstr>
      <vt:lpstr>Relation extraction from the scientific literature - DDI extraction and DDIExtraction shared tasks</vt:lpstr>
      <vt:lpstr>Relation extraction from the scientific literature - DDI extraction and DDIExtraction shared tasks</vt:lpstr>
      <vt:lpstr>Relation extraction from the scientific literature - DDI extraction and DDIExtraction shared tasks</vt:lpstr>
      <vt:lpstr>Relation extraction from the scientific literature - Pharmacogenomics</vt:lpstr>
      <vt:lpstr>Relation extraction from the scientific literature - Pharmacogenomics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semantics and syntax with graph algorithms —state-of-the-art of extracting biomedical relations</dc:title>
  <dc:creator>Windows 사용자</dc:creator>
  <cp:lastModifiedBy>Windows 사용자</cp:lastModifiedBy>
  <cp:revision>52</cp:revision>
  <cp:lastPrinted>2016-08-01T00:30:45Z</cp:lastPrinted>
  <dcterms:created xsi:type="dcterms:W3CDTF">2016-07-27T08:25:31Z</dcterms:created>
  <dcterms:modified xsi:type="dcterms:W3CDTF">2016-08-03T07:02:18Z</dcterms:modified>
</cp:coreProperties>
</file>