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2" r:id="rId11"/>
    <p:sldId id="269" r:id="rId12"/>
    <p:sldId id="270" r:id="rId13"/>
    <p:sldId id="25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4" autoAdjust="0"/>
    <p:restoredTop sz="67315" autoAdjust="0"/>
  </p:normalViewPr>
  <p:slideViewPr>
    <p:cSldViewPr snapToGrid="0">
      <p:cViewPr varScale="1">
        <p:scale>
          <a:sx n="69" d="100"/>
          <a:sy n="69" d="100"/>
        </p:scale>
        <p:origin x="2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C9CBE-A6DE-449D-9232-68186284CB87}" type="datetimeFigureOut">
              <a:rPr lang="ko-KR" altLang="en-US" smtClean="0"/>
              <a:t>2016-07-11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1C77DD-6346-4C60-9BCD-18E499DAD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929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Literature</a:t>
            </a:r>
            <a:r>
              <a:rPr lang="en-US" altLang="ko-KR" baseline="0" smtClean="0"/>
              <a:t> mining</a:t>
            </a:r>
            <a:r>
              <a:rPr lang="ko-KR" altLang="en-US" baseline="0" smtClean="0"/>
              <a:t>을 </a:t>
            </a:r>
            <a:r>
              <a:rPr lang="ko-KR" altLang="en-US" baseline="0" dirty="0" smtClean="0"/>
              <a:t>어떻게 진행하고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어떻게 효율적으로 사용할 수 있는가에 대해 나와있다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C77DD-6346-4C60-9BCD-18E499DAD49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1143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co-</a:t>
            </a:r>
            <a:r>
              <a:rPr lang="en-US" altLang="ko-KR" dirty="0" err="1" smtClean="0"/>
              <a:t>occurence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같은 문장 내에서 발생하는 모든 단어를 연관이 있다고 생각하는 것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하지만 이 방법은</a:t>
            </a:r>
            <a:r>
              <a:rPr lang="en-US" altLang="ko-KR" dirty="0" smtClean="0"/>
              <a:t>, the high rate of false-positive</a:t>
            </a:r>
            <a:r>
              <a:rPr lang="ko-KR" altLang="en-US" dirty="0" smtClean="0"/>
              <a:t>를 만들어냄</a:t>
            </a:r>
            <a:endParaRPr lang="en-US" altLang="ko-KR" dirty="0" smtClean="0"/>
          </a:p>
          <a:p>
            <a:r>
              <a:rPr lang="ko-KR" altLang="en-US" dirty="0" smtClean="0"/>
              <a:t>그래서 </a:t>
            </a:r>
            <a:r>
              <a:rPr lang="en-US" altLang="ko-KR" dirty="0" smtClean="0"/>
              <a:t>NLP</a:t>
            </a:r>
            <a:r>
              <a:rPr lang="ko-KR" altLang="en-US" dirty="0" smtClean="0"/>
              <a:t>의 개발이 </a:t>
            </a:r>
            <a:r>
              <a:rPr lang="ko-KR" altLang="en-US" dirty="0" err="1" smtClean="0"/>
              <a:t>활발해지고있음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NLP</a:t>
            </a:r>
          </a:p>
          <a:p>
            <a:pPr marL="228600" indent="-228600">
              <a:buAutoNum type="arabicPeriod"/>
            </a:pPr>
            <a:r>
              <a:rPr lang="en-US" altLang="ko-KR" dirty="0" smtClean="0"/>
              <a:t>Tokenized word</a:t>
            </a:r>
          </a:p>
          <a:p>
            <a:pPr marL="0" indent="0">
              <a:buNone/>
            </a:pPr>
            <a:r>
              <a:rPr lang="en-US" altLang="ko-KR" dirty="0" smtClean="0"/>
              <a:t>2. Expending to sentence</a:t>
            </a:r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나온 </a:t>
            </a:r>
            <a:r>
              <a:rPr lang="en-US" altLang="ko-KR" dirty="0" smtClean="0"/>
              <a:t>Entity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a biomedical category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Mapping  </a:t>
            </a:r>
            <a:r>
              <a:rPr lang="ko-KR" altLang="en-US" dirty="0" err="1" smtClean="0"/>
              <a:t>하거나모든</a:t>
            </a:r>
            <a:r>
              <a:rPr lang="ko-KR" altLang="en-US" dirty="0" smtClean="0"/>
              <a:t> 문장과 구절을 </a:t>
            </a:r>
            <a:r>
              <a:rPr lang="ko-KR" altLang="en-US" dirty="0" err="1" smtClean="0"/>
              <a:t>트리로</a:t>
            </a:r>
            <a:r>
              <a:rPr lang="ko-KR" altLang="en-US" dirty="0" smtClean="0"/>
              <a:t> 구성함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결론</a:t>
            </a:r>
            <a:r>
              <a:rPr lang="en-US" altLang="ko-KR" dirty="0" smtClean="0"/>
              <a:t>.Co-</a:t>
            </a:r>
            <a:r>
              <a:rPr lang="en-US" altLang="ko-KR" dirty="0" err="1" smtClean="0"/>
              <a:t>occurence</a:t>
            </a:r>
            <a:r>
              <a:rPr lang="ko-KR" altLang="en-US" dirty="0" smtClean="0"/>
              <a:t>보다 </a:t>
            </a:r>
            <a:r>
              <a:rPr lang="en-US" altLang="ko-KR" dirty="0" smtClean="0"/>
              <a:t>NLP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new discovery</a:t>
            </a:r>
            <a:r>
              <a:rPr lang="ko-KR" altLang="en-US" dirty="0" smtClean="0"/>
              <a:t>에 대한 </a:t>
            </a:r>
            <a:r>
              <a:rPr lang="ko-KR" altLang="en-US" dirty="0" err="1" smtClean="0"/>
              <a:t>더나은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guidance</a:t>
            </a:r>
            <a:r>
              <a:rPr lang="ko-KR" altLang="en-US" dirty="0" smtClean="0"/>
              <a:t>를 제공함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근데 이 </a:t>
            </a:r>
            <a:r>
              <a:rPr lang="en-US" altLang="ko-KR" dirty="0" smtClean="0"/>
              <a:t>Literature</a:t>
            </a:r>
            <a:r>
              <a:rPr lang="en-US" altLang="ko-KR" baseline="0" dirty="0" smtClean="0"/>
              <a:t> Mining</a:t>
            </a:r>
            <a:r>
              <a:rPr lang="ko-KR" altLang="en-US" baseline="0" dirty="0" smtClean="0"/>
              <a:t>을 어떤 데이터를 이용해 진행하느냐</a:t>
            </a:r>
            <a:endParaRPr lang="en-US" altLang="ko-KR" baseline="0" dirty="0" smtClean="0"/>
          </a:p>
          <a:p>
            <a:pPr marL="0" indent="0">
              <a:buNone/>
            </a:pPr>
            <a:r>
              <a:rPr lang="en-US" altLang="ko-KR" baseline="0" dirty="0" err="1" smtClean="0"/>
              <a:t>Pubmed</a:t>
            </a:r>
            <a:r>
              <a:rPr lang="ko-KR" altLang="en-US" baseline="0" dirty="0" smtClean="0"/>
              <a:t>라는 부분이 나옵니다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C77DD-6346-4C60-9BCD-18E499DAD49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387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C77DD-6346-4C60-9BCD-18E499DAD49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543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C77DD-6346-4C60-9BCD-18E499DAD49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019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Closed</a:t>
            </a:r>
            <a:r>
              <a:rPr lang="en-US" altLang="ko-KR" baseline="0" dirty="0" smtClean="0"/>
              <a:t> :</a:t>
            </a:r>
          </a:p>
          <a:p>
            <a:r>
              <a:rPr lang="ko-KR" altLang="en-US" baseline="0" dirty="0" smtClean="0"/>
              <a:t>이미 </a:t>
            </a:r>
            <a:r>
              <a:rPr lang="ko-KR" altLang="en-US" baseline="0" dirty="0" err="1" smtClean="0"/>
              <a:t>알고있는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A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C</a:t>
            </a:r>
            <a:r>
              <a:rPr lang="ko-KR" altLang="en-US" baseline="0" dirty="0" smtClean="0"/>
              <a:t>사이에서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dirty="0" smtClean="0"/>
              <a:t>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</a:t>
            </a:r>
            <a:r>
              <a:rPr lang="ko-KR" altLang="en-US" baseline="0" dirty="0" smtClean="0"/>
              <a:t> 사이의 간접적인 관계를 해석하려고 하는 것</a:t>
            </a:r>
            <a:endParaRPr lang="en-US" altLang="ko-KR" baseline="0" dirty="0" smtClean="0"/>
          </a:p>
          <a:p>
            <a:r>
              <a:rPr lang="en-US" altLang="ko-KR" baseline="0" dirty="0" smtClean="0"/>
              <a:t>(A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C</a:t>
            </a:r>
            <a:r>
              <a:rPr lang="ko-KR" altLang="en-US" baseline="0" dirty="0" smtClean="0"/>
              <a:t>를 이미 </a:t>
            </a:r>
            <a:r>
              <a:rPr lang="ko-KR" altLang="en-US" baseline="0" dirty="0" err="1" smtClean="0"/>
              <a:t>알고있음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Open :</a:t>
            </a:r>
          </a:p>
          <a:p>
            <a:r>
              <a:rPr lang="en-US" altLang="ko-KR" baseline="0" dirty="0" smtClean="0"/>
              <a:t>A</a:t>
            </a:r>
            <a:r>
              <a:rPr lang="ko-KR" altLang="en-US" baseline="0" dirty="0" smtClean="0"/>
              <a:t>와 </a:t>
            </a:r>
            <a:r>
              <a:rPr lang="ko-KR" altLang="en-US" baseline="0" dirty="0" err="1" smtClean="0"/>
              <a:t>관계있는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B</a:t>
            </a:r>
            <a:r>
              <a:rPr lang="ko-KR" altLang="en-US" baseline="0" dirty="0" smtClean="0"/>
              <a:t>를 찾고</a:t>
            </a:r>
            <a:r>
              <a:rPr lang="en-US" altLang="ko-KR" baseline="0" dirty="0" smtClean="0"/>
              <a:t>,</a:t>
            </a:r>
          </a:p>
          <a:p>
            <a:r>
              <a:rPr lang="en-US" altLang="ko-KR" baseline="0" dirty="0" smtClean="0"/>
              <a:t>B</a:t>
            </a:r>
            <a:r>
              <a:rPr lang="ko-KR" altLang="en-US" baseline="0" dirty="0" smtClean="0"/>
              <a:t>를 공유하는 </a:t>
            </a:r>
            <a:r>
              <a:rPr lang="en-US" altLang="ko-KR" baseline="0" dirty="0" smtClean="0"/>
              <a:t>C</a:t>
            </a:r>
            <a:r>
              <a:rPr lang="ko-KR" altLang="en-US" baseline="0" dirty="0" smtClean="0"/>
              <a:t>를 찾아내는 것이다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(A</a:t>
            </a:r>
            <a:r>
              <a:rPr lang="ko-KR" altLang="en-US" baseline="0" dirty="0" smtClean="0"/>
              <a:t>만 암</a:t>
            </a:r>
            <a:r>
              <a:rPr lang="en-US" altLang="ko-KR" baseline="0" dirty="0" smtClean="0"/>
              <a:t>. A</a:t>
            </a:r>
            <a:r>
              <a:rPr lang="ko-KR" altLang="en-US" baseline="0" dirty="0" smtClean="0"/>
              <a:t>로부터 </a:t>
            </a:r>
            <a:r>
              <a:rPr lang="ko-KR" altLang="en-US" baseline="0" dirty="0" err="1" smtClean="0"/>
              <a:t>관계있는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B</a:t>
            </a:r>
            <a:r>
              <a:rPr lang="ko-KR" altLang="en-US" baseline="0" dirty="0" smtClean="0"/>
              <a:t>를 찾고</a:t>
            </a:r>
            <a:r>
              <a:rPr lang="en-US" altLang="ko-KR" baseline="0" dirty="0" smtClean="0"/>
              <a:t>, B</a:t>
            </a:r>
            <a:r>
              <a:rPr lang="ko-KR" altLang="en-US" baseline="0" dirty="0" smtClean="0"/>
              <a:t>로부터 </a:t>
            </a:r>
            <a:r>
              <a:rPr lang="ko-KR" altLang="en-US" baseline="0" dirty="0" err="1" smtClean="0"/>
              <a:t>관계있는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C 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찾는것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C77DD-6346-4C60-9BCD-18E499DAD49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894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Swanson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ABC</a:t>
            </a:r>
            <a:r>
              <a:rPr lang="ko-KR" altLang="en-US" dirty="0" smtClean="0"/>
              <a:t>모델을 기반으로 하여 발생된 </a:t>
            </a:r>
            <a:r>
              <a:rPr lang="en-US" altLang="ko-KR" dirty="0" smtClean="0"/>
              <a:t>Literature Mining.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처음에</a:t>
            </a:r>
            <a:r>
              <a:rPr lang="en-US" altLang="ko-KR" dirty="0" smtClean="0"/>
              <a:t>!!</a:t>
            </a:r>
          </a:p>
          <a:p>
            <a:r>
              <a:rPr lang="ko-KR" altLang="en-US" dirty="0" smtClean="0"/>
              <a:t>하나의 </a:t>
            </a:r>
            <a:r>
              <a:rPr lang="en-US" altLang="ko-KR" dirty="0" smtClean="0"/>
              <a:t>article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abstract</a:t>
            </a:r>
            <a:r>
              <a:rPr lang="ko-KR" altLang="en-US" dirty="0" smtClean="0"/>
              <a:t>에서 관계와 </a:t>
            </a:r>
            <a:r>
              <a:rPr lang="ko-KR" altLang="en-US" dirty="0" err="1" smtClean="0"/>
              <a:t>컨셉을</a:t>
            </a:r>
            <a:r>
              <a:rPr lang="ko-KR" altLang="en-US" dirty="0" smtClean="0"/>
              <a:t> 추출하고 점차 늘려감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 추출 방식에는 </a:t>
            </a:r>
            <a:r>
              <a:rPr lang="ko-KR" altLang="en-US" dirty="0" err="1" smtClean="0"/>
              <a:t>여러가지가</a:t>
            </a:r>
            <a:r>
              <a:rPr lang="ko-KR" altLang="en-US" dirty="0" smtClean="0"/>
              <a:t> 존재하는데</a:t>
            </a:r>
            <a:r>
              <a:rPr lang="en-US" altLang="ko-KR" dirty="0" smtClean="0"/>
              <a:t>,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C77DD-6346-4C60-9BCD-18E499DAD49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814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IE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단계중</a:t>
            </a:r>
            <a:r>
              <a:rPr lang="ko-KR" altLang="en-US" dirty="0" smtClean="0"/>
              <a:t> 하나로써 </a:t>
            </a:r>
            <a:r>
              <a:rPr lang="en-US" altLang="ko-KR" dirty="0" smtClean="0"/>
              <a:t>NER</a:t>
            </a:r>
            <a:r>
              <a:rPr lang="ko-KR" altLang="en-US" dirty="0" smtClean="0"/>
              <a:t>를 사용</a:t>
            </a:r>
            <a:r>
              <a:rPr lang="en-US" altLang="ko-KR" dirty="0" smtClean="0"/>
              <a:t>. Free</a:t>
            </a:r>
            <a:r>
              <a:rPr lang="en-US" altLang="ko-KR" baseline="0" dirty="0" smtClean="0"/>
              <a:t> text</a:t>
            </a:r>
            <a:r>
              <a:rPr lang="ko-KR" altLang="en-US" baseline="0" dirty="0" smtClean="0"/>
              <a:t> 로부터 의학적용어의 식별을 다룸</a:t>
            </a:r>
            <a:r>
              <a:rPr lang="en-US" altLang="ko-KR" baseline="0" dirty="0" smtClean="0"/>
              <a:t>.</a:t>
            </a:r>
          </a:p>
          <a:p>
            <a:r>
              <a:rPr lang="en-US" altLang="ko-KR" dirty="0" smtClean="0"/>
              <a:t>UMLS</a:t>
            </a:r>
            <a:r>
              <a:rPr lang="ko-KR" altLang="en-US" dirty="0" smtClean="0"/>
              <a:t>나 </a:t>
            </a:r>
            <a:r>
              <a:rPr lang="en-US" altLang="ko-KR" dirty="0" err="1" smtClean="0"/>
              <a:t>MeSH</a:t>
            </a:r>
            <a:r>
              <a:rPr lang="ko-KR" altLang="en-US" dirty="0" smtClean="0"/>
              <a:t>같은 사전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C77DD-6346-4C60-9BCD-18E499DAD49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59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co-</a:t>
            </a:r>
            <a:r>
              <a:rPr lang="en-US" altLang="ko-KR" dirty="0" err="1" smtClean="0"/>
              <a:t>occurence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같은 문장 내에서 발생하는 모든 단어를 연관이 있다고 생각하는 것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하지만 이 방법은</a:t>
            </a:r>
            <a:r>
              <a:rPr lang="en-US" altLang="ko-KR" dirty="0" smtClean="0"/>
              <a:t>, the high rate of false-positive</a:t>
            </a:r>
            <a:r>
              <a:rPr lang="ko-KR" altLang="en-US" dirty="0" smtClean="0"/>
              <a:t>를 만들어냄</a:t>
            </a:r>
            <a:endParaRPr lang="en-US" altLang="ko-KR" dirty="0" smtClean="0"/>
          </a:p>
          <a:p>
            <a:r>
              <a:rPr lang="ko-KR" altLang="en-US" dirty="0" smtClean="0"/>
              <a:t>그래서 </a:t>
            </a:r>
            <a:r>
              <a:rPr lang="en-US" altLang="ko-KR" dirty="0" smtClean="0"/>
              <a:t>NLP</a:t>
            </a:r>
            <a:r>
              <a:rPr lang="ko-KR" altLang="en-US" dirty="0" smtClean="0"/>
              <a:t>의 개발이 </a:t>
            </a:r>
            <a:r>
              <a:rPr lang="ko-KR" altLang="en-US" dirty="0" err="1" smtClean="0"/>
              <a:t>활발해지고있음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NLP</a:t>
            </a:r>
          </a:p>
          <a:p>
            <a:pPr marL="228600" indent="-228600">
              <a:buAutoNum type="arabicPeriod"/>
            </a:pPr>
            <a:r>
              <a:rPr lang="en-US" altLang="ko-KR" dirty="0" smtClean="0"/>
              <a:t>Tokenized word</a:t>
            </a:r>
          </a:p>
          <a:p>
            <a:pPr marL="0" indent="0">
              <a:buNone/>
            </a:pPr>
            <a:r>
              <a:rPr lang="en-US" altLang="ko-KR" dirty="0" smtClean="0"/>
              <a:t>2. Expending to sentence</a:t>
            </a:r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나온 </a:t>
            </a:r>
            <a:r>
              <a:rPr lang="en-US" altLang="ko-KR" dirty="0" smtClean="0"/>
              <a:t>Entity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a biomedical category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Mapping  </a:t>
            </a:r>
            <a:r>
              <a:rPr lang="ko-KR" altLang="en-US" dirty="0" err="1" smtClean="0"/>
              <a:t>하거나모든</a:t>
            </a:r>
            <a:r>
              <a:rPr lang="ko-KR" altLang="en-US" dirty="0" smtClean="0"/>
              <a:t> 문장과 구절을 </a:t>
            </a:r>
            <a:r>
              <a:rPr lang="ko-KR" altLang="en-US" dirty="0" err="1" smtClean="0"/>
              <a:t>트리로</a:t>
            </a:r>
            <a:r>
              <a:rPr lang="ko-KR" altLang="en-US" dirty="0" smtClean="0"/>
              <a:t> 구성함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결론</a:t>
            </a:r>
            <a:r>
              <a:rPr lang="en-US" altLang="ko-KR" dirty="0" smtClean="0"/>
              <a:t>.Co-</a:t>
            </a:r>
            <a:r>
              <a:rPr lang="en-US" altLang="ko-KR" dirty="0" err="1" smtClean="0"/>
              <a:t>occurence</a:t>
            </a:r>
            <a:r>
              <a:rPr lang="ko-KR" altLang="en-US" dirty="0" smtClean="0"/>
              <a:t>보다 </a:t>
            </a:r>
            <a:r>
              <a:rPr lang="en-US" altLang="ko-KR" dirty="0" smtClean="0"/>
              <a:t>NLP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new discovery</a:t>
            </a:r>
            <a:r>
              <a:rPr lang="ko-KR" altLang="en-US" dirty="0" smtClean="0"/>
              <a:t>에 대한 </a:t>
            </a:r>
            <a:r>
              <a:rPr lang="ko-KR" altLang="en-US" dirty="0" err="1" smtClean="0"/>
              <a:t>더나은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guidance</a:t>
            </a:r>
            <a:r>
              <a:rPr lang="ko-KR" altLang="en-US" dirty="0" smtClean="0"/>
              <a:t>를 제공함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근데 이 </a:t>
            </a:r>
            <a:r>
              <a:rPr lang="en-US" altLang="ko-KR" dirty="0" smtClean="0"/>
              <a:t>Literature</a:t>
            </a:r>
            <a:r>
              <a:rPr lang="en-US" altLang="ko-KR" baseline="0" dirty="0" smtClean="0"/>
              <a:t> Mining</a:t>
            </a:r>
            <a:r>
              <a:rPr lang="ko-KR" altLang="en-US" baseline="0" dirty="0" smtClean="0"/>
              <a:t>을 어떤 데이터를 이용해 진행하느냐</a:t>
            </a:r>
            <a:endParaRPr lang="en-US" altLang="ko-KR" baseline="0" dirty="0" smtClean="0"/>
          </a:p>
          <a:p>
            <a:pPr marL="0" indent="0">
              <a:buNone/>
            </a:pPr>
            <a:r>
              <a:rPr lang="en-US" altLang="ko-KR" baseline="0" dirty="0" err="1" smtClean="0"/>
              <a:t>Pubmed</a:t>
            </a:r>
            <a:r>
              <a:rPr lang="ko-KR" altLang="en-US" baseline="0" dirty="0" smtClean="0"/>
              <a:t>라는 부분이 나옵니다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C77DD-6346-4C60-9BCD-18E499DAD49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206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정보와 자원 사이의 관계</a:t>
            </a:r>
            <a:r>
              <a:rPr lang="en-US" altLang="ko-KR" dirty="0" smtClean="0"/>
              <a:t>-</a:t>
            </a:r>
            <a:r>
              <a:rPr lang="ko-KR" altLang="en-US" dirty="0" smtClean="0"/>
              <a:t>의미 정보를 기계가 처리할 수 있는 </a:t>
            </a:r>
            <a:r>
              <a:rPr lang="ko-KR" altLang="en-US" dirty="0" err="1" smtClean="0"/>
              <a:t>온톨로지</a:t>
            </a:r>
            <a:r>
              <a:rPr lang="ko-KR" altLang="en-US" dirty="0" smtClean="0"/>
              <a:t> 형태로 처리하는 것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C77DD-6346-4C60-9BCD-18E499DAD49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729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가장 많이 사용되는 </a:t>
            </a:r>
            <a:r>
              <a:rPr lang="en-US" altLang="ko-KR" dirty="0" err="1" smtClean="0"/>
              <a:t>ontolgy</a:t>
            </a:r>
            <a:r>
              <a:rPr lang="ko-KR" altLang="en-US" dirty="0" smtClean="0"/>
              <a:t>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GO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UMLS</a:t>
            </a:r>
            <a:r>
              <a:rPr lang="ko-KR" altLang="en-US" baseline="0" dirty="0" smtClean="0"/>
              <a:t>이다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C77DD-6346-4C60-9BCD-18E499DAD49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332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가장 많이 사용되는 </a:t>
            </a:r>
            <a:r>
              <a:rPr lang="en-US" altLang="ko-KR" dirty="0" err="1" smtClean="0"/>
              <a:t>ontolgy</a:t>
            </a:r>
            <a:r>
              <a:rPr lang="ko-KR" altLang="en-US" dirty="0" smtClean="0"/>
              <a:t>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GO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UMLS</a:t>
            </a:r>
            <a:r>
              <a:rPr lang="ko-KR" altLang="en-US" baseline="0" dirty="0" smtClean="0"/>
              <a:t>이다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C77DD-6346-4C60-9BCD-18E499DAD49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059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5909-CA93-41BC-B759-71CDEB203D1A}" type="datetimeFigureOut">
              <a:rPr lang="ko-KR" altLang="en-US" smtClean="0"/>
              <a:t>2016-07-08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24EC-2DFC-45E8-A89D-6E00B57A3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864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5909-CA93-41BC-B759-71CDEB203D1A}" type="datetimeFigureOut">
              <a:rPr lang="ko-KR" altLang="en-US" smtClean="0"/>
              <a:t>2016-07-08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24EC-2DFC-45E8-A89D-6E00B57A3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14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5909-CA93-41BC-B759-71CDEB203D1A}" type="datetimeFigureOut">
              <a:rPr lang="ko-KR" altLang="en-US" smtClean="0"/>
              <a:t>2016-07-08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24EC-2DFC-45E8-A89D-6E00B57A3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726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5909-CA93-41BC-B759-71CDEB203D1A}" type="datetimeFigureOut">
              <a:rPr lang="ko-KR" altLang="en-US" smtClean="0"/>
              <a:t>2016-07-08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24EC-2DFC-45E8-A89D-6E00B57A3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678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5909-CA93-41BC-B759-71CDEB203D1A}" type="datetimeFigureOut">
              <a:rPr lang="ko-KR" altLang="en-US" smtClean="0"/>
              <a:t>2016-07-08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24EC-2DFC-45E8-A89D-6E00B57A3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828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5909-CA93-41BC-B759-71CDEB203D1A}" type="datetimeFigureOut">
              <a:rPr lang="ko-KR" altLang="en-US" smtClean="0"/>
              <a:t>2016-07-08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24EC-2DFC-45E8-A89D-6E00B57A3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39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5909-CA93-41BC-B759-71CDEB203D1A}" type="datetimeFigureOut">
              <a:rPr lang="ko-KR" altLang="en-US" smtClean="0"/>
              <a:t>2016-07-08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24EC-2DFC-45E8-A89D-6E00B57A3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8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5909-CA93-41BC-B759-71CDEB203D1A}" type="datetimeFigureOut">
              <a:rPr lang="ko-KR" altLang="en-US" smtClean="0"/>
              <a:t>2016-07-08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24EC-2DFC-45E8-A89D-6E00B57A3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504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5909-CA93-41BC-B759-71CDEB203D1A}" type="datetimeFigureOut">
              <a:rPr lang="ko-KR" altLang="en-US" smtClean="0"/>
              <a:t>2016-07-08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24EC-2DFC-45E8-A89D-6E00B57A3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275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5909-CA93-41BC-B759-71CDEB203D1A}" type="datetimeFigureOut">
              <a:rPr lang="ko-KR" altLang="en-US" smtClean="0"/>
              <a:t>2016-07-08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24EC-2DFC-45E8-A89D-6E00B57A3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896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5909-CA93-41BC-B759-71CDEB203D1A}" type="datetimeFigureOut">
              <a:rPr lang="ko-KR" altLang="en-US" smtClean="0"/>
              <a:t>2016-07-08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24EC-2DFC-45E8-A89D-6E00B57A3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157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D5909-CA93-41BC-B759-71CDEB203D1A}" type="datetimeFigureOut">
              <a:rPr lang="ko-KR" altLang="en-US" smtClean="0"/>
              <a:t>2016-07-08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024EC-2DFC-45E8-A89D-6E00B57A3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351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8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Literature mining, ontologies and information visualization for drug repurposing</a:t>
            </a:r>
            <a:endParaRPr lang="ko-KR" altLang="en-US" sz="48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1800" dirty="0" smtClean="0"/>
              <a:t>Christos </a:t>
            </a:r>
            <a:r>
              <a:rPr lang="en-US" altLang="ko-KR" sz="1800" dirty="0" err="1" smtClean="0"/>
              <a:t>Andronis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Anuj</a:t>
            </a:r>
            <a:r>
              <a:rPr lang="en-US" altLang="ko-KR" sz="1800" dirty="0" smtClean="0"/>
              <a:t> Sharma, </a:t>
            </a:r>
            <a:r>
              <a:rPr lang="en-US" altLang="ko-KR" sz="1800" dirty="0" err="1" smtClean="0"/>
              <a:t>Vassilis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Virvilis</a:t>
            </a:r>
            <a:r>
              <a:rPr lang="en-US" altLang="ko-KR" sz="1800" dirty="0" smtClean="0"/>
              <a:t>, Spyros </a:t>
            </a:r>
            <a:r>
              <a:rPr lang="en-US" altLang="ko-KR" sz="1800" dirty="0" err="1" smtClean="0"/>
              <a:t>Deftereos</a:t>
            </a:r>
            <a:r>
              <a:rPr lang="en-US" altLang="ko-KR" sz="1800" dirty="0" smtClean="0"/>
              <a:t> and </a:t>
            </a:r>
            <a:r>
              <a:rPr lang="en-US" altLang="ko-KR" sz="1800" dirty="0" err="1" smtClean="0"/>
              <a:t>Aris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Persidis</a:t>
            </a:r>
            <a:endParaRPr lang="en-US" altLang="ko-KR" sz="1800" dirty="0" smtClean="0"/>
          </a:p>
          <a:p>
            <a:pPr algn="r"/>
            <a:r>
              <a:rPr lang="en-US" altLang="ko-KR" sz="1800" dirty="0" smtClean="0"/>
              <a:t>17</a:t>
            </a:r>
            <a:r>
              <a:rPr lang="en-US" altLang="ko-KR" sz="1800" baseline="30000" dirty="0" smtClean="0"/>
              <a:t>th</a:t>
            </a:r>
            <a:r>
              <a:rPr lang="en-US" altLang="ko-KR" sz="1800" dirty="0" smtClean="0"/>
              <a:t> November </a:t>
            </a:r>
            <a:r>
              <a:rPr lang="en-US" altLang="ko-KR" sz="1800" dirty="0" smtClean="0"/>
              <a:t>2010 | </a:t>
            </a:r>
            <a:r>
              <a:rPr lang="en-US" altLang="ko-KR" sz="1800" dirty="0"/>
              <a:t>BRIEFINGS IN </a:t>
            </a:r>
            <a:r>
              <a:rPr lang="en-US" altLang="ko-KR" sz="1800" dirty="0" smtClean="0"/>
              <a:t>BIOINFORMATICS</a:t>
            </a:r>
          </a:p>
          <a:p>
            <a:pPr algn="r"/>
            <a:endParaRPr lang="en-US" altLang="ko-KR" sz="1800" dirty="0"/>
          </a:p>
          <a:p>
            <a:pPr algn="r"/>
            <a:r>
              <a:rPr lang="en-US" altLang="ko-KR" sz="1800" dirty="0" smtClean="0"/>
              <a:t>160711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1841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Semantic web technologies and </a:t>
            </a:r>
            <a:r>
              <a:rPr lang="en-US" altLang="ko-KR" dirty="0" smtClean="0"/>
              <a:t>ontologies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136170"/>
            <a:ext cx="10515600" cy="404079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GO ( Gene Ontology )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UMLS ( Unified Medical Language System 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Using the meta-thesaurus with over 1 million concepts 	and over 4 million concept names and relationships.</a:t>
            </a:r>
          </a:p>
          <a:p>
            <a:pPr marL="0" indent="0">
              <a:buNone/>
            </a:pPr>
            <a:r>
              <a:rPr lang="en-US" altLang="ko-KR" dirty="0"/>
              <a:t>	S</a:t>
            </a:r>
            <a:r>
              <a:rPr lang="en-US" altLang="ko-KR" dirty="0" smtClean="0"/>
              <a:t>ingle standardized format for accessing information.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38200" y="1551395"/>
            <a:ext cx="102696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/>
              <a:t>Most referenced ontology : GO, UMLS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0871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Finding inferences through visualization techniques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56509"/>
            <a:ext cx="10515600" cy="169025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Visualization</a:t>
            </a:r>
          </a:p>
          <a:p>
            <a:pPr marL="0" indent="0">
              <a:buNone/>
            </a:pPr>
            <a:r>
              <a:rPr lang="en-US" altLang="ko-KR" dirty="0" smtClean="0"/>
              <a:t>Enable brain to take advantage of spatial relationships that might not be evident in other.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573" y="3570711"/>
            <a:ext cx="1738995" cy="245225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504" y="3522815"/>
            <a:ext cx="3349769" cy="250015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209" y="3679518"/>
            <a:ext cx="4488089" cy="22106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19768" y="6179128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Heat map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449041" y="6179128"/>
            <a:ext cx="112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Network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477219" y="6179128"/>
            <a:ext cx="3666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Tools enabling the visualization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9825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Literature </a:t>
            </a:r>
            <a:r>
              <a:rPr lang="en-US" altLang="ko-KR" dirty="0" smtClean="0"/>
              <a:t>Mining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838200" y="1412103"/>
            <a:ext cx="102696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/>
              <a:t>Information Extraction</a:t>
            </a:r>
            <a:endParaRPr lang="ko-KR" altLang="en-US" sz="3200" dirty="0"/>
          </a:p>
        </p:txBody>
      </p:sp>
      <p:sp>
        <p:nvSpPr>
          <p:cNvPr id="3" name="직사각형 2"/>
          <p:cNvSpPr/>
          <p:nvPr/>
        </p:nvSpPr>
        <p:spPr>
          <a:xfrm>
            <a:off x="5003223" y="4641270"/>
            <a:ext cx="19396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NLP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05507" y="3726871"/>
            <a:ext cx="19396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NER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003223" y="2812470"/>
            <a:ext cx="19396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Co-occurrence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455907" y="3726871"/>
            <a:ext cx="19396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Build a structure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64" y="3618199"/>
            <a:ext cx="1131743" cy="113174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9931107" y="3726870"/>
            <a:ext cx="19396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Visualization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4" idx="3"/>
          </p:cNvCxnSpPr>
          <p:nvPr/>
        </p:nvCxnSpPr>
        <p:spPr>
          <a:xfrm flipV="1">
            <a:off x="1859107" y="4184070"/>
            <a:ext cx="6464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7" idx="3"/>
            <a:endCxn id="8" idx="1"/>
          </p:cNvCxnSpPr>
          <p:nvPr/>
        </p:nvCxnSpPr>
        <p:spPr>
          <a:xfrm flipV="1">
            <a:off x="4445143" y="3269670"/>
            <a:ext cx="558080" cy="914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7" idx="3"/>
            <a:endCxn id="3" idx="1"/>
          </p:cNvCxnSpPr>
          <p:nvPr/>
        </p:nvCxnSpPr>
        <p:spPr>
          <a:xfrm>
            <a:off x="4445143" y="4184071"/>
            <a:ext cx="558080" cy="914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8" idx="3"/>
            <a:endCxn id="11" idx="1"/>
          </p:cNvCxnSpPr>
          <p:nvPr/>
        </p:nvCxnSpPr>
        <p:spPr>
          <a:xfrm>
            <a:off x="6942859" y="3269670"/>
            <a:ext cx="513048" cy="914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3" idx="3"/>
            <a:endCxn id="11" idx="1"/>
          </p:cNvCxnSpPr>
          <p:nvPr/>
        </p:nvCxnSpPr>
        <p:spPr>
          <a:xfrm flipV="1">
            <a:off x="6942859" y="4184071"/>
            <a:ext cx="513048" cy="914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1" idx="3"/>
            <a:endCxn id="12" idx="1"/>
          </p:cNvCxnSpPr>
          <p:nvPr/>
        </p:nvCxnSpPr>
        <p:spPr>
          <a:xfrm flipV="1">
            <a:off x="9395543" y="4184070"/>
            <a:ext cx="5355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4091" y="2551694"/>
            <a:ext cx="19382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Literature</a:t>
            </a:r>
          </a:p>
          <a:p>
            <a:r>
              <a:rPr lang="en-US" altLang="ko-KR" dirty="0"/>
              <a:t>f</a:t>
            </a:r>
            <a:r>
              <a:rPr lang="en-US" altLang="ko-KR" dirty="0" smtClean="0"/>
              <a:t>rom PubMed or</a:t>
            </a:r>
          </a:p>
          <a:p>
            <a:r>
              <a:rPr lang="en-US" altLang="ko-KR" dirty="0" smtClean="0"/>
              <a:t>other Ontology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505507" y="4749942"/>
            <a:ext cx="15065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Named</a:t>
            </a:r>
          </a:p>
          <a:p>
            <a:r>
              <a:rPr lang="en-US" altLang="ko-KR" dirty="0" smtClean="0"/>
              <a:t>Entity</a:t>
            </a:r>
          </a:p>
          <a:p>
            <a:r>
              <a:rPr lang="en-US" altLang="ko-KR" dirty="0" smtClean="0"/>
              <a:t>Recognition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003223" y="5673272"/>
            <a:ext cx="12922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Natural</a:t>
            </a:r>
          </a:p>
          <a:p>
            <a:r>
              <a:rPr lang="en-US" altLang="ko-KR" dirty="0" smtClean="0"/>
              <a:t>Language</a:t>
            </a:r>
          </a:p>
          <a:p>
            <a:r>
              <a:rPr lang="en-US" altLang="ko-KR" dirty="0" smtClean="0"/>
              <a:t>Processing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478423" y="4641270"/>
            <a:ext cx="2447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Tree</a:t>
            </a:r>
            <a:r>
              <a:rPr lang="en-US" altLang="ko-KR" dirty="0"/>
              <a:t> </a:t>
            </a:r>
            <a:r>
              <a:rPr lang="en-US" altLang="ko-KR" dirty="0" smtClean="0"/>
              <a:t>or</a:t>
            </a:r>
          </a:p>
          <a:p>
            <a:r>
              <a:rPr lang="en-US" altLang="ko-KR" dirty="0" smtClean="0"/>
              <a:t>Categorized mapping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948725" y="4749942"/>
            <a:ext cx="15279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Heat Map or</a:t>
            </a:r>
          </a:p>
          <a:p>
            <a:r>
              <a:rPr lang="en-US" altLang="ko-KR" dirty="0" smtClean="0"/>
              <a:t>Network or</a:t>
            </a:r>
          </a:p>
          <a:p>
            <a:r>
              <a:rPr lang="en-US" altLang="ko-KR" dirty="0" smtClean="0"/>
              <a:t>Tools </a:t>
            </a:r>
          </a:p>
        </p:txBody>
      </p:sp>
    </p:spTree>
    <p:extLst>
      <p:ext uri="{BB962C8B-B14F-4D97-AF65-F5344CB8AC3E}">
        <p14:creationId xmlns:p14="http://schemas.microsoft.com/office/powerpoint/2010/main" val="139056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CONCLUDING REMARKS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 smtClean="0"/>
              <a:t>The more one knows about disease and drug,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the more ‘educated’ a guess will be concerning selection 	of the right indication.</a:t>
            </a:r>
          </a:p>
          <a:p>
            <a:pPr marL="514350" indent="-514350">
              <a:buAutoNum type="arabicPeriod" startAt="2"/>
            </a:pPr>
            <a:r>
              <a:rPr lang="en-US" altLang="ko-KR" dirty="0" smtClean="0"/>
              <a:t>Visualization techniques may provide additional guidance to 	DR exercises.</a:t>
            </a:r>
          </a:p>
          <a:p>
            <a:pPr marL="514350" indent="-514350">
              <a:buAutoNum type="arabicPeriod" startAt="2"/>
            </a:pPr>
            <a:r>
              <a:rPr lang="en-US" altLang="ko-KR" dirty="0" smtClean="0"/>
              <a:t>All hypotheses should always be followed by manual creation by experts.</a:t>
            </a:r>
            <a:endParaRPr lang="en-US" altLang="ko-KR" dirty="0" smtClean="0"/>
          </a:p>
          <a:p>
            <a:pPr marL="514350" indent="-514350">
              <a:buAutoNum type="arabicPeriod" startAt="2"/>
            </a:pPr>
            <a:r>
              <a:rPr lang="en-US" altLang="ko-KR" dirty="0" smtClean="0"/>
              <a:t>The potential of a drug to generate an adverse reaction should not be assumed non-existent.</a:t>
            </a:r>
          </a:p>
        </p:txBody>
      </p:sp>
    </p:spTree>
    <p:extLst>
      <p:ext uri="{BB962C8B-B14F-4D97-AF65-F5344CB8AC3E}">
        <p14:creationId xmlns:p14="http://schemas.microsoft.com/office/powerpoint/2010/main" val="272338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TECHNOLOGICAL 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Literature mining</a:t>
            </a:r>
          </a:p>
          <a:p>
            <a:r>
              <a:rPr lang="en-US" altLang="ko-KR" dirty="0" smtClean="0"/>
              <a:t>Information Extraction (IE)</a:t>
            </a:r>
          </a:p>
          <a:p>
            <a:r>
              <a:rPr lang="en-US" altLang="ko-KR" dirty="0" smtClean="0"/>
              <a:t>Semantic web technologies and ontologies</a:t>
            </a:r>
          </a:p>
          <a:p>
            <a:r>
              <a:rPr lang="en-US" altLang="ko-KR" dirty="0" smtClean="0"/>
              <a:t>Finding inferences through visualization techniques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515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Literature </a:t>
            </a:r>
            <a:r>
              <a:rPr lang="en-US" altLang="ko-KR" dirty="0" smtClean="0"/>
              <a:t>Mining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287339"/>
            <a:ext cx="4883331" cy="3355386"/>
          </a:xfrm>
        </p:spPr>
        <p:txBody>
          <a:bodyPr/>
          <a:lstStyle/>
          <a:p>
            <a:r>
              <a:rPr lang="en-US" altLang="ko-KR" dirty="0" smtClean="0"/>
              <a:t>the most widely used repository of biomedical articles.</a:t>
            </a:r>
          </a:p>
          <a:p>
            <a:r>
              <a:rPr lang="en-US" altLang="ko-KR" dirty="0" smtClean="0"/>
              <a:t>containing over 20 million abstracts.</a:t>
            </a:r>
          </a:p>
          <a:p>
            <a:r>
              <a:rPr lang="en-US" altLang="ko-KR" dirty="0"/>
              <a:t>g</a:t>
            </a:r>
            <a:r>
              <a:rPr lang="en-US" altLang="ko-KR" dirty="0" smtClean="0"/>
              <a:t>rowing rapidly.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529" y="1816168"/>
            <a:ext cx="5344271" cy="359142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38200" y="1523780"/>
            <a:ext cx="26540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/>
              <a:t>PubMed </a:t>
            </a:r>
            <a:r>
              <a:rPr lang="en-US" altLang="ko-KR" sz="3200" dirty="0" smtClean="0"/>
              <a:t>is… 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5794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Literature </a:t>
            </a:r>
            <a:r>
              <a:rPr lang="en-US" altLang="ko-KR" dirty="0" smtClean="0"/>
              <a:t>Mining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4955" y="2233749"/>
            <a:ext cx="10239102" cy="38779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The premise is that there are two concepts of knowledge that do not communicate explicitly with each other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Finally established in the clinical practice.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38200" y="1412103"/>
            <a:ext cx="102696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/>
              <a:t>Swanson’s ABC model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3577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Literature </a:t>
            </a:r>
            <a:r>
              <a:rPr lang="en-US" altLang="ko-KR" dirty="0" smtClean="0"/>
              <a:t>Mining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4955" y="2756263"/>
            <a:ext cx="4883331" cy="33553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38200" y="1412103"/>
            <a:ext cx="102696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/>
              <a:t>Swanson’s ABC model : 2 types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002" y="2865246"/>
            <a:ext cx="5734850" cy="386769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562050" y="2952206"/>
            <a:ext cx="28401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dirty="0" smtClean="0"/>
              <a:t>Closed Process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1448838" y="4276866"/>
            <a:ext cx="2953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dirty="0" smtClean="0"/>
              <a:t>Open Process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8710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Literature </a:t>
            </a:r>
            <a:r>
              <a:rPr lang="en-US" altLang="ko-KR" dirty="0" smtClean="0"/>
              <a:t>Mining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4955" y="2756263"/>
            <a:ext cx="4883331" cy="33553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38200" y="1412103"/>
            <a:ext cx="102696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/>
              <a:t>Information Extraction</a:t>
            </a:r>
            <a:endParaRPr lang="ko-KR" altLang="en-US" sz="3200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994955" y="2233749"/>
            <a:ext cx="10239102" cy="387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The First step toward the discovery of novel links between unrelated concepts.</a:t>
            </a:r>
          </a:p>
          <a:p>
            <a:endParaRPr lang="en-US" altLang="ko-KR" dirty="0"/>
          </a:p>
          <a:p>
            <a:r>
              <a:rPr lang="en-US" altLang="ko-KR" dirty="0" smtClean="0"/>
              <a:t>The Extraction of concepts and relationships from a single article or abstract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019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Literature </a:t>
            </a:r>
            <a:r>
              <a:rPr lang="en-US" altLang="ko-KR" dirty="0" smtClean="0"/>
              <a:t>Mining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838200" y="1412103"/>
            <a:ext cx="102696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/>
              <a:t>Information Extraction : NER</a:t>
            </a:r>
            <a:endParaRPr lang="ko-KR" altLang="en-US" sz="3200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994955" y="2233749"/>
            <a:ext cx="10239102" cy="387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Named </a:t>
            </a:r>
            <a:r>
              <a:rPr lang="en-US" altLang="ko-KR" dirty="0"/>
              <a:t>Entity </a:t>
            </a:r>
            <a:r>
              <a:rPr lang="en-US" altLang="ko-KR" dirty="0" smtClean="0"/>
              <a:t>Recognition is a prerequisite for IE.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Identifying terms using controlled vocabularies, such as UMLS, </a:t>
            </a:r>
            <a:r>
              <a:rPr lang="en-US" altLang="ko-KR" dirty="0" err="1" smtClean="0"/>
              <a:t>MeSH</a:t>
            </a:r>
            <a:r>
              <a:rPr lang="en-US" altLang="ko-KR" dirty="0" smtClean="0"/>
              <a:t> for diseases.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It is a quite difficult task due to the lack of standardization of names and the issue of synonymy and polysemy</a:t>
            </a:r>
          </a:p>
          <a:p>
            <a:pPr marL="0" indent="0">
              <a:buNone/>
            </a:pPr>
            <a:r>
              <a:rPr lang="en-US" altLang="ko-KR" sz="2000" dirty="0" smtClean="0"/>
              <a:t>	Ex) MAPK14, p38 MAP kinase, mitogen-activated protein kinase 14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8284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Literature </a:t>
            </a:r>
            <a:r>
              <a:rPr lang="en-US" altLang="ko-KR" dirty="0" smtClean="0"/>
              <a:t>Mining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838200" y="1412103"/>
            <a:ext cx="102696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/>
              <a:t>Information Extraction : Co-occurrence, NLP</a:t>
            </a:r>
            <a:endParaRPr lang="ko-KR" altLang="en-US" sz="3200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994955" y="2233749"/>
            <a:ext cx="10239102" cy="387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Co-occurrence </a:t>
            </a:r>
          </a:p>
          <a:p>
            <a:pPr marL="457200" lvl="1" indent="0">
              <a:buNone/>
            </a:pPr>
            <a:r>
              <a:rPr lang="en-US" altLang="ko-KR" dirty="0" smtClean="0"/>
              <a:t>Based on the notion that if two concepts are mentioned in the same body of text, they are possibly related to each other.</a:t>
            </a:r>
          </a:p>
          <a:p>
            <a:pPr marL="457200" lvl="1" indent="0">
              <a:buNone/>
            </a:pPr>
            <a:r>
              <a:rPr lang="en-US" altLang="ko-KR" dirty="0" smtClean="0"/>
              <a:t>But, There is the high rate of false-positive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228600" lvl="1">
              <a:spcBef>
                <a:spcPts val="1000"/>
              </a:spcBef>
            </a:pPr>
            <a:r>
              <a:rPr lang="en-US" altLang="ko-KR" dirty="0"/>
              <a:t>NLP ( Natural Language Processing 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Word </a:t>
            </a:r>
            <a:r>
              <a:rPr lang="en-US" altLang="ko-KR" dirty="0"/>
              <a:t>-&gt; sentence -&gt; building structure ( tree, </a:t>
            </a:r>
            <a:r>
              <a:rPr lang="en-US" altLang="ko-KR" dirty="0" smtClean="0"/>
              <a:t>category )</a:t>
            </a:r>
          </a:p>
          <a:p>
            <a:pPr marL="457200" lvl="1" indent="0">
              <a:buNone/>
            </a:pPr>
            <a:r>
              <a:rPr lang="en-US" altLang="ko-KR" dirty="0" smtClean="0"/>
              <a:t>Better than co-occurrence as guidance.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6477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Semantic web technologies and ontologies</a:t>
            </a: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994955" y="1972492"/>
            <a:ext cx="10239102" cy="4139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Semantic web technologies, like OWL, RDF, are used as a means for formal description of concepts and relationships.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OWL : Ontology Web Language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RDF : Resource Description Framework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sz="1800" dirty="0" smtClean="0"/>
              <a:t>&lt;Subject, Predicate, Object&gt;</a:t>
            </a:r>
          </a:p>
        </p:txBody>
      </p:sp>
    </p:spTree>
    <p:extLst>
      <p:ext uri="{BB962C8B-B14F-4D97-AF65-F5344CB8AC3E}">
        <p14:creationId xmlns:p14="http://schemas.microsoft.com/office/powerpoint/2010/main" val="67716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3627</TotalTime>
  <Words>722</Words>
  <Application>Microsoft Office PowerPoint</Application>
  <PresentationFormat>와이드스크린</PresentationFormat>
  <Paragraphs>162</Paragraphs>
  <Slides>13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Adobe 고딕 Std B</vt:lpstr>
      <vt:lpstr>맑은 고딕</vt:lpstr>
      <vt:lpstr>Arial</vt:lpstr>
      <vt:lpstr>Office 테마</vt:lpstr>
      <vt:lpstr>Literature mining, ontologies and information visualization for drug repurposing</vt:lpstr>
      <vt:lpstr>TECHNOLOGICAL OVERVIEW</vt:lpstr>
      <vt:lpstr>Literature Mining</vt:lpstr>
      <vt:lpstr>Literature Mining</vt:lpstr>
      <vt:lpstr>Literature Mining</vt:lpstr>
      <vt:lpstr>Literature Mining</vt:lpstr>
      <vt:lpstr>Literature Mining</vt:lpstr>
      <vt:lpstr>Literature Mining</vt:lpstr>
      <vt:lpstr>Semantic web technologies and ontologies</vt:lpstr>
      <vt:lpstr>Semantic web technologies and ontologies</vt:lpstr>
      <vt:lpstr>Finding inferences through visualization techniques</vt:lpstr>
      <vt:lpstr>Literature Mining</vt:lpstr>
      <vt:lpstr>CONCLUDING REMARKS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Literature mining, ontologies and information visualization for drug repurposing</dc:title>
  <dc:creator>Windows 사용자</dc:creator>
  <cp:lastModifiedBy>Windows 사용자</cp:lastModifiedBy>
  <cp:revision>39</cp:revision>
  <dcterms:created xsi:type="dcterms:W3CDTF">2016-07-08T08:30:24Z</dcterms:created>
  <dcterms:modified xsi:type="dcterms:W3CDTF">2016-07-10T21:03:07Z</dcterms:modified>
</cp:coreProperties>
</file>