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61" r:id="rId4"/>
    <p:sldId id="263" r:id="rId5"/>
    <p:sldId id="264" r:id="rId6"/>
    <p:sldId id="265" r:id="rId7"/>
    <p:sldId id="266" r:id="rId8"/>
    <p:sldId id="267" r:id="rId9"/>
    <p:sldId id="271" r:id="rId10"/>
    <p:sldId id="272" r:id="rId11"/>
    <p:sldId id="273" r:id="rId12"/>
    <p:sldId id="268" r:id="rId13"/>
    <p:sldId id="262" r:id="rId14"/>
    <p:sldId id="269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59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4" autoAdjust="0"/>
    <p:restoredTop sz="67315" autoAdjust="0"/>
  </p:normalViewPr>
  <p:slideViewPr>
    <p:cSldViewPr snapToGrid="0">
      <p:cViewPr varScale="1">
        <p:scale>
          <a:sx n="56" d="100"/>
          <a:sy n="56" d="100"/>
        </p:scale>
        <p:origin x="1662" y="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EC9CBE-A6DE-449D-9232-68186284CB87}" type="datetimeFigureOut">
              <a:rPr lang="ko-KR" altLang="en-US" smtClean="0"/>
              <a:t>2016-07-14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1C77DD-6346-4C60-9BCD-18E499DAD4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929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Literature</a:t>
            </a:r>
            <a:r>
              <a:rPr lang="en-US" altLang="ko-KR" baseline="0" dirty="0" smtClean="0"/>
              <a:t> mining</a:t>
            </a:r>
            <a:r>
              <a:rPr lang="ko-KR" altLang="en-US" baseline="0" dirty="0" smtClean="0"/>
              <a:t>을 어떻게 진행하고</a:t>
            </a:r>
            <a:endParaRPr lang="en-US" altLang="ko-KR" baseline="0" dirty="0" smtClean="0"/>
          </a:p>
          <a:p>
            <a:r>
              <a:rPr lang="ko-KR" altLang="en-US" baseline="0" dirty="0" smtClean="0"/>
              <a:t>어떻게 효율적으로 사용할 수 있는가에 대해 나와있다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1C77DD-6346-4C60-9BCD-18E499DAD49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1143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정보와 자원 사이의 관계</a:t>
            </a:r>
            <a:r>
              <a:rPr lang="en-US" altLang="ko-KR" dirty="0" smtClean="0"/>
              <a:t>-</a:t>
            </a:r>
            <a:r>
              <a:rPr lang="ko-KR" altLang="en-US" dirty="0" smtClean="0"/>
              <a:t>의미 정보를 기계가 처리할 수 있는 </a:t>
            </a:r>
            <a:r>
              <a:rPr lang="ko-KR" altLang="en-US" dirty="0" err="1" smtClean="0"/>
              <a:t>온톨로지</a:t>
            </a:r>
            <a:r>
              <a:rPr lang="ko-KR" altLang="en-US" dirty="0" smtClean="0"/>
              <a:t> 형태로 처리하는 것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RDF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Internationalized Resource Identifiers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1C77DD-6346-4C60-9BCD-18E499DAD49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7297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가장 많이 사용되는 </a:t>
            </a:r>
            <a:r>
              <a:rPr lang="en-US" altLang="ko-KR" dirty="0" err="1" smtClean="0"/>
              <a:t>ontolgy</a:t>
            </a:r>
            <a:r>
              <a:rPr lang="ko-KR" altLang="en-US" dirty="0" smtClean="0"/>
              <a:t>는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GO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UMLS</a:t>
            </a:r>
            <a:r>
              <a:rPr lang="ko-KR" altLang="en-US" baseline="0" dirty="0" smtClean="0"/>
              <a:t>이다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dirty="0" smtClean="0"/>
              <a:t>Gene</a:t>
            </a:r>
            <a:r>
              <a:rPr lang="en-US" altLang="ko-KR" baseline="0" dirty="0" smtClean="0"/>
              <a:t> Ontology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Biology model</a:t>
            </a:r>
            <a:r>
              <a:rPr lang="ko-KR" altLang="en-US" baseline="0" dirty="0" smtClean="0"/>
              <a:t>을 위한 </a:t>
            </a:r>
            <a:r>
              <a:rPr lang="en-US" altLang="ko-KR" baseline="0" dirty="0" smtClean="0"/>
              <a:t>framework.</a:t>
            </a:r>
          </a:p>
          <a:p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molecular function</a:t>
            </a:r>
          </a:p>
          <a:p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cellular component</a:t>
            </a:r>
          </a:p>
          <a:p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biological process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에  대한 정보를 가지고 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1C77DD-6346-4C60-9BCD-18E499DAD49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43326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하지만 한계점도 존재한다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많은 양의 데이터를 시각화 하려고 </a:t>
            </a:r>
            <a:r>
              <a:rPr lang="ko-KR" altLang="en-US" dirty="0" err="1" smtClean="0"/>
              <a:t>할때</a:t>
            </a:r>
            <a:endParaRPr lang="en-US" altLang="ko-KR" dirty="0" smtClean="0"/>
          </a:p>
          <a:p>
            <a:r>
              <a:rPr lang="en-US" altLang="ko-KR" dirty="0" smtClean="0"/>
              <a:t>2D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시각화시</a:t>
            </a:r>
            <a:r>
              <a:rPr lang="ko-KR" altLang="en-US" dirty="0" smtClean="0"/>
              <a:t> 더 복잡해 질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그때는 </a:t>
            </a:r>
            <a:r>
              <a:rPr lang="en-US" altLang="ko-KR" dirty="0" smtClean="0"/>
              <a:t>3D </a:t>
            </a:r>
            <a:r>
              <a:rPr lang="ko-KR" altLang="en-US" dirty="0" smtClean="0"/>
              <a:t>시각화가 적절한 방법이다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1C77DD-6346-4C60-9BCD-18E499DAD49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90590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ko-KR" altLang="en-US" dirty="0" err="1" smtClean="0"/>
              <a:t>텍스트마이닝을</a:t>
            </a:r>
            <a:r>
              <a:rPr lang="ko-KR" altLang="en-US" dirty="0" smtClean="0"/>
              <a:t> 이용하여 새로운 발견을 찾으려는 시도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err="1" smtClean="0"/>
              <a:t>CoPub</a:t>
            </a:r>
            <a:r>
              <a:rPr lang="en-US" altLang="ko-KR" dirty="0" smtClean="0"/>
              <a:t> Discovery is based on Swanson’s ABC model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Disease-gene, Drug-Disease, Drugs-Biological Process, Biological Process-Drug Relationships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함께 연구들을 보여주었다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1"/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그후에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이를 이용하여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세포 증식과 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관련있는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Dephostatin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tyrosine phosphatase inhibitor and </a:t>
            </a:r>
            <a:r>
              <a:rPr lang="en-US" altLang="ko-KR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damnacanthal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tyrosine kinase inhibitor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식별을 이끌어 냈다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1C77DD-6346-4C60-9BCD-18E499DAD49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595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ko-KR" dirty="0" smtClean="0"/>
              <a:t>semantic </a:t>
            </a:r>
            <a:r>
              <a:rPr lang="en-US" altLang="ko-KR" dirty="0" smtClean="0"/>
              <a:t>queries</a:t>
            </a:r>
          </a:p>
          <a:p>
            <a:pPr lvl="1"/>
            <a:r>
              <a:rPr lang="en-US" altLang="ko-KR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DrugBank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ko-KR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Entrez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Gene, GO, OMIM, KEGG, </a:t>
            </a:r>
            <a:r>
              <a:rPr lang="en-US" altLang="ko-KR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BioCarta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ko-KR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Reactome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UMLS and GEO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가져온 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온톨로지를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통합하여 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DDCO ( The Disease Drug Correlation Ontology )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라는 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Semantic Web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만들었다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dirty="0" smtClean="0"/>
              <a:t> 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 association network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semantic web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SPARQL ( the query language for ontologies) disease Systemic Lupus </a:t>
            </a:r>
            <a:r>
              <a:rPr lang="en-US" altLang="ko-KR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Erythematosus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)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사용되어 만들어졌다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This association network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drug-disease associations</a:t>
            </a:r>
            <a:r>
              <a:rPr lang="ko-KR" altLang="en-US" dirty="0" smtClean="0"/>
              <a:t>를 추론하기 위해 사용되어졌고</a:t>
            </a:r>
            <a:r>
              <a:rPr lang="en-US" altLang="ko-KR" dirty="0" smtClean="0"/>
              <a:t>,  Disease Systemic Lupus </a:t>
            </a:r>
            <a:r>
              <a:rPr lang="en-US" altLang="ko-KR" dirty="0" err="1" smtClean="0"/>
              <a:t>Erythematosus</a:t>
            </a:r>
            <a:r>
              <a:rPr lang="ko-KR" altLang="en-US" dirty="0" smtClean="0"/>
              <a:t>의 약을 찾음으로써 검증되었다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Systemic Lupus Erythematous</a:t>
            </a:r>
          </a:p>
          <a:p>
            <a:pPr lvl="1"/>
            <a:r>
              <a:rPr lang="ko-KR" altLang="en-US" dirty="0" smtClean="0"/>
              <a:t>특정 계의 </a:t>
            </a:r>
            <a:r>
              <a:rPr lang="ko-KR" altLang="en-US" dirty="0" err="1" smtClean="0"/>
              <a:t>낭창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홍반</a:t>
            </a:r>
            <a:r>
              <a:rPr lang="en-US" altLang="ko-KR" baseline="0" dirty="0" smtClean="0"/>
              <a:t> ?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1C77DD-6346-4C60-9BCD-18E499DAD49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595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ko-KR" dirty="0" smtClean="0"/>
              <a:t>semantic </a:t>
            </a:r>
            <a:r>
              <a:rPr lang="en-US" altLang="ko-KR" dirty="0" smtClean="0"/>
              <a:t>queries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Drug Database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저장된 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들의 질을 향상시키는 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Workflow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보여주었다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이미 존재하는 기술들을 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Semantic Web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호환되는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Format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통합함으로써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concepts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associations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정제한다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새로운 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Concepts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유도적인 추론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(Inductive Reasoning)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Drug Database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적용시킴으로써 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Ontologies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함께 연관된다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1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 후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The Ontologies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내의 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품질 저하현상을 찾고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고치는데 사용된다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 후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품질 저하 현상에 대한 확인은 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무결성을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유지하기 위해 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사용할때마다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수행되어질 것이다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1C77DD-6346-4C60-9BCD-18E499DAD49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595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ko-KR" dirty="0" smtClean="0"/>
              <a:t>The</a:t>
            </a:r>
            <a:r>
              <a:rPr lang="en-US" altLang="ko-KR" baseline="0" dirty="0" smtClean="0"/>
              <a:t> visualization techniques.</a:t>
            </a:r>
          </a:p>
          <a:p>
            <a:pPr lvl="1"/>
            <a:r>
              <a:rPr lang="ko-KR" altLang="en-US" baseline="0" dirty="0" smtClean="0"/>
              <a:t>그래프 이론 분석에 의해 새 관계를 발견하는 </a:t>
            </a:r>
            <a:r>
              <a:rPr lang="ko-KR" altLang="en-US" baseline="0" dirty="0" smtClean="0"/>
              <a:t>예들</a:t>
            </a:r>
            <a:endParaRPr lang="en-US" altLang="ko-KR" baseline="0" dirty="0" smtClean="0"/>
          </a:p>
          <a:p>
            <a:pPr lvl="1"/>
            <a:endParaRPr lang="en-US" altLang="ko-KR" baseline="0" dirty="0" smtClean="0"/>
          </a:p>
          <a:p>
            <a:pPr lvl="1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새로운 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dene-disease association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발견을 위한 그래프 이론 분석의 적용</a:t>
            </a:r>
            <a:endParaRPr lang="en-US" altLang="ko-KR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예를들어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Glioblastoma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반응하는 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genes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같은 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Driver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후보자를 찾기 위하여 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Newman-Girvan module detection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algorithm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사용했다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1"/>
            <a:endParaRPr lang="en-US" altLang="ko-KR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새로운 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타겟과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결합하는 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ligands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들의 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similarity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비교함으로써 이미 존재하는 새로운 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들을 예측하였다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dirty="0" smtClean="0"/>
              <a:t> </a:t>
            </a:r>
            <a:endParaRPr lang="en-US" altLang="ko-KR" baseline="0" dirty="0" smtClean="0"/>
          </a:p>
          <a:p>
            <a:pPr lvl="1"/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1C77DD-6346-4C60-9BCD-18E499DAD49C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595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ko-KR" dirty="0" smtClean="0"/>
              <a:t>The</a:t>
            </a:r>
            <a:r>
              <a:rPr lang="en-US" altLang="ko-KR" baseline="0" dirty="0" smtClean="0"/>
              <a:t> visualization techniques.</a:t>
            </a:r>
          </a:p>
          <a:p>
            <a:pPr lvl="1"/>
            <a:r>
              <a:rPr lang="ko-KR" altLang="en-US" baseline="0" dirty="0" smtClean="0"/>
              <a:t>그래프 이론 분석에 의해 새 관계를 발견하는 </a:t>
            </a:r>
            <a:r>
              <a:rPr lang="ko-KR" altLang="en-US" baseline="0" dirty="0" smtClean="0"/>
              <a:t>예들</a:t>
            </a:r>
            <a:endParaRPr lang="en-US" altLang="ko-KR" baseline="0" dirty="0" smtClean="0"/>
          </a:p>
          <a:p>
            <a:pPr lvl="1"/>
            <a:endParaRPr lang="en-US" altLang="ko-KR" baseline="0" dirty="0" smtClean="0"/>
          </a:p>
          <a:p>
            <a:pPr lvl="1"/>
            <a:r>
              <a:rPr lang="ko-KR" altLang="en-US" dirty="0" smtClean="0"/>
              <a:t>계층적 </a:t>
            </a:r>
            <a:r>
              <a:rPr lang="en-US" altLang="ko-KR" dirty="0" smtClean="0"/>
              <a:t>Clustering</a:t>
            </a:r>
            <a:r>
              <a:rPr lang="ko-KR" altLang="en-US" dirty="0" smtClean="0"/>
              <a:t>을 통합에서  </a:t>
            </a:r>
            <a:r>
              <a:rPr lang="en-US" altLang="ko-KR" dirty="0" smtClean="0"/>
              <a:t>Protein-Compound association Profiles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similarity</a:t>
            </a:r>
            <a:r>
              <a:rPr lang="ko-KR" altLang="en-US" dirty="0" smtClean="0"/>
              <a:t>를 비교하기 위하여 </a:t>
            </a:r>
            <a:r>
              <a:rPr lang="en-US" altLang="ko-KR" dirty="0" err="1" smtClean="0"/>
              <a:t>HeaMap</a:t>
            </a:r>
            <a:r>
              <a:rPr lang="ko-KR" altLang="en-US" dirty="0" smtClean="0"/>
              <a:t>을 사용했다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1C77DD-6346-4C60-9BCD-18E499DAD49C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595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ko-KR" dirty="0" smtClean="0"/>
              <a:t>Literature mining </a:t>
            </a:r>
            <a:r>
              <a:rPr lang="ko-KR" altLang="en-US" dirty="0" smtClean="0"/>
              <a:t>분야에서 소프트웨어와 서비스를 제공하는 많은 회사들은 그들이 </a:t>
            </a:r>
            <a:r>
              <a:rPr lang="ko-KR" altLang="en-US" dirty="0" err="1" smtClean="0"/>
              <a:t>가지고있는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discovery </a:t>
            </a:r>
            <a:r>
              <a:rPr lang="en-US" altLang="ko-KR" dirty="0" err="1" smtClean="0"/>
              <a:t>piplines</a:t>
            </a:r>
            <a:r>
              <a:rPr lang="ko-KR" altLang="en-US" dirty="0" err="1" smtClean="0"/>
              <a:t>ㅡㄹ</a:t>
            </a:r>
            <a:r>
              <a:rPr lang="ko-KR" altLang="en-US" dirty="0" smtClean="0"/>
              <a:t> 추구하는 그들의 기술을 하용하고 서비스를 제공하는 것을 </a:t>
            </a:r>
            <a:r>
              <a:rPr lang="ko-KR" altLang="en-US" dirty="0" err="1" smtClean="0"/>
              <a:t>수행하고있었다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Ariadne Genomics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최근 </a:t>
            </a:r>
            <a:r>
              <a:rPr lang="en-US" altLang="ko-KR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Fulvestrant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에스트로겐 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receptor antagonist originally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유방암에 사용되었던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</a:t>
            </a:r>
            <a:r>
              <a:rPr lang="en-US" altLang="ko-KR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glioblastoma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로의 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Repurposing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발표하였다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1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연구에는 공공연하게 사용될 수 있는 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 array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데이터와 그들의 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pathway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분석 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tool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이용하였다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GeneGo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같은 회사의 경우 문자 상호작용과 새로운 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indication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리스트 를 생성하는 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pathway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분석 데이터와 분자적 상호작용을 화학적 구조 분석 툴에 통합했다</a:t>
            </a:r>
            <a:r>
              <a:rPr lang="ko-KR" altLang="en-US" dirty="0" smtClean="0"/>
              <a:t> 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1C77DD-6346-4C60-9BCD-18E499DAD49C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595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ko-KR" dirty="0" smtClean="0"/>
              <a:t>Literature mining </a:t>
            </a:r>
            <a:r>
              <a:rPr lang="ko-KR" altLang="en-US" dirty="0" smtClean="0"/>
              <a:t>분야에서 소프트웨어와 서비스를 제공하는 많은 회사들은 그들이 </a:t>
            </a:r>
            <a:r>
              <a:rPr lang="ko-KR" altLang="en-US" dirty="0" err="1" smtClean="0"/>
              <a:t>가지고있는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discovery </a:t>
            </a:r>
            <a:r>
              <a:rPr lang="en-US" altLang="ko-KR" dirty="0" err="1" smtClean="0"/>
              <a:t>piplines</a:t>
            </a:r>
            <a:r>
              <a:rPr lang="ko-KR" altLang="en-US" dirty="0" err="1" smtClean="0"/>
              <a:t>ㅡㄹ</a:t>
            </a:r>
            <a:r>
              <a:rPr lang="ko-KR" altLang="en-US" dirty="0" smtClean="0"/>
              <a:t> 추구하는 그들의 기술을 하용하고 서비스를 제공하는 것을 </a:t>
            </a:r>
            <a:r>
              <a:rPr lang="ko-KR" altLang="en-US" dirty="0" err="1" smtClean="0"/>
              <a:t>수행하고있었다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Biovista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라는 회사는  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Literature Mining Technique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사용을 이미 존재하는 약의 새로운 사용을 만들 수 있게 했다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dirty="0" smtClean="0"/>
              <a:t>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신약 개발의 과정은 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Systems Literature analysis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기반으로 한다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dirty="0" smtClean="0"/>
              <a:t>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이를 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SLA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라고 하는데 이는 과학적 문서의 다량의 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연구 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파라미터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사이의 큰 연결의 시스템으로써 다룬다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SLA-based discovery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IE tools, a database of relations among biomedical entities and </a:t>
            </a:r>
            <a:r>
              <a:rPr lang="en-US" altLang="ko-KR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interential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algorithms rooted in the LBD approach, to arrive at previously unknown relationships between drugs, genes, diseases, and adverse drug reactions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통합했다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/>
            <a:endParaRPr lang="en-US" altLang="ko-KR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COSS (Clinical Outcome Search Space)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라고 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불리우는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 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플렛폼은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다른 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데이터형을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통합한다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dirty="0" smtClean="0"/>
              <a:t> 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예를들어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ko-KR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cheminformatic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pathway analysis data and also data derived from clinical pharmacology sources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같은 데이터 타입을 통합 할 수 있다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COSS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플랫폼 중심은 소유자 저장공간과 기반 데이터의 효율 높은 접근을 달성하기 위해 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커스텀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technological solutions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사용하는 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retrieval engine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이다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dirty="0" smtClean="0"/>
              <a:t>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빠른 회복은 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워크플로우에서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가장 중요한 구성요소이다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dirty="0" smtClean="0"/>
              <a:t>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왜냐하면 그것은 전형적인 발견 시나리오 에서 필요한 실험적 반복과 다중 반복을 허용하기 때문이다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기술은 </a:t>
            </a:r>
            <a:r>
              <a:rPr lang="en-US" altLang="ko-KR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Biovista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</a:t>
            </a:r>
            <a:r>
              <a:rPr lang="en-US" altLang="ko-KR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Dimebon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 anti-</a:t>
            </a:r>
            <a:r>
              <a:rPr lang="en-US" altLang="ko-KR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histamin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drug and </a:t>
            </a:r>
            <a:r>
              <a:rPr lang="en-US" altLang="ko-KR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Pirlindol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 anti-depressant drug, to Multiple Sclerosis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발견할 수 있게 해주었다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dirty="0" smtClean="0"/>
              <a:t>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게다가 </a:t>
            </a:r>
            <a:r>
              <a:rPr lang="en-US" altLang="ko-KR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Biovista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기술은 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FDA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의해 평가된 약과 주요 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drug classes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adverse event profiles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접근면에서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FDA's Office of Clinical Pharmacology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사용되고 있다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1C77DD-6346-4C60-9BCD-18E499DAD49C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59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1C77DD-6346-4C60-9BCD-18E499DAD49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0195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ko-KR" dirty="0" smtClean="0"/>
              <a:t>Literature mining </a:t>
            </a:r>
            <a:r>
              <a:rPr lang="ko-KR" altLang="en-US" dirty="0" smtClean="0"/>
              <a:t>분야에서 소프트웨어와 서비스를 제공하는 많은 회사들은 그들이 </a:t>
            </a:r>
            <a:r>
              <a:rPr lang="ko-KR" altLang="en-US" dirty="0" err="1" smtClean="0"/>
              <a:t>가지고있는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discovery </a:t>
            </a:r>
            <a:r>
              <a:rPr lang="en-US" altLang="ko-KR" dirty="0" err="1" smtClean="0"/>
              <a:t>piplines</a:t>
            </a:r>
            <a:r>
              <a:rPr lang="ko-KR" altLang="en-US" dirty="0" err="1" smtClean="0"/>
              <a:t>ㅡㄹ</a:t>
            </a:r>
            <a:r>
              <a:rPr lang="ko-KR" altLang="en-US" dirty="0" smtClean="0"/>
              <a:t> 추구하는 그들의 기술을 하용하고 서비스를 제공하는 것을 </a:t>
            </a:r>
            <a:r>
              <a:rPr lang="ko-KR" altLang="en-US" dirty="0" err="1" smtClean="0"/>
              <a:t>수행하고있었다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Biovista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라는 회사는  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Literature Mining Technique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사용을 이미 존재하는 약의 새로운 사용을 만들 수 있게 했다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dirty="0" smtClean="0"/>
              <a:t>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신약 개발의 과정은 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Systems Literature analysis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기반으로 한다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dirty="0" smtClean="0"/>
              <a:t>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이를 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SLA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라고 하는데 이는 과학적 문서의 다량의 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연구 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파라미터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사이의 큰 연결의 시스템으로써 다룬다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SLA-based discovery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IE tools, a database of relations among biomedical entities and </a:t>
            </a:r>
            <a:r>
              <a:rPr lang="en-US" altLang="ko-KR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interential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algorithms rooted in the LBD approach, to arrive at previously unknown relationships between drugs, genes, diseases, and adverse drug reactions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통합했다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/>
            <a:endParaRPr lang="en-US" altLang="ko-KR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COSS (Clinical Outcome Search Space)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라고 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불리우는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 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플렛폼은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다른 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데이터형을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통합한다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dirty="0" smtClean="0"/>
              <a:t> 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예를들어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ko-KR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cheminformatic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pathway analysis data and also data derived from clinical pharmacology sources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같은 데이터 타입을 통합 할 수 있다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COSS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플랫폼 중심은 소유자 저장공간과 기반 데이터의 효율 높은 접근을 달성하기 위해 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커스텀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technological solutions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사용하는 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retrieval engine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이다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dirty="0" smtClean="0"/>
              <a:t>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빠른 회복은 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워크플로우에서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가장 중요한 구성요소이다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dirty="0" smtClean="0"/>
              <a:t>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왜냐하면 그것은 전형적인 발견 시나리오 에서 필요한 실험적 반복과 다중 반복을 허용하기 때문이다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기술은 </a:t>
            </a:r>
            <a:r>
              <a:rPr lang="en-US" altLang="ko-KR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Biovista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</a:t>
            </a:r>
            <a:r>
              <a:rPr lang="en-US" altLang="ko-KR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Dimebon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 anti-</a:t>
            </a:r>
            <a:r>
              <a:rPr lang="en-US" altLang="ko-KR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histamin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drug and </a:t>
            </a:r>
            <a:r>
              <a:rPr lang="en-US" altLang="ko-KR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Pirlindol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 anti-depressant drug, to Multiple Sclerosis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발견할 수 있게 해주었다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dirty="0" smtClean="0"/>
              <a:t>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게다가 </a:t>
            </a:r>
            <a:r>
              <a:rPr lang="en-US" altLang="ko-KR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Biovista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기술은 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FDA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의해 평가된 약과 주요 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drug classes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adverse event profiles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접근면에서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FDA's Office of Clinical Pharmacology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사용되고 있다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1C77DD-6346-4C60-9BCD-18E499DAD49C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8130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더 정확한 증상을 </a:t>
            </a:r>
            <a:r>
              <a:rPr lang="ko-KR" altLang="en-US" dirty="0" err="1" smtClean="0"/>
              <a:t>근거있게</a:t>
            </a:r>
            <a:r>
              <a:rPr lang="ko-KR" altLang="en-US" dirty="0" smtClean="0"/>
              <a:t> 예측할 수 있거나 부작용으로 이끄는 </a:t>
            </a:r>
            <a:r>
              <a:rPr lang="en-US" altLang="ko-KR" dirty="0" smtClean="0"/>
              <a:t>signaling pathway</a:t>
            </a:r>
            <a:r>
              <a:rPr lang="ko-KR" altLang="en-US" dirty="0" smtClean="0"/>
              <a:t>를 피할 수 있을 것이다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그리고 </a:t>
            </a:r>
            <a:r>
              <a:rPr lang="en-US" altLang="ko-KR" dirty="0" smtClean="0"/>
              <a:t>DR </a:t>
            </a:r>
            <a:r>
              <a:rPr lang="ko-KR" altLang="en-US" dirty="0" smtClean="0"/>
              <a:t>과정에서 중요한 점은</a:t>
            </a:r>
            <a:endParaRPr lang="en-US" altLang="ko-KR" dirty="0" smtClean="0"/>
          </a:p>
          <a:p>
            <a:r>
              <a:rPr lang="en-US" altLang="ko-KR" dirty="0" smtClean="0"/>
              <a:t>1. </a:t>
            </a:r>
            <a:r>
              <a:rPr lang="ko-KR" altLang="en-US" dirty="0" smtClean="0"/>
              <a:t>모든 가설은 전문가에 의해 직접 만들어져야 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전문가가 직접 수행함으로써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불확실성이 줄어들고</a:t>
            </a:r>
            <a:r>
              <a:rPr lang="en-US" altLang="ko-KR" dirty="0" smtClean="0"/>
              <a:t>, novel association</a:t>
            </a:r>
            <a:r>
              <a:rPr lang="ko-KR" altLang="en-US" dirty="0" smtClean="0"/>
              <a:t>과 연관된 다른 </a:t>
            </a:r>
            <a:r>
              <a:rPr lang="en-US" altLang="ko-KR" dirty="0" smtClean="0"/>
              <a:t>parameters</a:t>
            </a:r>
            <a:r>
              <a:rPr lang="ko-KR" altLang="en-US" dirty="0" smtClean="0"/>
              <a:t>들을 고려 할 수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유해반응이 발생한다는 가능성이 없다고 가정해선 </a:t>
            </a:r>
            <a:r>
              <a:rPr lang="ko-KR" altLang="en-US" dirty="0" err="1" smtClean="0"/>
              <a:t>안된다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이미 기존의 있는 </a:t>
            </a:r>
            <a:r>
              <a:rPr lang="en-US" altLang="ko-KR" dirty="0" smtClean="0"/>
              <a:t>drugs</a:t>
            </a:r>
            <a:r>
              <a:rPr lang="ko-KR" altLang="en-US" dirty="0" smtClean="0"/>
              <a:t>를 이용해 수행하는 것이기 때문에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모든 안전성 검사가 되어있더라도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부작용이 발생하지 않는다는 것은 아니다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1C77DD-6346-4C60-9BCD-18E499DAD49C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5438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Closed</a:t>
            </a:r>
            <a:r>
              <a:rPr lang="en-US" altLang="ko-KR" baseline="0" dirty="0" smtClean="0"/>
              <a:t> :</a:t>
            </a:r>
          </a:p>
          <a:p>
            <a:r>
              <a:rPr lang="ko-KR" altLang="en-US" baseline="0" dirty="0" smtClean="0"/>
              <a:t>이미 </a:t>
            </a:r>
            <a:r>
              <a:rPr lang="ko-KR" altLang="en-US" baseline="0" dirty="0" err="1" smtClean="0"/>
              <a:t>알고있는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A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C</a:t>
            </a:r>
            <a:r>
              <a:rPr lang="ko-KR" altLang="en-US" baseline="0" dirty="0" smtClean="0"/>
              <a:t>사이에서</a:t>
            </a:r>
            <a:r>
              <a:rPr lang="en-US" altLang="ko-KR" baseline="0" dirty="0" smtClean="0"/>
              <a:t>, </a:t>
            </a:r>
          </a:p>
          <a:p>
            <a:r>
              <a:rPr lang="en-US" altLang="ko-KR" dirty="0" smtClean="0"/>
              <a:t>A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C</a:t>
            </a:r>
            <a:r>
              <a:rPr lang="ko-KR" altLang="en-US" baseline="0" dirty="0" smtClean="0"/>
              <a:t> 사이의 간접적인 관계를 해석하려고 하는 것</a:t>
            </a:r>
            <a:endParaRPr lang="en-US" altLang="ko-KR" baseline="0" dirty="0" smtClean="0"/>
          </a:p>
          <a:p>
            <a:r>
              <a:rPr lang="en-US" altLang="ko-KR" baseline="0" dirty="0" smtClean="0"/>
              <a:t>(A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C</a:t>
            </a:r>
            <a:r>
              <a:rPr lang="ko-KR" altLang="en-US" baseline="0" dirty="0" smtClean="0"/>
              <a:t>를 이미 </a:t>
            </a:r>
            <a:r>
              <a:rPr lang="ko-KR" altLang="en-US" baseline="0" dirty="0" err="1" smtClean="0"/>
              <a:t>알고있음</a:t>
            </a:r>
            <a:r>
              <a:rPr lang="en-US" altLang="ko-KR" baseline="0" dirty="0" smtClean="0"/>
              <a:t>)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Open :</a:t>
            </a:r>
          </a:p>
          <a:p>
            <a:r>
              <a:rPr lang="en-US" altLang="ko-KR" baseline="0" dirty="0" smtClean="0"/>
              <a:t>A</a:t>
            </a:r>
            <a:r>
              <a:rPr lang="ko-KR" altLang="en-US" baseline="0" dirty="0" smtClean="0"/>
              <a:t>와 </a:t>
            </a:r>
            <a:r>
              <a:rPr lang="ko-KR" altLang="en-US" baseline="0" dirty="0" err="1" smtClean="0"/>
              <a:t>관계있는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B</a:t>
            </a:r>
            <a:r>
              <a:rPr lang="ko-KR" altLang="en-US" baseline="0" dirty="0" smtClean="0"/>
              <a:t>를 찾고</a:t>
            </a:r>
            <a:r>
              <a:rPr lang="en-US" altLang="ko-KR" baseline="0" dirty="0" smtClean="0"/>
              <a:t>,</a:t>
            </a:r>
          </a:p>
          <a:p>
            <a:r>
              <a:rPr lang="en-US" altLang="ko-KR" baseline="0" dirty="0" smtClean="0"/>
              <a:t>B</a:t>
            </a:r>
            <a:r>
              <a:rPr lang="ko-KR" altLang="en-US" baseline="0" dirty="0" smtClean="0"/>
              <a:t>를 공유하는 </a:t>
            </a:r>
            <a:r>
              <a:rPr lang="en-US" altLang="ko-KR" baseline="0" dirty="0" smtClean="0"/>
              <a:t>C</a:t>
            </a:r>
            <a:r>
              <a:rPr lang="ko-KR" altLang="en-US" baseline="0" dirty="0" smtClean="0"/>
              <a:t>를 찾아내는 것이다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(A</a:t>
            </a:r>
            <a:r>
              <a:rPr lang="ko-KR" altLang="en-US" baseline="0" dirty="0" smtClean="0"/>
              <a:t>만 암</a:t>
            </a:r>
            <a:r>
              <a:rPr lang="en-US" altLang="ko-KR" baseline="0" dirty="0" smtClean="0"/>
              <a:t>. A</a:t>
            </a:r>
            <a:r>
              <a:rPr lang="ko-KR" altLang="en-US" baseline="0" dirty="0" smtClean="0"/>
              <a:t>로부터 </a:t>
            </a:r>
            <a:r>
              <a:rPr lang="ko-KR" altLang="en-US" baseline="0" dirty="0" err="1" smtClean="0"/>
              <a:t>관계있는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B</a:t>
            </a:r>
            <a:r>
              <a:rPr lang="ko-KR" altLang="en-US" baseline="0" dirty="0" smtClean="0"/>
              <a:t>를 찾고</a:t>
            </a:r>
            <a:r>
              <a:rPr lang="en-US" altLang="ko-KR" baseline="0" dirty="0" smtClean="0"/>
              <a:t>, B</a:t>
            </a:r>
            <a:r>
              <a:rPr lang="ko-KR" altLang="en-US" baseline="0" dirty="0" smtClean="0"/>
              <a:t>로부터 </a:t>
            </a:r>
            <a:r>
              <a:rPr lang="ko-KR" altLang="en-US" baseline="0" dirty="0" err="1" smtClean="0"/>
              <a:t>관계있는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C </a:t>
            </a:r>
            <a:r>
              <a:rPr lang="ko-KR" altLang="en-US" baseline="0" dirty="0" smtClean="0"/>
              <a:t>를 </a:t>
            </a:r>
            <a:r>
              <a:rPr lang="ko-KR" altLang="en-US" baseline="0" dirty="0" err="1" smtClean="0"/>
              <a:t>찾는것</a:t>
            </a:r>
            <a:r>
              <a:rPr lang="en-US" altLang="ko-KR" baseline="0" dirty="0" smtClean="0"/>
              <a:t>)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1C77DD-6346-4C60-9BCD-18E499DAD49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8943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Swanson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ABC</a:t>
            </a:r>
            <a:r>
              <a:rPr lang="ko-KR" altLang="en-US" dirty="0" smtClean="0"/>
              <a:t>모델을 기반으로 하여 발생된 </a:t>
            </a:r>
            <a:r>
              <a:rPr lang="en-US" altLang="ko-KR" dirty="0" smtClean="0"/>
              <a:t>Literature Mining.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처음에</a:t>
            </a:r>
            <a:r>
              <a:rPr lang="en-US" altLang="ko-KR" dirty="0" smtClean="0"/>
              <a:t>!!</a:t>
            </a:r>
          </a:p>
          <a:p>
            <a:r>
              <a:rPr lang="ko-KR" altLang="en-US" dirty="0" smtClean="0"/>
              <a:t>하나의 </a:t>
            </a:r>
            <a:r>
              <a:rPr lang="en-US" altLang="ko-KR" dirty="0" smtClean="0"/>
              <a:t>article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abstract</a:t>
            </a:r>
            <a:r>
              <a:rPr lang="ko-KR" altLang="en-US" dirty="0" smtClean="0"/>
              <a:t>에서 관계와 </a:t>
            </a:r>
            <a:r>
              <a:rPr lang="ko-KR" altLang="en-US" dirty="0" err="1" smtClean="0"/>
              <a:t>컨셉을</a:t>
            </a:r>
            <a:r>
              <a:rPr lang="ko-KR" altLang="en-US" dirty="0" smtClean="0"/>
              <a:t> 추출하고 점차 늘려감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이 추출 방식에는 </a:t>
            </a:r>
            <a:r>
              <a:rPr lang="ko-KR" altLang="en-US" dirty="0" err="1" smtClean="0"/>
              <a:t>여러가지가</a:t>
            </a:r>
            <a:r>
              <a:rPr lang="ko-KR" altLang="en-US" dirty="0" smtClean="0"/>
              <a:t> 존재하는데</a:t>
            </a:r>
            <a:r>
              <a:rPr lang="en-US" altLang="ko-KR" dirty="0" smtClean="0"/>
              <a:t>,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1C77DD-6346-4C60-9BCD-18E499DAD49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8142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IE</a:t>
            </a:r>
            <a:r>
              <a:rPr lang="ko-KR" altLang="en-US" dirty="0" smtClean="0"/>
              <a:t>의 필수</a:t>
            </a:r>
            <a:r>
              <a:rPr lang="ko-KR" altLang="en-US" baseline="0" dirty="0" smtClean="0"/>
              <a:t> 조건으로</a:t>
            </a:r>
            <a:r>
              <a:rPr lang="ko-KR" altLang="en-US" dirty="0" smtClean="0"/>
              <a:t>써 </a:t>
            </a:r>
            <a:r>
              <a:rPr lang="en-US" altLang="ko-KR" dirty="0" smtClean="0"/>
              <a:t>NER</a:t>
            </a:r>
            <a:r>
              <a:rPr lang="ko-KR" altLang="en-US" dirty="0" smtClean="0"/>
              <a:t>를 사용</a:t>
            </a:r>
            <a:r>
              <a:rPr lang="en-US" altLang="ko-KR" dirty="0" smtClean="0"/>
              <a:t>. Free</a:t>
            </a:r>
            <a:r>
              <a:rPr lang="en-US" altLang="ko-KR" baseline="0" dirty="0" smtClean="0"/>
              <a:t> text</a:t>
            </a:r>
            <a:r>
              <a:rPr lang="ko-KR" altLang="en-US" baseline="0" dirty="0" smtClean="0"/>
              <a:t> 로부터 의학적용어의 식별을 다룸</a:t>
            </a:r>
            <a:r>
              <a:rPr lang="en-US" altLang="ko-KR" baseline="0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UMLS</a:t>
            </a:r>
            <a:r>
              <a:rPr lang="ko-KR" altLang="en-US" dirty="0" smtClean="0"/>
              <a:t>나 </a:t>
            </a:r>
            <a:r>
              <a:rPr lang="en-US" altLang="ko-KR" dirty="0" err="1" smtClean="0"/>
              <a:t>MeSH</a:t>
            </a:r>
            <a:r>
              <a:rPr lang="ko-KR" altLang="en-US" dirty="0" smtClean="0"/>
              <a:t>같은 사전에서 용어를 식별함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동의어나 다의성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그리고 부족한 용어 표준화 때문에 상당히 어려운 과정이라고 함</a:t>
            </a:r>
            <a:r>
              <a:rPr lang="en-US" altLang="ko-KR" baseline="0" dirty="0" smtClean="0"/>
              <a:t>.,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1C77DD-6346-4C60-9BCD-18E499DAD49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595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co-</a:t>
            </a:r>
            <a:r>
              <a:rPr lang="en-US" altLang="ko-KR" dirty="0" err="1" smtClean="0"/>
              <a:t>occurence</a:t>
            </a:r>
            <a:r>
              <a:rPr lang="en-US" altLang="ko-KR" dirty="0" smtClean="0"/>
              <a:t> : </a:t>
            </a:r>
            <a:r>
              <a:rPr lang="ko-KR" altLang="en-US" dirty="0" smtClean="0"/>
              <a:t>같은 문장 내에서 발생하는 모든 단어를 연관이 있다고 생각하는 것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하지만 이 방법은</a:t>
            </a:r>
            <a:r>
              <a:rPr lang="en-US" altLang="ko-KR" dirty="0" smtClean="0"/>
              <a:t>, the high rate of false-positive</a:t>
            </a:r>
            <a:r>
              <a:rPr lang="ko-KR" altLang="en-US" dirty="0" smtClean="0"/>
              <a:t>를 만들어냄</a:t>
            </a:r>
            <a:endParaRPr lang="en-US" altLang="ko-KR" dirty="0" smtClean="0"/>
          </a:p>
          <a:p>
            <a:r>
              <a:rPr lang="ko-KR" altLang="en-US" dirty="0" smtClean="0"/>
              <a:t>그래서 </a:t>
            </a:r>
            <a:r>
              <a:rPr lang="en-US" altLang="ko-KR" dirty="0" smtClean="0"/>
              <a:t>NLP</a:t>
            </a:r>
            <a:r>
              <a:rPr lang="ko-KR" altLang="en-US" dirty="0" smtClean="0"/>
              <a:t>의 개발이 </a:t>
            </a:r>
            <a:r>
              <a:rPr lang="ko-KR" altLang="en-US" dirty="0" err="1" smtClean="0"/>
              <a:t>활발해지고있음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NLP</a:t>
            </a:r>
          </a:p>
          <a:p>
            <a:pPr marL="0" indent="0">
              <a:buNone/>
            </a:pPr>
            <a:r>
              <a:rPr lang="en-US" altLang="ko-KR" dirty="0" smtClean="0"/>
              <a:t>1.</a:t>
            </a:r>
            <a:r>
              <a:rPr lang="en-US" altLang="ko-KR" baseline="0" dirty="0" smtClean="0"/>
              <a:t> </a:t>
            </a:r>
            <a:r>
              <a:rPr lang="en-US" altLang="ko-KR" dirty="0" smtClean="0"/>
              <a:t>Tokenized word</a:t>
            </a:r>
          </a:p>
          <a:p>
            <a:pPr marL="0" indent="0">
              <a:buNone/>
            </a:pPr>
            <a:r>
              <a:rPr lang="en-US" altLang="ko-KR" dirty="0" smtClean="0"/>
              <a:t>2. Expending to sentence</a:t>
            </a:r>
          </a:p>
          <a:p>
            <a:pPr marL="0" indent="0">
              <a:buNone/>
            </a:pPr>
            <a:r>
              <a:rPr lang="en-US" altLang="ko-KR" dirty="0" smtClean="0"/>
              <a:t>3. </a:t>
            </a:r>
            <a:r>
              <a:rPr lang="ko-KR" altLang="en-US" dirty="0" smtClean="0"/>
              <a:t>나온 </a:t>
            </a:r>
            <a:r>
              <a:rPr lang="en-US" altLang="ko-KR" dirty="0" smtClean="0"/>
              <a:t>Entity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a biomedical category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Mapping  </a:t>
            </a:r>
            <a:r>
              <a:rPr lang="ko-KR" altLang="en-US" dirty="0" err="1" smtClean="0"/>
              <a:t>하거나모든</a:t>
            </a:r>
            <a:r>
              <a:rPr lang="ko-KR" altLang="en-US" dirty="0" smtClean="0"/>
              <a:t> 문장과 구절을 </a:t>
            </a:r>
            <a:r>
              <a:rPr lang="ko-KR" altLang="en-US" dirty="0" err="1" smtClean="0"/>
              <a:t>트리로</a:t>
            </a:r>
            <a:r>
              <a:rPr lang="ko-KR" altLang="en-US" dirty="0" smtClean="0"/>
              <a:t> 구성함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ko-KR" altLang="en-US" dirty="0" smtClean="0"/>
              <a:t>결론</a:t>
            </a:r>
            <a:r>
              <a:rPr lang="en-US" altLang="ko-KR" dirty="0" smtClean="0"/>
              <a:t>.Co-</a:t>
            </a:r>
            <a:r>
              <a:rPr lang="en-US" altLang="ko-KR" dirty="0" err="1" smtClean="0"/>
              <a:t>occurence</a:t>
            </a:r>
            <a:r>
              <a:rPr lang="ko-KR" altLang="en-US" dirty="0" smtClean="0"/>
              <a:t>보다 </a:t>
            </a:r>
            <a:r>
              <a:rPr lang="en-US" altLang="ko-KR" dirty="0" smtClean="0"/>
              <a:t>NLP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new discovery</a:t>
            </a:r>
            <a:r>
              <a:rPr lang="ko-KR" altLang="en-US" dirty="0" smtClean="0"/>
              <a:t>에 대한 </a:t>
            </a:r>
            <a:r>
              <a:rPr lang="ko-KR" altLang="en-US" dirty="0" err="1" smtClean="0"/>
              <a:t>더나은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guidance</a:t>
            </a:r>
            <a:r>
              <a:rPr lang="ko-KR" altLang="en-US" dirty="0" smtClean="0"/>
              <a:t>를 제공함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1C77DD-6346-4C60-9BCD-18E499DAD49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82061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The A and C concepts </a:t>
            </a:r>
            <a:r>
              <a:rPr lang="ko-KR" altLang="en-US" dirty="0" smtClean="0"/>
              <a:t>사이 간접적인 연결의 해석 자동화 단계를 추가한</a:t>
            </a:r>
            <a:r>
              <a:rPr lang="en-US" altLang="ko-KR" dirty="0" smtClean="0"/>
              <a:t>,Original ABC </a:t>
            </a:r>
            <a:r>
              <a:rPr lang="ko-KR" altLang="en-US" dirty="0" smtClean="0"/>
              <a:t>모델의 </a:t>
            </a:r>
            <a:r>
              <a:rPr lang="en-US" altLang="ko-KR" dirty="0" smtClean="0"/>
              <a:t>Closed discovery mode</a:t>
            </a:r>
            <a:r>
              <a:rPr lang="ko-KR" altLang="en-US" dirty="0" smtClean="0"/>
              <a:t>를 만드는 </a:t>
            </a:r>
            <a:r>
              <a:rPr lang="en-US" altLang="ko-KR" dirty="0" err="1" smtClean="0"/>
              <a:t>Arrowsmith</a:t>
            </a:r>
            <a:r>
              <a:rPr lang="en-US" altLang="ko-KR" dirty="0" smtClean="0"/>
              <a:t> </a:t>
            </a:r>
            <a:r>
              <a:rPr lang="ko-KR" altLang="en-US" dirty="0" smtClean="0"/>
              <a:t>과 함께 연구를 진행하였다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The Open discovery mode</a:t>
            </a:r>
            <a:r>
              <a:rPr lang="ko-KR" altLang="en-US" dirty="0" smtClean="0"/>
              <a:t>를 사용하였고</a:t>
            </a:r>
            <a:r>
              <a:rPr lang="en-US" altLang="ko-KR" dirty="0" smtClean="0"/>
              <a:t>, Swanson</a:t>
            </a:r>
            <a:r>
              <a:rPr lang="ko-KR" altLang="en-US" dirty="0" smtClean="0"/>
              <a:t>의 발견을 </a:t>
            </a:r>
            <a:r>
              <a:rPr lang="en-US" altLang="ko-KR" dirty="0" smtClean="0"/>
              <a:t>title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abstracts</a:t>
            </a:r>
            <a:r>
              <a:rPr lang="ko-KR" altLang="en-US" dirty="0" smtClean="0"/>
              <a:t>의 어휘적 통계를 이용하여 </a:t>
            </a:r>
            <a:r>
              <a:rPr lang="ko-KR" altLang="en-US" dirty="0" err="1" smtClean="0"/>
              <a:t>재생성하였다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Swanson</a:t>
            </a:r>
            <a:r>
              <a:rPr lang="ko-KR" altLang="en-US" dirty="0" smtClean="0"/>
              <a:t>의 발견을 </a:t>
            </a:r>
            <a:r>
              <a:rPr lang="en-US" altLang="ko-KR" dirty="0" smtClean="0"/>
              <a:t>UMLS</a:t>
            </a:r>
            <a:r>
              <a:rPr lang="ko-KR" altLang="en-US" dirty="0" smtClean="0"/>
              <a:t>와 자연어를 </a:t>
            </a:r>
            <a:r>
              <a:rPr lang="en-US" altLang="ko-KR" dirty="0" smtClean="0"/>
              <a:t>UMLS</a:t>
            </a:r>
            <a:r>
              <a:rPr lang="ko-KR" altLang="en-US" dirty="0" smtClean="0"/>
              <a:t>의 형식으로 변환하는 </a:t>
            </a:r>
            <a:r>
              <a:rPr lang="en-US" altLang="ko-KR" dirty="0" err="1" smtClean="0"/>
              <a:t>MetaMap</a:t>
            </a:r>
            <a:r>
              <a:rPr lang="en-US" altLang="ko-KR" dirty="0" smtClean="0"/>
              <a:t> Program </a:t>
            </a:r>
            <a:r>
              <a:rPr lang="ko-KR" altLang="en-US" dirty="0" smtClean="0"/>
              <a:t>기반의 프로그램 </a:t>
            </a:r>
            <a:r>
              <a:rPr lang="en-US" altLang="ko-KR" dirty="0" smtClean="0"/>
              <a:t>DAD </a:t>
            </a:r>
            <a:r>
              <a:rPr lang="ko-KR" altLang="en-US" dirty="0" smtClean="0"/>
              <a:t>를 만들어냈다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위의 방법을 통해 </a:t>
            </a:r>
            <a:r>
              <a:rPr lang="ko-KR" altLang="en-US" dirty="0" err="1" smtClean="0"/>
              <a:t>탈리도마이드를</a:t>
            </a:r>
            <a:r>
              <a:rPr lang="ko-KR" altLang="en-US" dirty="0" smtClean="0"/>
              <a:t> 위한 </a:t>
            </a:r>
            <a:r>
              <a:rPr lang="ko-KR" altLang="en-US" dirty="0" err="1" smtClean="0"/>
              <a:t>네가지</a:t>
            </a:r>
            <a:r>
              <a:rPr lang="ko-KR" altLang="en-US" dirty="0" smtClean="0"/>
              <a:t> 치료법을 발견했다</a:t>
            </a:r>
            <a:r>
              <a:rPr lang="en-US" altLang="ko-KR" dirty="0" smtClean="0"/>
              <a:t>. 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1C77DD-6346-4C60-9BCD-18E499DAD49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82061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Astracts</a:t>
            </a:r>
            <a:r>
              <a:rPr lang="ko-KR" altLang="en-US" dirty="0" smtClean="0"/>
              <a:t>로 부터 </a:t>
            </a:r>
            <a:r>
              <a:rPr lang="en-US" altLang="ko-KR" dirty="0" smtClean="0"/>
              <a:t>IE</a:t>
            </a:r>
            <a:r>
              <a:rPr lang="ko-KR" altLang="en-US" dirty="0" smtClean="0"/>
              <a:t>를 진행하였고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모든 </a:t>
            </a:r>
            <a:r>
              <a:rPr lang="en-US" altLang="ko-KR" dirty="0" smtClean="0"/>
              <a:t>Concepts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n </a:t>
            </a:r>
            <a:r>
              <a:rPr lang="ko-KR" altLang="en-US" dirty="0" smtClean="0"/>
              <a:t>차원공간에 두기 위해</a:t>
            </a:r>
            <a:r>
              <a:rPr lang="en-US" altLang="ko-KR" dirty="0" smtClean="0"/>
              <a:t>, ACS(Associative Concepts Space ) Algorithm</a:t>
            </a:r>
            <a:r>
              <a:rPr lang="ko-KR" altLang="en-US" dirty="0" smtClean="0"/>
              <a:t>을 기반으로 하는 </a:t>
            </a:r>
            <a:r>
              <a:rPr lang="en-US" altLang="ko-KR" dirty="0" smtClean="0"/>
              <a:t>co-occurrence</a:t>
            </a:r>
            <a:r>
              <a:rPr lang="ko-KR" altLang="en-US" dirty="0" smtClean="0"/>
              <a:t>를 진행하였다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가까운 거리에 있는 </a:t>
            </a:r>
            <a:r>
              <a:rPr lang="en-US" altLang="ko-KR" dirty="0" smtClean="0"/>
              <a:t>Concepts</a:t>
            </a:r>
            <a:r>
              <a:rPr lang="ko-KR" altLang="en-US" dirty="0" smtClean="0"/>
              <a:t>들은 연관이 있다고 보는데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아직 연결이 되어있지 않은 관계를 골라 발견으로 이끌었다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MEDLINE</a:t>
            </a:r>
            <a:r>
              <a:rPr lang="ko-KR" altLang="en-US" dirty="0" smtClean="0"/>
              <a:t>에서 추출한 </a:t>
            </a:r>
            <a:r>
              <a:rPr lang="en-US" altLang="ko-KR" dirty="0" smtClean="0"/>
              <a:t>Biomedical concepts</a:t>
            </a:r>
            <a:r>
              <a:rPr lang="ko-KR" altLang="en-US" dirty="0" smtClean="0"/>
              <a:t>을 이용하여</a:t>
            </a:r>
            <a:r>
              <a:rPr lang="en-US" altLang="ko-KR" dirty="0" smtClean="0"/>
              <a:t>, an association network</a:t>
            </a:r>
            <a:r>
              <a:rPr lang="ko-KR" altLang="en-US" dirty="0" smtClean="0"/>
              <a:t>를 만들었으며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TransMiner</a:t>
            </a:r>
            <a:r>
              <a:rPr lang="ko-KR" altLang="en-US" dirty="0" smtClean="0"/>
              <a:t>라는 툴을 이용하여 이 네트워크에서 </a:t>
            </a:r>
            <a:r>
              <a:rPr lang="en-US" altLang="ko-KR" dirty="0" smtClean="0"/>
              <a:t>transitive association</a:t>
            </a:r>
            <a:r>
              <a:rPr lang="ko-KR" altLang="en-US" dirty="0" smtClean="0"/>
              <a:t>을 찾았다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MeSH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the National Library of Medicine's controlled vocabulary thesaurus.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consists of sets of terms naming descriptors in a hierarchical structure that permits searching at various levels of specificity.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1C77DD-6346-4C60-9BCD-18E499DAD49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82061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MEDLINE</a:t>
            </a:r>
            <a:r>
              <a:rPr lang="ko-KR" altLang="en-US" dirty="0" smtClean="0"/>
              <a:t>에서 의미론적 예측을 추출하였고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이를 이용하여 </a:t>
            </a:r>
            <a:r>
              <a:rPr lang="en-US" altLang="ko-KR" dirty="0" smtClean="0"/>
              <a:t>cancer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anti-psychotic agents </a:t>
            </a:r>
            <a:r>
              <a:rPr lang="ko-KR" altLang="en-US" dirty="0" smtClean="0"/>
              <a:t>사이에서 </a:t>
            </a:r>
            <a:r>
              <a:rPr lang="en-US" altLang="ko-KR" dirty="0" smtClean="0"/>
              <a:t>Link </a:t>
            </a:r>
            <a:r>
              <a:rPr lang="ko-KR" altLang="en-US" dirty="0" smtClean="0"/>
              <a:t>역할을 하는 잠재적인 </a:t>
            </a:r>
            <a:r>
              <a:rPr lang="en-US" altLang="ko-KR" dirty="0" smtClean="0"/>
              <a:t>protein</a:t>
            </a:r>
            <a:r>
              <a:rPr lang="ko-KR" altLang="en-US" dirty="0" smtClean="0"/>
              <a:t>을 발견하기 위해 사용했다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MEDLINE </a:t>
            </a:r>
            <a:r>
              <a:rPr lang="ko-KR" altLang="en-US" dirty="0" smtClean="0"/>
              <a:t>에서 추출한 </a:t>
            </a:r>
            <a:r>
              <a:rPr lang="en-US" altLang="ko-KR" dirty="0" smtClean="0"/>
              <a:t>Abstracts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MeSH</a:t>
            </a:r>
            <a:r>
              <a:rPr lang="en-US" altLang="ko-KR" dirty="0" smtClean="0"/>
              <a:t> terms </a:t>
            </a:r>
            <a:r>
              <a:rPr lang="ko-KR" altLang="en-US" dirty="0" smtClean="0"/>
              <a:t>을 이용하여 </a:t>
            </a:r>
            <a:r>
              <a:rPr lang="en-US" altLang="ko-KR" dirty="0" smtClean="0"/>
              <a:t>drugs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drugs Effect</a:t>
            </a:r>
            <a:r>
              <a:rPr lang="ko-KR" altLang="en-US" dirty="0" smtClean="0"/>
              <a:t>를 찾아내기 위하여 사용했으며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중간의 </a:t>
            </a:r>
            <a:r>
              <a:rPr lang="en-US" altLang="ko-KR" dirty="0" smtClean="0"/>
              <a:t>the B concepts</a:t>
            </a:r>
            <a:r>
              <a:rPr lang="ko-KR" altLang="en-US" dirty="0" smtClean="0"/>
              <a:t>으로써의 </a:t>
            </a:r>
            <a:r>
              <a:rPr lang="en-US" altLang="ko-KR" dirty="0" smtClean="0"/>
              <a:t>proteins</a:t>
            </a:r>
            <a:r>
              <a:rPr lang="ko-KR" altLang="en-US" dirty="0" smtClean="0"/>
              <a:t>를 사용하여</a:t>
            </a:r>
            <a:r>
              <a:rPr lang="en-US" altLang="ko-KR" dirty="0" smtClean="0"/>
              <a:t>, drugs</a:t>
            </a:r>
            <a:r>
              <a:rPr lang="ko-KR" altLang="en-US" dirty="0" smtClean="0"/>
              <a:t>들을 </a:t>
            </a:r>
            <a:r>
              <a:rPr lang="en-US" altLang="ko-KR" dirty="0" smtClean="0"/>
              <a:t>diseases</a:t>
            </a:r>
            <a:r>
              <a:rPr lang="ko-KR" altLang="en-US" dirty="0" smtClean="0"/>
              <a:t>에 연결시켰다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1C77DD-6346-4C60-9BCD-18E499DAD49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8206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D5909-CA93-41BC-B759-71CDEB203D1A}" type="datetimeFigureOut">
              <a:rPr lang="ko-KR" altLang="en-US" smtClean="0"/>
              <a:t>2016-07-14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024EC-2DFC-45E8-A89D-6E00B57A3F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864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D5909-CA93-41BC-B759-71CDEB203D1A}" type="datetimeFigureOut">
              <a:rPr lang="ko-KR" altLang="en-US" smtClean="0"/>
              <a:t>2016-07-14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024EC-2DFC-45E8-A89D-6E00B57A3F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9145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D5909-CA93-41BC-B759-71CDEB203D1A}" type="datetimeFigureOut">
              <a:rPr lang="ko-KR" altLang="en-US" smtClean="0"/>
              <a:t>2016-07-14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024EC-2DFC-45E8-A89D-6E00B57A3F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726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D5909-CA93-41BC-B759-71CDEB203D1A}" type="datetimeFigureOut">
              <a:rPr lang="ko-KR" altLang="en-US" smtClean="0"/>
              <a:t>2016-07-14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024EC-2DFC-45E8-A89D-6E00B57A3F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1678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D5909-CA93-41BC-B759-71CDEB203D1A}" type="datetimeFigureOut">
              <a:rPr lang="ko-KR" altLang="en-US" smtClean="0"/>
              <a:t>2016-07-14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024EC-2DFC-45E8-A89D-6E00B57A3F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828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D5909-CA93-41BC-B759-71CDEB203D1A}" type="datetimeFigureOut">
              <a:rPr lang="ko-KR" altLang="en-US" smtClean="0"/>
              <a:t>2016-07-14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024EC-2DFC-45E8-A89D-6E00B57A3F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398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D5909-CA93-41BC-B759-71CDEB203D1A}" type="datetimeFigureOut">
              <a:rPr lang="ko-KR" altLang="en-US" smtClean="0"/>
              <a:t>2016-07-14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024EC-2DFC-45E8-A89D-6E00B57A3F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8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D5909-CA93-41BC-B759-71CDEB203D1A}" type="datetimeFigureOut">
              <a:rPr lang="ko-KR" altLang="en-US" smtClean="0"/>
              <a:t>2016-07-14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024EC-2DFC-45E8-A89D-6E00B57A3F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504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D5909-CA93-41BC-B759-71CDEB203D1A}" type="datetimeFigureOut">
              <a:rPr lang="ko-KR" altLang="en-US" smtClean="0"/>
              <a:t>2016-07-14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024EC-2DFC-45E8-A89D-6E00B57A3F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275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D5909-CA93-41BC-B759-71CDEB203D1A}" type="datetimeFigureOut">
              <a:rPr lang="ko-KR" altLang="en-US" smtClean="0"/>
              <a:t>2016-07-14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024EC-2DFC-45E8-A89D-6E00B57A3F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896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D5909-CA93-41BC-B759-71CDEB203D1A}" type="datetimeFigureOut">
              <a:rPr lang="ko-KR" altLang="en-US" smtClean="0"/>
              <a:t>2016-07-14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024EC-2DFC-45E8-A89D-6E00B57A3F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157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D5909-CA93-41BC-B759-71CDEB203D1A}" type="datetimeFigureOut">
              <a:rPr lang="ko-KR" altLang="en-US" smtClean="0"/>
              <a:t>2016-07-14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024EC-2DFC-45E8-A89D-6E00B57A3F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351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48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Literature mining, ontologies and information visualization for drug repurposing</a:t>
            </a:r>
            <a:endParaRPr lang="ko-KR" altLang="en-US" sz="48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ko-KR" sz="1800" dirty="0" smtClean="0"/>
              <a:t>Christos </a:t>
            </a:r>
            <a:r>
              <a:rPr lang="en-US" altLang="ko-KR" sz="1800" dirty="0" err="1" smtClean="0"/>
              <a:t>Andronis</a:t>
            </a:r>
            <a:r>
              <a:rPr lang="en-US" altLang="ko-KR" sz="1800" dirty="0" smtClean="0"/>
              <a:t>, </a:t>
            </a:r>
            <a:r>
              <a:rPr lang="en-US" altLang="ko-KR" sz="1800" dirty="0" err="1" smtClean="0"/>
              <a:t>Anuj</a:t>
            </a:r>
            <a:r>
              <a:rPr lang="en-US" altLang="ko-KR" sz="1800" dirty="0" smtClean="0"/>
              <a:t> Sharma, </a:t>
            </a:r>
            <a:r>
              <a:rPr lang="en-US" altLang="ko-KR" sz="1800" dirty="0" err="1" smtClean="0"/>
              <a:t>Vassilis</a:t>
            </a:r>
            <a:r>
              <a:rPr lang="en-US" altLang="ko-KR" sz="1800" dirty="0" smtClean="0"/>
              <a:t> </a:t>
            </a:r>
            <a:r>
              <a:rPr lang="en-US" altLang="ko-KR" sz="1800" dirty="0" err="1" smtClean="0"/>
              <a:t>Virvilis</a:t>
            </a:r>
            <a:r>
              <a:rPr lang="en-US" altLang="ko-KR" sz="1800" dirty="0" smtClean="0"/>
              <a:t>, Spyros </a:t>
            </a:r>
            <a:r>
              <a:rPr lang="en-US" altLang="ko-KR" sz="1800" dirty="0" err="1" smtClean="0"/>
              <a:t>Deftereos</a:t>
            </a:r>
            <a:r>
              <a:rPr lang="en-US" altLang="ko-KR" sz="1800" dirty="0" smtClean="0"/>
              <a:t> and </a:t>
            </a:r>
            <a:r>
              <a:rPr lang="en-US" altLang="ko-KR" sz="1800" dirty="0" err="1" smtClean="0"/>
              <a:t>Aris</a:t>
            </a:r>
            <a:r>
              <a:rPr lang="en-US" altLang="ko-KR" sz="1800" dirty="0" smtClean="0"/>
              <a:t> </a:t>
            </a:r>
            <a:r>
              <a:rPr lang="en-US" altLang="ko-KR" sz="1800" dirty="0" err="1" smtClean="0"/>
              <a:t>Persidis</a:t>
            </a:r>
            <a:endParaRPr lang="en-US" altLang="ko-KR" sz="1800" dirty="0" smtClean="0"/>
          </a:p>
          <a:p>
            <a:pPr algn="r"/>
            <a:r>
              <a:rPr lang="en-US" altLang="ko-KR" sz="1800" dirty="0" smtClean="0"/>
              <a:t>17</a:t>
            </a:r>
            <a:r>
              <a:rPr lang="en-US" altLang="ko-KR" sz="1800" baseline="30000" dirty="0" smtClean="0"/>
              <a:t>th</a:t>
            </a:r>
            <a:r>
              <a:rPr lang="en-US" altLang="ko-KR" sz="1800" dirty="0" smtClean="0"/>
              <a:t> November 2010 | </a:t>
            </a:r>
            <a:r>
              <a:rPr lang="en-US" altLang="ko-KR" sz="1800" dirty="0"/>
              <a:t>BRIEFINGS IN </a:t>
            </a:r>
            <a:r>
              <a:rPr lang="en-US" altLang="ko-KR" sz="1800" dirty="0" smtClean="0"/>
              <a:t>BIOINFORMATICS</a:t>
            </a:r>
          </a:p>
          <a:p>
            <a:pPr algn="r"/>
            <a:endParaRPr lang="en-US" altLang="ko-KR" sz="1800" dirty="0"/>
          </a:p>
          <a:p>
            <a:pPr algn="r"/>
            <a:r>
              <a:rPr lang="en-US" altLang="ko-KR" sz="1800" dirty="0" smtClean="0"/>
              <a:t>160711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81841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Literature </a:t>
            </a:r>
            <a:r>
              <a:rPr lang="en-US" altLang="ko-KR" dirty="0" smtClean="0"/>
              <a:t>Mining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838200" y="1412103"/>
            <a:ext cx="1026968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 smtClean="0"/>
              <a:t>Information Extraction : Co-occurrence, NLP</a:t>
            </a:r>
            <a:endParaRPr lang="ko-KR" altLang="en-US" sz="32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994955" y="2233749"/>
            <a:ext cx="10239102" cy="3877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Van der </a:t>
            </a:r>
            <a:r>
              <a:rPr lang="en-US" altLang="ko-KR" dirty="0" err="1" smtClean="0"/>
              <a:t>Eijk</a:t>
            </a:r>
            <a:r>
              <a:rPr lang="en-US" altLang="ko-KR" dirty="0" smtClean="0"/>
              <a:t> </a:t>
            </a:r>
            <a:r>
              <a:rPr lang="en-US" altLang="ko-KR" dirty="0"/>
              <a:t>et al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Extracted information from abstracts and then built a co-occurrence based ACS algorithm to place all concepts in an n-dimensional space.</a:t>
            </a:r>
          </a:p>
          <a:p>
            <a:pPr lvl="1"/>
            <a:r>
              <a:rPr lang="en-US" altLang="ko-KR" dirty="0" smtClean="0"/>
              <a:t>They found a potentially novel relationship using close proximity</a:t>
            </a:r>
          </a:p>
          <a:p>
            <a:r>
              <a:rPr lang="en-US" altLang="ko-KR" dirty="0" err="1" smtClean="0"/>
              <a:t>Narayanasamy</a:t>
            </a:r>
            <a:r>
              <a:rPr lang="en-US" altLang="ko-KR" dirty="0" smtClean="0"/>
              <a:t> et al</a:t>
            </a:r>
          </a:p>
          <a:p>
            <a:pPr lvl="1"/>
            <a:r>
              <a:rPr lang="en-US" altLang="ko-KR" dirty="0" smtClean="0"/>
              <a:t>Created an association graph from MEDLINE for biomedical concepts and then used this network to find transitive associations in a tool </a:t>
            </a:r>
            <a:r>
              <a:rPr lang="en-US" altLang="ko-KR" dirty="0" err="1" smtClean="0"/>
              <a:t>TransMiner</a:t>
            </a:r>
            <a:r>
              <a:rPr lang="en-US" altLang="ko-KR" dirty="0"/>
              <a:t>.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47008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Literature </a:t>
            </a:r>
            <a:r>
              <a:rPr lang="en-US" altLang="ko-KR" dirty="0" smtClean="0"/>
              <a:t>Mining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838200" y="1412103"/>
            <a:ext cx="1026968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 smtClean="0"/>
              <a:t>Information Extraction : Co-occurrence, NLP</a:t>
            </a:r>
            <a:endParaRPr lang="ko-KR" altLang="en-US" sz="32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994955" y="2233749"/>
            <a:ext cx="10239102" cy="3877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 smtClean="0"/>
              <a:t>Ahlers</a:t>
            </a:r>
            <a:r>
              <a:rPr lang="en-US" altLang="ko-KR" dirty="0"/>
              <a:t> </a:t>
            </a:r>
            <a:r>
              <a:rPr lang="en-US" altLang="ko-KR" dirty="0" smtClean="0"/>
              <a:t>et al</a:t>
            </a:r>
          </a:p>
          <a:p>
            <a:pPr lvl="1"/>
            <a:r>
              <a:rPr lang="en-US" altLang="ko-KR" dirty="0" smtClean="0"/>
              <a:t>Extracted semantic predications from MEDLINE and then used this information to identify proteins that potentially provide a link between cancer and anti-psychotic agent.</a:t>
            </a:r>
          </a:p>
          <a:p>
            <a:r>
              <a:rPr lang="en-US" altLang="ko-KR" dirty="0" smtClean="0"/>
              <a:t>Baker et al</a:t>
            </a:r>
          </a:p>
          <a:p>
            <a:pPr lvl="1"/>
            <a:r>
              <a:rPr lang="en-US" altLang="ko-KR" dirty="0" smtClean="0"/>
              <a:t>Used </a:t>
            </a:r>
            <a:r>
              <a:rPr lang="en-US" altLang="ko-KR" dirty="0" err="1" smtClean="0"/>
              <a:t>MeSH</a:t>
            </a:r>
            <a:r>
              <a:rPr lang="en-US" altLang="ko-KR" dirty="0" smtClean="0"/>
              <a:t> terms to find drugs and their effects in MEDLINE abstracts and connected those to diseases using proteins as the intermediary B concepts</a:t>
            </a:r>
          </a:p>
        </p:txBody>
      </p:sp>
    </p:spTree>
    <p:extLst>
      <p:ext uri="{BB962C8B-B14F-4D97-AF65-F5344CB8AC3E}">
        <p14:creationId xmlns:p14="http://schemas.microsoft.com/office/powerpoint/2010/main" val="40345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Semantic web technologies and ontologies</a:t>
            </a:r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994955" y="1972492"/>
            <a:ext cx="10239102" cy="413915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Semantic web technologies, like OWL, RDF, are used as a means for formal description of concepts and relationships.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OWL : Ontology Web Language</a:t>
            </a:r>
          </a:p>
          <a:p>
            <a:pPr marL="0" indent="0">
              <a:buNone/>
            </a:pPr>
            <a:r>
              <a:rPr lang="en-US" altLang="ko-KR" dirty="0" smtClean="0"/>
              <a:t>	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RDF : Resource Description Framework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sz="1800" dirty="0" smtClean="0"/>
              <a:t>&lt;Subject, Predicate, Object&gt;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166107" y="4251160"/>
            <a:ext cx="9859785" cy="738664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50" charset="-127"/>
                <a:ea typeface="Courier New" panose="02070309020205020404" pitchFamily="49" charset="0"/>
              </a:rPr>
              <a:t>&lt;Ontology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Courier New" panose="020703090202050204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7D9029"/>
                </a:solidFill>
                <a:effectLst/>
                <a:latin typeface="Arial Unicode MS" panose="020B0604020202020204" pitchFamily="50" charset="-127"/>
                <a:ea typeface="Courier New" panose="02070309020205020404" pitchFamily="49" charset="0"/>
              </a:rPr>
              <a:t>ontologyIRI=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Arial Unicode MS" panose="020B0604020202020204" pitchFamily="50" charset="-127"/>
                <a:ea typeface="Courier New" panose="02070309020205020404" pitchFamily="49" charset="0"/>
              </a:rPr>
              <a:t>"http://example.com/tea.owl"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Courier New" panose="02070309020205020404" pitchFamily="49" charset="0"/>
              </a:rPr>
              <a:t> ...</a:t>
            </a:r>
            <a:r>
              <a:rPr kumimoji="0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50" charset="-127"/>
                <a:ea typeface="Courier New" panose="02070309020205020404" pitchFamily="49" charset="0"/>
              </a:rPr>
              <a:t>&gt;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Courier New" panose="02070309020205020404" pitchFamily="49" charset="0"/>
              </a:rPr>
              <a:t> </a:t>
            </a:r>
            <a:endParaRPr kumimoji="0" lang="en-US" altLang="ko-KR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50" charset="-127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50" charset="-127"/>
                <a:ea typeface="Courier New" panose="02070309020205020404" pitchFamily="49" charset="0"/>
              </a:rPr>
              <a:t>&lt;Prefix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Courier New" panose="020703090202050204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7D9029"/>
                </a:solidFill>
                <a:effectLst/>
                <a:latin typeface="Arial Unicode MS" panose="020B0604020202020204" pitchFamily="50" charset="-127"/>
                <a:ea typeface="Courier New" panose="02070309020205020404" pitchFamily="49" charset="0"/>
              </a:rPr>
              <a:t>name=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Arial Unicode MS" panose="020B0604020202020204" pitchFamily="50" charset="-127"/>
                <a:ea typeface="Courier New" panose="02070309020205020404" pitchFamily="49" charset="0"/>
              </a:rPr>
              <a:t>"owl"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Courier New" panose="020703090202050204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7D9029"/>
                </a:solidFill>
                <a:effectLst/>
                <a:latin typeface="Arial Unicode MS" panose="020B0604020202020204" pitchFamily="50" charset="-127"/>
                <a:ea typeface="Courier New" panose="02070309020205020404" pitchFamily="49" charset="0"/>
              </a:rPr>
              <a:t>IRI=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Arial Unicode MS" panose="020B0604020202020204" pitchFamily="50" charset="-127"/>
                <a:ea typeface="Courier New" panose="02070309020205020404" pitchFamily="49" charset="0"/>
              </a:rPr>
              <a:t>"http://www.w3.org/2002/07/owl#"</a:t>
            </a:r>
            <a:r>
              <a:rPr kumimoji="0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50" charset="-127"/>
                <a:ea typeface="Courier New" panose="02070309020205020404" pitchFamily="49" charset="0"/>
              </a:rPr>
              <a:t>/&gt;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Courier New" panose="02070309020205020404" pitchFamily="49" charset="0"/>
              </a:rPr>
              <a:t> </a:t>
            </a:r>
            <a:r>
              <a:rPr kumimoji="0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50" charset="-127"/>
                <a:ea typeface="Courier New" panose="02070309020205020404" pitchFamily="49" charset="0"/>
              </a:rPr>
              <a:t>&lt;Declaration&gt;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Courier New" panose="02070309020205020404" pitchFamily="49" charset="0"/>
              </a:rPr>
              <a:t> </a:t>
            </a:r>
            <a:r>
              <a:rPr kumimoji="0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50" charset="-127"/>
                <a:ea typeface="Courier New" panose="02070309020205020404" pitchFamily="49" charset="0"/>
              </a:rPr>
              <a:t>&lt;Class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Courier New" panose="020703090202050204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7D9029"/>
                </a:solidFill>
                <a:effectLst/>
                <a:latin typeface="Arial Unicode MS" panose="020B0604020202020204" pitchFamily="50" charset="-127"/>
                <a:ea typeface="Courier New" panose="02070309020205020404" pitchFamily="49" charset="0"/>
              </a:rPr>
              <a:t>IRI=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Arial Unicode MS" panose="020B0604020202020204" pitchFamily="50" charset="-127"/>
                <a:ea typeface="Courier New" panose="02070309020205020404" pitchFamily="49" charset="0"/>
              </a:rPr>
              <a:t>"Tea"</a:t>
            </a:r>
            <a:r>
              <a:rPr kumimoji="0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50" charset="-127"/>
                <a:ea typeface="Courier New" panose="02070309020205020404" pitchFamily="49" charset="0"/>
              </a:rPr>
              <a:t>/&gt;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Courier New" panose="02070309020205020404" pitchFamily="49" charset="0"/>
              </a:rPr>
              <a:t> </a:t>
            </a:r>
            <a:r>
              <a:rPr kumimoji="0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50" charset="-127"/>
                <a:ea typeface="Courier New" panose="02070309020205020404" pitchFamily="49" charset="0"/>
              </a:rPr>
              <a:t>&lt;/Declaration&gt;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Courier New" panose="02070309020205020404" pitchFamily="49" charset="0"/>
              </a:rPr>
              <a:t> </a:t>
            </a:r>
            <a:endParaRPr kumimoji="0" lang="en-US" altLang="ko-KR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50" charset="-127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50" charset="-127"/>
                <a:ea typeface="Courier New" panose="02070309020205020404" pitchFamily="49" charset="0"/>
              </a:rPr>
              <a:t>&lt;/Ontology&gt;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716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Semantic web technologies and </a:t>
            </a:r>
            <a:r>
              <a:rPr lang="en-US" altLang="ko-KR" dirty="0" smtClean="0"/>
              <a:t>ontologies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2136170"/>
            <a:ext cx="10515600" cy="404079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GO ( Gene Ontology )</a:t>
            </a:r>
          </a:p>
          <a:p>
            <a:pPr marL="0" indent="0">
              <a:buNone/>
            </a:pPr>
            <a:r>
              <a:rPr lang="en-US" altLang="ko-KR" dirty="0" smtClean="0"/>
              <a:t>	the </a:t>
            </a:r>
            <a:r>
              <a:rPr lang="en-US" altLang="ko-KR" dirty="0"/>
              <a:t>framework for the model of biology.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The </a:t>
            </a:r>
            <a:r>
              <a:rPr lang="en-US" altLang="ko-KR" dirty="0"/>
              <a:t>GO defines </a:t>
            </a:r>
            <a:r>
              <a:rPr lang="en-US" altLang="ko-KR" dirty="0" smtClean="0"/>
              <a:t>	concepts/classes </a:t>
            </a:r>
            <a:r>
              <a:rPr lang="en-US" altLang="ko-KR" dirty="0"/>
              <a:t>used to describe gene </a:t>
            </a:r>
            <a:r>
              <a:rPr lang="en-US" altLang="ko-KR" dirty="0" smtClean="0"/>
              <a:t>	function</a:t>
            </a:r>
            <a:r>
              <a:rPr lang="en-US" altLang="ko-KR" dirty="0"/>
              <a:t>, </a:t>
            </a:r>
            <a:r>
              <a:rPr lang="en-US" altLang="ko-KR" dirty="0" smtClean="0"/>
              <a:t>and relationships </a:t>
            </a:r>
            <a:r>
              <a:rPr lang="en-US" altLang="ko-KR" dirty="0"/>
              <a:t>between these concepts.</a:t>
            </a:r>
            <a:r>
              <a:rPr lang="en-US" altLang="ko-KR" dirty="0" smtClean="0"/>
              <a:t>	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UMLS ( Unified Medical Language System )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Using the meta-thesaurus with over 1 million concepts 	and over 4 million concept names and relationships.</a:t>
            </a:r>
          </a:p>
          <a:p>
            <a:pPr marL="0" indent="0">
              <a:buNone/>
            </a:pPr>
            <a:r>
              <a:rPr lang="en-US" altLang="ko-KR" dirty="0"/>
              <a:t>	S</a:t>
            </a:r>
            <a:r>
              <a:rPr lang="en-US" altLang="ko-KR" dirty="0" smtClean="0"/>
              <a:t>ingle standardized format for accessing information.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838200" y="1551395"/>
            <a:ext cx="1026968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 smtClean="0"/>
              <a:t>Most referenced ontology : GO, UMLS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00871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Finding inferences through visualization techniques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56509"/>
            <a:ext cx="10515600" cy="1690255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Visualization</a:t>
            </a:r>
          </a:p>
          <a:p>
            <a:pPr marL="0" indent="0">
              <a:buNone/>
            </a:pPr>
            <a:r>
              <a:rPr lang="en-US" altLang="ko-KR" dirty="0" smtClean="0"/>
              <a:t>Enable brain to take advantage of spatial relationships that might not be evident in other.</a:t>
            </a:r>
          </a:p>
          <a:p>
            <a:pPr marL="0" indent="0">
              <a:buNone/>
            </a:pP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573" y="3570711"/>
            <a:ext cx="1738995" cy="245225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504" y="3522815"/>
            <a:ext cx="3349769" cy="250015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209" y="3679518"/>
            <a:ext cx="4488089" cy="221069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19768" y="6179128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Heat map</a:t>
            </a:r>
            <a:endParaRPr lang="ko-KR" alt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449041" y="6179128"/>
            <a:ext cx="1129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Network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477219" y="6179128"/>
            <a:ext cx="3666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Tools enabling the visualization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998259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Drug Repurposing Applications</a:t>
            </a:r>
            <a:endParaRPr lang="en-US" altLang="ko-KR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994955" y="2233749"/>
            <a:ext cx="10239102" cy="3877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 smtClean="0"/>
              <a:t>Frijters</a:t>
            </a:r>
            <a:r>
              <a:rPr lang="en-US" altLang="ko-KR" dirty="0"/>
              <a:t> </a:t>
            </a:r>
            <a:r>
              <a:rPr lang="en-US" altLang="ko-KR" dirty="0" smtClean="0"/>
              <a:t>et al</a:t>
            </a:r>
          </a:p>
          <a:p>
            <a:pPr lvl="1"/>
            <a:r>
              <a:rPr lang="en-US" altLang="ko-KR" dirty="0" smtClean="0"/>
              <a:t>Constructed a literature mining tool ‘</a:t>
            </a:r>
            <a:r>
              <a:rPr lang="en-US" altLang="ko-KR" dirty="0" err="1" smtClean="0"/>
              <a:t>CoPub</a:t>
            </a:r>
            <a:r>
              <a:rPr lang="en-US" altLang="ko-KR" dirty="0" smtClean="0"/>
              <a:t> Discovery’ with the purpose of finding novel connections between drugs, genes and diseases.</a:t>
            </a:r>
          </a:p>
          <a:p>
            <a:pPr lvl="1"/>
            <a:r>
              <a:rPr lang="en-US" altLang="ko-KR" dirty="0" smtClean="0"/>
              <a:t>From MEDLINE abstracts, Gene names and other biomedical concepts were extracted and related to each other using co-occurrence.</a:t>
            </a:r>
          </a:p>
          <a:p>
            <a:pPr lvl="1"/>
            <a:r>
              <a:rPr lang="en-US" altLang="ko-KR" dirty="0" smtClean="0"/>
              <a:t>Using the Strength of co-citations, They presented a series of case studies with novel open and closed model discoveries.</a:t>
            </a:r>
          </a:p>
          <a:p>
            <a:pPr marL="0" indent="0">
              <a:buNone/>
            </a:pPr>
            <a:r>
              <a:rPr lang="en-US" altLang="ko-KR" sz="2000" dirty="0" smtClean="0"/>
              <a:t>	Ex</a:t>
            </a:r>
            <a:r>
              <a:rPr lang="en-US" altLang="ko-KR" sz="2000" dirty="0"/>
              <a:t>) </a:t>
            </a:r>
            <a:r>
              <a:rPr lang="en-US" altLang="ko-KR" sz="2000" dirty="0" smtClean="0"/>
              <a:t>Cell proliferation experiments.</a:t>
            </a:r>
            <a:endParaRPr lang="en-US" altLang="ko-KR" sz="2000" dirty="0"/>
          </a:p>
          <a:p>
            <a:pPr marL="0" indent="0">
              <a:buNone/>
            </a:pPr>
            <a:endParaRPr lang="en-US" altLang="ko-KR" dirty="0"/>
          </a:p>
          <a:p>
            <a:pPr lvl="1"/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1078431" y="1398300"/>
            <a:ext cx="1027536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 smtClean="0"/>
              <a:t>Using text mining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37148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Drug Repurposing Applications</a:t>
            </a:r>
            <a:endParaRPr lang="en-US" altLang="ko-KR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994955" y="2233749"/>
            <a:ext cx="10239102" cy="3877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 smtClean="0"/>
              <a:t>Qu</a:t>
            </a:r>
            <a:r>
              <a:rPr lang="en-US" altLang="ko-KR" dirty="0" smtClean="0"/>
              <a:t> et al</a:t>
            </a:r>
          </a:p>
          <a:p>
            <a:pPr lvl="1"/>
            <a:r>
              <a:rPr lang="en-US" altLang="ko-KR" dirty="0" smtClean="0"/>
              <a:t>Constructed DDCO ( the Disease drug correlation ontology ) by combining ontologies from </a:t>
            </a:r>
            <a:r>
              <a:rPr lang="en-US" altLang="ko-KR" dirty="0" err="1" smtClean="0"/>
              <a:t>DrugBank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Entrez</a:t>
            </a:r>
            <a:r>
              <a:rPr lang="en-US" altLang="ko-KR" dirty="0" smtClean="0"/>
              <a:t> Gene, GO, OMIM, KEGG, </a:t>
            </a:r>
            <a:r>
              <a:rPr lang="en-US" altLang="ko-KR" dirty="0" err="1" smtClean="0"/>
              <a:t>BioCarta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Reactome</a:t>
            </a:r>
            <a:r>
              <a:rPr lang="en-US" altLang="ko-KR" dirty="0" smtClean="0"/>
              <a:t>, UMLS and GEO.</a:t>
            </a:r>
          </a:p>
          <a:p>
            <a:pPr lvl="1"/>
            <a:r>
              <a:rPr lang="en-US" altLang="ko-KR" dirty="0" smtClean="0"/>
              <a:t>Using information from the semantic web and SPARQL ( the query language from ontologies), They built a association network.</a:t>
            </a:r>
          </a:p>
          <a:p>
            <a:pPr lvl="1"/>
            <a:r>
              <a:rPr lang="en-US" altLang="ko-KR" dirty="0" smtClean="0"/>
              <a:t>Used the network to deduce drug-disease association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/>
            <a:r>
              <a:rPr lang="en-US" altLang="ko-KR" dirty="0" smtClean="0"/>
              <a:t>By finding drugs for the Systemic Lupus Erythematous, validated.</a:t>
            </a:r>
            <a:endParaRPr lang="en-US" altLang="ko-KR" dirty="0"/>
          </a:p>
          <a:p>
            <a:pPr lvl="1"/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1078431" y="1398300"/>
            <a:ext cx="1027536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 smtClean="0"/>
              <a:t>Using semantic queries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1140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Drug Repurposing Applications</a:t>
            </a:r>
            <a:endParaRPr lang="en-US" altLang="ko-KR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994955" y="2233749"/>
            <a:ext cx="10239102" cy="3877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Cure and </a:t>
            </a:r>
            <a:r>
              <a:rPr lang="en-US" altLang="ko-KR" dirty="0" err="1" smtClean="0"/>
              <a:t>Giroud</a:t>
            </a:r>
            <a:r>
              <a:rPr lang="en-US" altLang="ko-KR" dirty="0" smtClean="0"/>
              <a:t> et al</a:t>
            </a:r>
          </a:p>
          <a:p>
            <a:pPr lvl="1"/>
            <a:r>
              <a:rPr lang="en-US" altLang="ko-KR" dirty="0" smtClean="0"/>
              <a:t>Presented a workflow for improving the quality of data stored in drug databases.</a:t>
            </a:r>
          </a:p>
          <a:p>
            <a:pPr lvl="1"/>
            <a:r>
              <a:rPr lang="en-US" altLang="ko-KR" dirty="0" smtClean="0"/>
              <a:t>Through the conversion of existing terminologies into semantic web compatible format, concepts and associations were refined.</a:t>
            </a:r>
          </a:p>
          <a:p>
            <a:pPr lvl="1"/>
            <a:r>
              <a:rPr lang="en-US" altLang="ko-KR" dirty="0" smtClean="0"/>
              <a:t>New concepts are associated with the ontologies by applying inductive reasoning to the drug DB.</a:t>
            </a:r>
          </a:p>
          <a:p>
            <a:pPr lvl="1"/>
            <a:r>
              <a:rPr lang="en-US" altLang="ko-KR" dirty="0" smtClean="0"/>
              <a:t>The ontologies can then be used to find and repair data quality violations in drug DB. </a:t>
            </a:r>
            <a:endParaRPr lang="en-US" altLang="ko-KR" dirty="0"/>
          </a:p>
          <a:p>
            <a:pPr lvl="1"/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1078431" y="1398300"/>
            <a:ext cx="1027536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/>
              <a:t>Using semantic queries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04443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Drug Repurposing Applications</a:t>
            </a:r>
            <a:endParaRPr lang="en-US" altLang="ko-KR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994955" y="2233749"/>
            <a:ext cx="10239102" cy="3877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 smtClean="0"/>
              <a:t>Cerami</a:t>
            </a:r>
            <a:r>
              <a:rPr lang="en-US" altLang="ko-KR" dirty="0" smtClean="0"/>
              <a:t> et al</a:t>
            </a:r>
          </a:p>
          <a:p>
            <a:pPr marL="685800" lvl="2">
              <a:spcBef>
                <a:spcPts val="1000"/>
              </a:spcBef>
            </a:pPr>
            <a:r>
              <a:rPr lang="en-US" altLang="ko-KR" dirty="0"/>
              <a:t>Used the Newman-Girvan module detection algorithm to find candidate ‘drivers’ </a:t>
            </a:r>
            <a:r>
              <a:rPr lang="en-US" altLang="ko-KR" dirty="0" smtClean="0"/>
              <a:t>i.e</a:t>
            </a:r>
            <a:r>
              <a:rPr lang="en-US" altLang="ko-KR" dirty="0"/>
              <a:t>. Genes responsible for </a:t>
            </a:r>
            <a:r>
              <a:rPr lang="en-US" altLang="ko-KR" dirty="0" err="1"/>
              <a:t>Glioblastoma</a:t>
            </a:r>
            <a:r>
              <a:rPr lang="en-US" altLang="ko-KR" dirty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Keiser </a:t>
            </a:r>
            <a:r>
              <a:rPr lang="en-US" altLang="ko-KR" dirty="0"/>
              <a:t>et </a:t>
            </a:r>
            <a:r>
              <a:rPr lang="en-US" altLang="ko-KR" dirty="0" smtClean="0"/>
              <a:t>al</a:t>
            </a:r>
          </a:p>
          <a:p>
            <a:pPr lvl="1"/>
            <a:r>
              <a:rPr lang="en-US" altLang="ko-KR" dirty="0" smtClean="0"/>
              <a:t>Demonstrated the ability to predict new targets for existing drugs by comparing the similarity of the ligands binding to these targets.</a:t>
            </a:r>
          </a:p>
          <a:p>
            <a:pPr lvl="1"/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1078431" y="1398300"/>
            <a:ext cx="1027536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/>
              <a:t>Using </a:t>
            </a:r>
            <a:r>
              <a:rPr lang="en-US" altLang="ko-KR" sz="3200" dirty="0" smtClean="0"/>
              <a:t>visualization techniques.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19181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Drug Repurposing Applications</a:t>
            </a:r>
            <a:endParaRPr lang="en-US" altLang="ko-KR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994955" y="2233749"/>
            <a:ext cx="10239102" cy="3877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Li et al</a:t>
            </a:r>
          </a:p>
          <a:p>
            <a:pPr marL="685800" lvl="2">
              <a:spcBef>
                <a:spcPts val="1000"/>
              </a:spcBef>
            </a:pPr>
            <a:r>
              <a:rPr lang="en-US" altLang="ko-KR" dirty="0" smtClean="0"/>
              <a:t>Used a heat map to compare similarity of protein-compound association profiles, as extracted from the literature, in combination with hierarchical clustering.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1078431" y="1398300"/>
            <a:ext cx="1027536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/>
              <a:t>Using </a:t>
            </a:r>
            <a:r>
              <a:rPr lang="en-US" altLang="ko-KR" sz="3200" dirty="0" smtClean="0"/>
              <a:t>visualization techniques.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61947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TECHNOLOGICAL OVERVIEW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Literature mining</a:t>
            </a:r>
          </a:p>
          <a:p>
            <a:r>
              <a:rPr lang="en-US" altLang="ko-KR" dirty="0" smtClean="0"/>
              <a:t>Information Extraction (IE)</a:t>
            </a:r>
          </a:p>
          <a:p>
            <a:r>
              <a:rPr lang="en-US" altLang="ko-KR" dirty="0" smtClean="0"/>
              <a:t>Semantic web technologies and ontologies</a:t>
            </a:r>
          </a:p>
          <a:p>
            <a:r>
              <a:rPr lang="en-US" altLang="ko-KR" dirty="0" smtClean="0"/>
              <a:t>Finding inferences through visualization techniques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515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Drug Repurposing Applications</a:t>
            </a:r>
            <a:endParaRPr lang="en-US" altLang="ko-KR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994955" y="2233749"/>
            <a:ext cx="10239102" cy="3877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Ariadne Genomics</a:t>
            </a:r>
          </a:p>
          <a:p>
            <a:pPr lvl="1"/>
            <a:r>
              <a:rPr lang="en-US" altLang="ko-KR" dirty="0" smtClean="0"/>
              <a:t>Published the repurposing of </a:t>
            </a:r>
            <a:r>
              <a:rPr lang="en-US" altLang="ko-KR" dirty="0" err="1" smtClean="0"/>
              <a:t>Fulvestrant</a:t>
            </a:r>
            <a:r>
              <a:rPr lang="en-US" altLang="ko-KR" dirty="0"/>
              <a:t> </a:t>
            </a:r>
            <a:r>
              <a:rPr lang="en-US" altLang="ko-KR" dirty="0" smtClean="0"/>
              <a:t>to </a:t>
            </a:r>
            <a:r>
              <a:rPr lang="en-US" altLang="ko-KR" dirty="0" err="1" smtClean="0"/>
              <a:t>glioblastoma</a:t>
            </a:r>
            <a:r>
              <a:rPr lang="en-US" altLang="ko-KR" dirty="0" smtClean="0"/>
              <a:t> using publicly available microarray data.</a:t>
            </a:r>
          </a:p>
          <a:p>
            <a:pPr lvl="1"/>
            <a:endParaRPr lang="en-US" altLang="ko-KR" dirty="0" smtClean="0"/>
          </a:p>
          <a:p>
            <a:r>
              <a:rPr lang="en-US" altLang="ko-KR" dirty="0" err="1" smtClean="0"/>
              <a:t>GeneGo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Combines chemical structural analysis tools with molecular interaction and pathway analysis data to produce a new indications.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078431" y="1398300"/>
            <a:ext cx="1027536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 smtClean="0"/>
              <a:t>Companies in the field of Literature mining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16616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Drug Repurposing Applications</a:t>
            </a:r>
            <a:endParaRPr lang="en-US" altLang="ko-KR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994955" y="2233749"/>
            <a:ext cx="10239102" cy="38779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 smtClean="0"/>
              <a:t>Biovista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COSS (Clinical Outcome Search Space) Platform.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COSS is combined IE tools, a DB of relations among biomedical entities and inferential algorithms to arrive at previously unknown relationships between drugs, gene, diseases and adverse drug reactions.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Repurposed </a:t>
            </a:r>
            <a:r>
              <a:rPr lang="en-US" altLang="ko-KR" dirty="0" err="1" smtClean="0"/>
              <a:t>Dimebon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Pirlindol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Used By The FDA’s Office of Clinical Pharmacology.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078431" y="1398300"/>
            <a:ext cx="1027536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 smtClean="0"/>
              <a:t>Companies in the field of Literature mining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09909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3040" y="0"/>
            <a:ext cx="70051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36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CONCLUDING REMARKS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ko-KR" dirty="0" smtClean="0"/>
              <a:t>The more one knows about disease and drug, the more ‘educated’ a guess will be concerning selection of the right indication.</a:t>
            </a:r>
          </a:p>
          <a:p>
            <a:pPr marL="514350" indent="-514350">
              <a:buAutoNum type="arabicPeriod" startAt="2"/>
            </a:pPr>
            <a:r>
              <a:rPr lang="en-US" altLang="ko-KR" dirty="0" smtClean="0"/>
              <a:t>Visualization techniques may provide additional guidance to DR exercises.</a:t>
            </a:r>
          </a:p>
          <a:p>
            <a:pPr marL="514350" indent="-514350">
              <a:buAutoNum type="arabicPeriod" startAt="2"/>
            </a:pPr>
            <a:r>
              <a:rPr lang="en-US" altLang="ko-KR" dirty="0" smtClean="0"/>
              <a:t>All hypotheses should always be followed by manual creation by experts.</a:t>
            </a:r>
          </a:p>
          <a:p>
            <a:pPr marL="514350" indent="-514350">
              <a:buAutoNum type="arabicPeriod" startAt="2"/>
            </a:pPr>
            <a:r>
              <a:rPr lang="en-US" altLang="ko-KR" dirty="0" smtClean="0"/>
              <a:t>The potential of a drug to generate an adverse reaction should not be assumed non-existent.</a:t>
            </a:r>
          </a:p>
        </p:txBody>
      </p:sp>
    </p:spTree>
    <p:extLst>
      <p:ext uri="{BB962C8B-B14F-4D97-AF65-F5344CB8AC3E}">
        <p14:creationId xmlns:p14="http://schemas.microsoft.com/office/powerpoint/2010/main" val="272338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Literature </a:t>
            </a:r>
            <a:r>
              <a:rPr lang="en-US" altLang="ko-KR" dirty="0" smtClean="0"/>
              <a:t>Mining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2287339"/>
            <a:ext cx="4883331" cy="3355386"/>
          </a:xfrm>
        </p:spPr>
        <p:txBody>
          <a:bodyPr/>
          <a:lstStyle/>
          <a:p>
            <a:r>
              <a:rPr lang="en-US" altLang="ko-KR" dirty="0" smtClean="0"/>
              <a:t>the most widely used repository of biomedical articles.</a:t>
            </a:r>
          </a:p>
          <a:p>
            <a:r>
              <a:rPr lang="en-US" altLang="ko-KR" dirty="0" smtClean="0"/>
              <a:t>containing over 20 million abstracts.</a:t>
            </a:r>
          </a:p>
          <a:p>
            <a:r>
              <a:rPr lang="en-US" altLang="ko-KR" dirty="0"/>
              <a:t>g</a:t>
            </a:r>
            <a:r>
              <a:rPr lang="en-US" altLang="ko-KR" dirty="0" smtClean="0"/>
              <a:t>rowing rapidly.</a:t>
            </a: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9529" y="1816168"/>
            <a:ext cx="5344271" cy="359142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838200" y="1523780"/>
            <a:ext cx="265403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/>
              <a:t>PubMed </a:t>
            </a:r>
            <a:r>
              <a:rPr lang="en-US" altLang="ko-KR" sz="3200" dirty="0" smtClean="0"/>
              <a:t>is… 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45794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Literature </a:t>
            </a:r>
            <a:r>
              <a:rPr lang="en-US" altLang="ko-KR" dirty="0" smtClean="0"/>
              <a:t>Mining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94955" y="2233749"/>
            <a:ext cx="10239102" cy="38779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The premise is that there are two concepts of knowledge that do not communicate explicitly with each other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Finally established in the clinical practice.</a:t>
            </a: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838200" y="1412103"/>
            <a:ext cx="1026968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 smtClean="0"/>
              <a:t>Swanson’s ABC model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93577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Literature </a:t>
            </a:r>
            <a:r>
              <a:rPr lang="en-US" altLang="ko-KR" dirty="0" smtClean="0"/>
              <a:t>Mining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94955" y="2756263"/>
            <a:ext cx="4883331" cy="335538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838200" y="1412103"/>
            <a:ext cx="1026968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 smtClean="0"/>
              <a:t>Swanson’s ABC model : 2 types</a:t>
            </a:r>
            <a:endParaRPr lang="ko-KR" altLang="en-US" sz="3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002" y="2865246"/>
            <a:ext cx="5734850" cy="386769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562050" y="2952206"/>
            <a:ext cx="28401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b="1" dirty="0" smtClean="0"/>
              <a:t>Closed Process</a:t>
            </a:r>
            <a:endParaRPr lang="ko-KR" altLang="en-US" b="1" dirty="0"/>
          </a:p>
        </p:txBody>
      </p:sp>
      <p:sp>
        <p:nvSpPr>
          <p:cNvPr id="8" name="직사각형 7"/>
          <p:cNvSpPr/>
          <p:nvPr/>
        </p:nvSpPr>
        <p:spPr>
          <a:xfrm>
            <a:off x="1448838" y="4276866"/>
            <a:ext cx="29533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b="1" dirty="0" smtClean="0"/>
              <a:t>Open Process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68710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Literature </a:t>
            </a:r>
            <a:r>
              <a:rPr lang="en-US" altLang="ko-KR" dirty="0" smtClean="0"/>
              <a:t>Mining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94955" y="2756263"/>
            <a:ext cx="4883331" cy="335538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838200" y="1412103"/>
            <a:ext cx="1026968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 smtClean="0"/>
              <a:t>Information Extraction</a:t>
            </a:r>
            <a:endParaRPr lang="ko-KR" altLang="en-US" sz="3200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994955" y="2233749"/>
            <a:ext cx="10239102" cy="3877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The First step toward the discovery of novel links between unrelated concepts.</a:t>
            </a:r>
          </a:p>
          <a:p>
            <a:endParaRPr lang="en-US" altLang="ko-KR" dirty="0"/>
          </a:p>
          <a:p>
            <a:r>
              <a:rPr lang="en-US" altLang="ko-KR" dirty="0" smtClean="0"/>
              <a:t>The Extraction of concepts and relationships from a single article or abstract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019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Literature </a:t>
            </a:r>
            <a:r>
              <a:rPr lang="en-US" altLang="ko-KR" dirty="0" smtClean="0"/>
              <a:t>Mining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838200" y="1412103"/>
            <a:ext cx="1026968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 smtClean="0"/>
              <a:t>Information Extraction : NER</a:t>
            </a:r>
            <a:endParaRPr lang="ko-KR" altLang="en-US" sz="3200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994955" y="2233749"/>
            <a:ext cx="10239102" cy="3877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Named </a:t>
            </a:r>
            <a:r>
              <a:rPr lang="en-US" altLang="ko-KR" dirty="0"/>
              <a:t>Entity </a:t>
            </a:r>
            <a:r>
              <a:rPr lang="en-US" altLang="ko-KR" dirty="0" smtClean="0"/>
              <a:t>Recognition is a prerequisite for IE.</a:t>
            </a: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en-US" altLang="ko-KR" dirty="0" smtClean="0"/>
              <a:t>Identifying terms using controlled vocabularies, such as UMLS, </a:t>
            </a:r>
            <a:r>
              <a:rPr lang="en-US" altLang="ko-KR" dirty="0" err="1" smtClean="0"/>
              <a:t>MeSH</a:t>
            </a:r>
            <a:r>
              <a:rPr lang="en-US" altLang="ko-KR" dirty="0" smtClean="0"/>
              <a:t> for diseases.</a:t>
            </a:r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en-US" altLang="ko-KR" dirty="0" smtClean="0"/>
              <a:t>It is a quite difficult task due to the lack of standardization of names and the issue of synonymy and polysemy</a:t>
            </a:r>
          </a:p>
          <a:p>
            <a:pPr marL="0" indent="0">
              <a:buNone/>
            </a:pPr>
            <a:r>
              <a:rPr lang="en-US" altLang="ko-KR" sz="2000" dirty="0" smtClean="0"/>
              <a:t>	Ex) MAPK14, p38 MAP kinase, mitogen-activated protein kinase 14</a:t>
            </a:r>
          </a:p>
          <a:p>
            <a:pPr marL="0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68284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Literature </a:t>
            </a:r>
            <a:r>
              <a:rPr lang="en-US" altLang="ko-KR" dirty="0" smtClean="0"/>
              <a:t>Mining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838200" y="1412103"/>
            <a:ext cx="1026968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 smtClean="0"/>
              <a:t>Information Extraction : Co-occurrence, NLP</a:t>
            </a:r>
            <a:endParaRPr lang="ko-KR" altLang="en-US" sz="3200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994955" y="2233749"/>
            <a:ext cx="10239102" cy="3877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Co-occurrence </a:t>
            </a:r>
          </a:p>
          <a:p>
            <a:pPr marL="457200" lvl="1" indent="0">
              <a:buNone/>
            </a:pPr>
            <a:r>
              <a:rPr lang="en-US" altLang="ko-KR" dirty="0" smtClean="0"/>
              <a:t>Based on the notion that if two concepts are mentioned in the same body of text, they are possibly related to each other.</a:t>
            </a:r>
          </a:p>
          <a:p>
            <a:pPr marL="457200" lvl="1" indent="0">
              <a:buNone/>
            </a:pPr>
            <a:r>
              <a:rPr lang="en-US" altLang="ko-KR" dirty="0" smtClean="0"/>
              <a:t>But, There is the high rate of false-positive</a:t>
            </a:r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marL="228600" lvl="1">
              <a:spcBef>
                <a:spcPts val="1000"/>
              </a:spcBef>
            </a:pPr>
            <a:r>
              <a:rPr lang="en-US" altLang="ko-KR" dirty="0"/>
              <a:t>NLP ( Natural Language Processing 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 smtClean="0"/>
              <a:t>Word </a:t>
            </a:r>
            <a:r>
              <a:rPr lang="en-US" altLang="ko-KR" dirty="0"/>
              <a:t>-&gt; sentence -&gt; building structure ( tree, </a:t>
            </a:r>
            <a:r>
              <a:rPr lang="en-US" altLang="ko-KR" dirty="0" smtClean="0"/>
              <a:t>category )</a:t>
            </a:r>
          </a:p>
          <a:p>
            <a:pPr marL="457200" lvl="1" indent="0">
              <a:buNone/>
            </a:pPr>
            <a:r>
              <a:rPr lang="en-US" altLang="ko-KR" dirty="0" smtClean="0"/>
              <a:t>Better than co-occurrence as guidance.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06477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Literature </a:t>
            </a:r>
            <a:r>
              <a:rPr lang="en-US" altLang="ko-KR" dirty="0" smtClean="0"/>
              <a:t>Mining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838200" y="1412103"/>
            <a:ext cx="1026968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 smtClean="0"/>
              <a:t>Information Extraction : Co-occurrence, NLP</a:t>
            </a:r>
            <a:endParaRPr lang="ko-KR" altLang="en-US" sz="32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994955" y="2233749"/>
            <a:ext cx="10239102" cy="38779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 smtClean="0"/>
              <a:t>Smalheiser</a:t>
            </a:r>
            <a:r>
              <a:rPr lang="en-US" altLang="ko-KR" dirty="0" smtClean="0"/>
              <a:t> and Swanson </a:t>
            </a:r>
            <a:r>
              <a:rPr lang="en-US" altLang="ko-KR" dirty="0"/>
              <a:t>et al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The creation of </a:t>
            </a:r>
            <a:r>
              <a:rPr lang="en-US" altLang="ko-KR" dirty="0" err="1" smtClean="0"/>
              <a:t>Arrowsmith</a:t>
            </a:r>
            <a:r>
              <a:rPr lang="en-US" altLang="ko-KR" dirty="0" smtClean="0"/>
              <a:t>, which builds on the closed discovery mode of the original ABC model.</a:t>
            </a:r>
          </a:p>
          <a:p>
            <a:r>
              <a:rPr lang="en-US" altLang="ko-KR" dirty="0" smtClean="0"/>
              <a:t>Gordon </a:t>
            </a:r>
            <a:r>
              <a:rPr lang="en-US" altLang="ko-KR" dirty="0"/>
              <a:t>and Lindsay et al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Used the open discovery mode and lexical statistics over titles and abstracts.</a:t>
            </a:r>
          </a:p>
          <a:p>
            <a:r>
              <a:rPr lang="en-US" altLang="ko-KR" dirty="0" err="1" smtClean="0"/>
              <a:t>Weeber</a:t>
            </a:r>
            <a:r>
              <a:rPr lang="en-US" altLang="ko-KR" dirty="0" smtClean="0"/>
              <a:t> </a:t>
            </a:r>
            <a:r>
              <a:rPr lang="en-US" altLang="ko-KR" dirty="0"/>
              <a:t>et al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Used UMLS and lexical tool “DAD” to map natural language text to UMLS </a:t>
            </a:r>
            <a:r>
              <a:rPr lang="en-US" altLang="ko-KR" dirty="0" smtClean="0"/>
              <a:t>concepts. </a:t>
            </a:r>
          </a:p>
          <a:p>
            <a:pPr lvl="1"/>
            <a:r>
              <a:rPr lang="en-US" altLang="ko-KR" dirty="0"/>
              <a:t>four novel therapeutic </a:t>
            </a:r>
            <a:r>
              <a:rPr lang="en-US" altLang="ko-KR" dirty="0" smtClean="0"/>
              <a:t>applications for </a:t>
            </a:r>
            <a:r>
              <a:rPr lang="en-US" altLang="ko-KR" dirty="0"/>
              <a:t>thalidomide: myasthenia gravis, chronic </a:t>
            </a:r>
            <a:r>
              <a:rPr lang="en-US" altLang="ko-KR" dirty="0" smtClean="0"/>
              <a:t>hepatitis C</a:t>
            </a:r>
            <a:r>
              <a:rPr lang="en-US" altLang="ko-KR" dirty="0"/>
              <a:t>, Helicobacter pylori-induced gastritis and acute pancreatitis.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94000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4206</TotalTime>
  <Words>2590</Words>
  <Application>Microsoft Office PowerPoint</Application>
  <PresentationFormat>와이드스크린</PresentationFormat>
  <Paragraphs>306</Paragraphs>
  <Slides>23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9" baseType="lpstr">
      <vt:lpstr>Adobe 고딕 Std B</vt:lpstr>
      <vt:lpstr>Arial Unicode MS</vt:lpstr>
      <vt:lpstr>맑은 고딕</vt:lpstr>
      <vt:lpstr>Arial</vt:lpstr>
      <vt:lpstr>Courier New</vt:lpstr>
      <vt:lpstr>Office 테마</vt:lpstr>
      <vt:lpstr>Literature mining, ontologies and information visualization for drug repurposing</vt:lpstr>
      <vt:lpstr>TECHNOLOGICAL OVERVIEW</vt:lpstr>
      <vt:lpstr>Literature Mining</vt:lpstr>
      <vt:lpstr>Literature Mining</vt:lpstr>
      <vt:lpstr>Literature Mining</vt:lpstr>
      <vt:lpstr>Literature Mining</vt:lpstr>
      <vt:lpstr>Literature Mining</vt:lpstr>
      <vt:lpstr>Literature Mining</vt:lpstr>
      <vt:lpstr>Literature Mining</vt:lpstr>
      <vt:lpstr>Literature Mining</vt:lpstr>
      <vt:lpstr>Literature Mining</vt:lpstr>
      <vt:lpstr>Semantic web technologies and ontologies</vt:lpstr>
      <vt:lpstr>Semantic web technologies and ontologies</vt:lpstr>
      <vt:lpstr>Finding inferences through visualization techniques</vt:lpstr>
      <vt:lpstr>Drug Repurposing Applications</vt:lpstr>
      <vt:lpstr>Drug Repurposing Applications</vt:lpstr>
      <vt:lpstr>Drug Repurposing Applications</vt:lpstr>
      <vt:lpstr>Drug Repurposing Applications</vt:lpstr>
      <vt:lpstr>Drug Repurposing Applications</vt:lpstr>
      <vt:lpstr>Drug Repurposing Applications</vt:lpstr>
      <vt:lpstr>Drug Repurposing Applications</vt:lpstr>
      <vt:lpstr>PowerPoint 프레젠테이션</vt:lpstr>
      <vt:lpstr>CONCLUDING REMARKS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Literature mining, ontologies and information visualization for drug repurposing</dc:title>
  <dc:creator>Windows 사용자</dc:creator>
  <cp:lastModifiedBy>Windows 사용자</cp:lastModifiedBy>
  <cp:revision>81</cp:revision>
  <dcterms:created xsi:type="dcterms:W3CDTF">2016-07-08T08:30:24Z</dcterms:created>
  <dcterms:modified xsi:type="dcterms:W3CDTF">2016-07-14T04:57:18Z</dcterms:modified>
</cp:coreProperties>
</file>