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Apple SD 산돌고딕 Neo 옅은체"/>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Apple SD 산돌고딕 Neo 옅은체"/>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Apple SD 산돌고딕 Neo 옅은체"/>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Apple SD 산돌고딕 Neo 옅은체"/>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Apple SD 산돌고딕 Neo 옅은체"/>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Apple SD 산돌고딕 Neo 옅은체"/>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Apple SD 산돌고딕 Neo 옅은체"/>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Apple SD 산돌고딕 Neo 옅은체"/>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Apple SD 산돌고딕 Neo 옅은체"/>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박민석" initials="박"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Apple SD 산돌고딕 Neo 세미볼드체"/>
          <a:ea typeface="Apple SD 산돌고딕 Neo 세미볼드체"/>
          <a:cs typeface="Apple SD 산돌고딕 Neo 세미볼드체"/>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Apple SD 산돌고딕 Neo 세미볼드체"/>
          <a:ea typeface="Apple SD 산돌고딕 Neo 세미볼드체"/>
          <a:cs typeface="Apple SD 산돌고딕 Neo 세미볼드체"/>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i="off">
        <a:font>
          <a:latin typeface="Apple SD 산돌고딕 Neo 세미볼드체"/>
          <a:ea typeface="Apple SD 산돌고딕 Neo 세미볼드체"/>
          <a:cs typeface="Apple SD 산돌고딕 Neo 세미볼드체"/>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Apple SD 산돌고딕 Neo 세미볼드체"/>
          <a:ea typeface="Apple SD 산돌고딕 Neo 세미볼드체"/>
          <a:cs typeface="Apple SD 산돌고딕 Neo 세미볼드체"/>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a:tcStyle>
        <a:tcBdr/>
        <a:fill>
          <a:solidFill>
            <a:srgbClr val="C3C2C2"/>
          </a:solidFill>
        </a:fill>
      </a:tcStyle>
    </a:band2H>
    <a:firstCol>
      <a:tcTxStyle b="on" i="off">
        <a:font>
          <a:latin typeface="Apple SD 산돌고딕 Neo 세미볼드체"/>
          <a:ea typeface="Apple SD 산돌고딕 Neo 세미볼드체"/>
          <a:cs typeface="Apple SD 산돌고딕 Neo 세미볼드체"/>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Apple SD 산돌고딕 Neo 세미볼드체"/>
          <a:ea typeface="Apple SD 산돌고딕 Neo 세미볼드체"/>
          <a:cs typeface="Apple SD 산돌고딕 Neo 세미볼드체"/>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Apple SD 산돌고딕 Neo 세미볼드체"/>
          <a:ea typeface="Apple SD 산돌고딕 Neo 세미볼드체"/>
          <a:cs typeface="Apple SD 산돌고딕 Neo 세미볼드체"/>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i="off">
        <a:font>
          <a:latin typeface="Apple SD 산돌고딕 Neo 세미볼드체"/>
          <a:ea typeface="Apple SD 산돌고딕 Neo 세미볼드체"/>
          <a:cs typeface="Apple SD 산돌고딕 Neo 세미볼드체"/>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
          <a:latin typeface="Apple SD 산돌고딕 Neo 세미볼드체"/>
          <a:ea typeface="Apple SD 산돌고딕 Neo 세미볼드체"/>
          <a:cs typeface="Apple SD 산돌고딕 Neo 세미볼드체"/>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
          <a:latin typeface="Apple SD 산돌고딕 Neo 세미볼드체"/>
          <a:ea typeface="Apple SD 산돌고딕 Neo 세미볼드체"/>
          <a:cs typeface="Apple SD 산돌고딕 Neo 세미볼드체"/>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i="off">
        <a:font>
          <a:latin typeface="Apple SD 산돌고딕 Neo 세미볼드체"/>
          <a:ea typeface="Apple SD 산돌고딕 Neo 세미볼드체"/>
          <a:cs typeface="Apple SD 산돌고딕 Neo 세미볼드체"/>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Apple SD 산돌고딕 Neo 세미볼드체"/>
          <a:ea typeface="Apple SD 산돌고딕 Neo 세미볼드체"/>
          <a:cs typeface="Apple SD 산돌고딕 Neo 세미볼드체"/>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Apple SD 산돌고딕 Neo 세미볼드체"/>
          <a:ea typeface="Apple SD 산돌고딕 Neo 세미볼드체"/>
          <a:cs typeface="Apple SD 산돌고딕 Neo 세미볼드체"/>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Apple SD 산돌고딕 Neo 볼드체"/>
          <a:ea typeface="Apple SD 산돌고딕 Neo 볼드체"/>
          <a:cs typeface="Apple SD 산돌고딕 Neo 볼드체"/>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Apple SD 산돌고딕 Neo 볼드체"/>
          <a:ea typeface="Apple SD 산돌고딕 Neo 볼드체"/>
          <a:cs typeface="Apple SD 산돌고딕 Neo 볼드체"/>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Apple SD 산돌고딕 Neo 볼드체"/>
          <a:ea typeface="Apple SD 산돌고딕 Neo 볼드체"/>
          <a:cs typeface="Apple SD 산돌고딕 Neo 볼드체"/>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4654" autoAdjust="0"/>
  </p:normalViewPr>
  <p:slideViewPr>
    <p:cSldViewPr snapToGrid="0">
      <p:cViewPr varScale="1">
        <p:scale>
          <a:sx n="61" d="100"/>
          <a:sy n="61" d="100"/>
        </p:scale>
        <p:origin x="1122" y="60"/>
      </p:cViewPr>
      <p:guideLst/>
    </p:cSldViewPr>
  </p:slideViewPr>
  <p:notesTextViewPr>
    <p:cViewPr>
      <p:scale>
        <a:sx n="1" d="1"/>
        <a:sy n="1" d="1"/>
      </p:scale>
      <p:origin x="0" y="-24"/>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6" name="Shape 116"/>
          <p:cNvSpPr>
            <a:spLocks noGrp="1" noRot="1" noChangeAspect="1"/>
          </p:cNvSpPr>
          <p:nvPr>
            <p:ph type="sldImg"/>
          </p:nvPr>
        </p:nvSpPr>
        <p:spPr>
          <a:xfrm>
            <a:off x="1143000" y="685800"/>
            <a:ext cx="4572000" cy="3429000"/>
          </a:xfrm>
          <a:prstGeom prst="rect">
            <a:avLst/>
          </a:prstGeom>
        </p:spPr>
        <p:txBody>
          <a:bodyPr/>
          <a:lstStyle/>
          <a:p>
            <a:endParaRPr/>
          </a:p>
        </p:txBody>
      </p:sp>
      <p:sp>
        <p:nvSpPr>
          <p:cNvPr id="117" name="Shape 117"/>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2525659740"/>
      </p:ext>
    </p:extLst>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smtClean="0"/>
              <a:t>인간 유전체 연구는 특정 질병간의 연결이 존재한다는 것을 말해주고 있다</a:t>
            </a:r>
            <a:r>
              <a:rPr lang="en-US" altLang="ko-KR" dirty="0" smtClean="0"/>
              <a:t>.</a:t>
            </a:r>
          </a:p>
          <a:p>
            <a:endParaRPr lang="en-US" altLang="ko-KR" dirty="0" smtClean="0"/>
          </a:p>
          <a:p>
            <a:r>
              <a:rPr lang="en-US" altLang="ko-KR" dirty="0" smtClean="0"/>
              <a:t>next-generation sequencing </a:t>
            </a:r>
            <a:r>
              <a:rPr lang="ko-KR" altLang="en-US" dirty="0" smtClean="0"/>
              <a:t>같은 최근 기술 발전은 과감하게 모든 </a:t>
            </a:r>
            <a:r>
              <a:rPr lang="en-US" altLang="ko-KR" dirty="0" smtClean="0"/>
              <a:t>exon sequencing</a:t>
            </a:r>
            <a:r>
              <a:rPr lang="ko-KR" altLang="en-US" dirty="0" smtClean="0"/>
              <a:t>의 비용을 줄임으로써 유전자</a:t>
            </a:r>
            <a:r>
              <a:rPr lang="en-US" altLang="ko-KR" dirty="0" smtClean="0"/>
              <a:t>-</a:t>
            </a:r>
            <a:r>
              <a:rPr lang="ko-KR" altLang="en-US" dirty="0" smtClean="0"/>
              <a:t>질병 관계의 발견에 기여하고 있다</a:t>
            </a:r>
            <a:r>
              <a:rPr lang="en-US" altLang="ko-KR" dirty="0" smtClean="0"/>
              <a:t>.</a:t>
            </a:r>
          </a:p>
          <a:p>
            <a:endParaRPr lang="en-US" altLang="ko-KR" dirty="0" smtClean="0"/>
          </a:p>
          <a:p>
            <a:r>
              <a:rPr lang="en-US" altLang="ko-KR" dirty="0" smtClean="0"/>
              <a:t>GWAS </a:t>
            </a:r>
            <a:r>
              <a:rPr lang="ko-KR" altLang="en-US" dirty="0" smtClean="0"/>
              <a:t>는 유전적 다양성과 질병간의 관계를 보여주며 많은 복잡한 질병들과 연결 되어있음을</a:t>
            </a:r>
            <a:r>
              <a:rPr lang="ko-KR" altLang="en-US" baseline="0" dirty="0" smtClean="0"/>
              <a:t> </a:t>
            </a:r>
            <a:r>
              <a:rPr lang="ko-KR" altLang="en-US" dirty="0" err="1" smtClean="0"/>
              <a:t>보여주고있다</a:t>
            </a:r>
            <a:r>
              <a:rPr lang="en-US" altLang="ko-KR" dirty="0" smtClean="0"/>
              <a:t>.</a:t>
            </a:r>
          </a:p>
          <a:p>
            <a:endParaRPr lang="en-US" altLang="ko-KR" dirty="0" smtClean="0"/>
          </a:p>
          <a:p>
            <a:r>
              <a:rPr lang="en-US" altLang="ko-KR" dirty="0" smtClean="0"/>
              <a:t>GWAS </a:t>
            </a:r>
            <a:r>
              <a:rPr lang="ko-KR" altLang="en-US" dirty="0" smtClean="0"/>
              <a:t>에 의해 </a:t>
            </a:r>
            <a:r>
              <a:rPr lang="en-US" altLang="ko-KR" dirty="0" smtClean="0"/>
              <a:t>gene-disease </a:t>
            </a:r>
            <a:r>
              <a:rPr lang="ko-KR" altLang="en-US" dirty="0" smtClean="0"/>
              <a:t>관계는 </a:t>
            </a:r>
            <a:r>
              <a:rPr lang="ko-KR" altLang="en-US" dirty="0" err="1" smtClean="0"/>
              <a:t>리포지셔닝</a:t>
            </a:r>
            <a:r>
              <a:rPr lang="ko-KR" altLang="en-US" dirty="0" smtClean="0"/>
              <a:t> 가능성이 있음을 시사한다</a:t>
            </a:r>
            <a:r>
              <a:rPr lang="en-US" altLang="ko-KR" dirty="0" smtClean="0"/>
              <a:t>.</a:t>
            </a:r>
            <a:endParaRPr lang="ko-KR" altLang="en-US" dirty="0"/>
          </a:p>
        </p:txBody>
      </p:sp>
    </p:spTree>
    <p:extLst>
      <p:ext uri="{BB962C8B-B14F-4D97-AF65-F5344CB8AC3E}">
        <p14:creationId xmlns:p14="http://schemas.microsoft.com/office/powerpoint/2010/main" val="24954970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smtClean="0"/>
              <a:t> 약 발견의 </a:t>
            </a:r>
            <a:r>
              <a:rPr lang="ko-KR" altLang="en-US" dirty="0" err="1" smtClean="0"/>
              <a:t>여러가지</a:t>
            </a:r>
            <a:r>
              <a:rPr lang="ko-KR" altLang="en-US" dirty="0" smtClean="0"/>
              <a:t> 단계는 </a:t>
            </a:r>
            <a:r>
              <a:rPr lang="en-US" altLang="ko-KR" dirty="0" smtClean="0"/>
              <a:t>repurposing</a:t>
            </a:r>
            <a:r>
              <a:rPr lang="ko-KR" altLang="en-US" dirty="0" smtClean="0"/>
              <a:t>과 관련된 추가적인 데이터들을 생성한다</a:t>
            </a:r>
            <a:r>
              <a:rPr lang="en-US" altLang="ko-KR" dirty="0" smtClean="0"/>
              <a:t>.</a:t>
            </a:r>
          </a:p>
          <a:p>
            <a:r>
              <a:rPr lang="ko-KR" altLang="en-US" dirty="0" smtClean="0"/>
              <a:t>이 모든 과정들은 </a:t>
            </a:r>
            <a:r>
              <a:rPr lang="en-US" altLang="ko-KR" dirty="0" smtClean="0"/>
              <a:t>New Disease Indication </a:t>
            </a:r>
            <a:r>
              <a:rPr lang="ko-KR" altLang="en-US" dirty="0" smtClean="0"/>
              <a:t>으로 이어질 수 있다</a:t>
            </a:r>
            <a:r>
              <a:rPr lang="en-US" altLang="ko-KR" dirty="0" smtClean="0"/>
              <a:t>.</a:t>
            </a:r>
            <a:endParaRPr lang="ko-KR" altLang="en-US" dirty="0"/>
          </a:p>
        </p:txBody>
      </p:sp>
    </p:spTree>
    <p:extLst>
      <p:ext uri="{BB962C8B-B14F-4D97-AF65-F5344CB8AC3E}">
        <p14:creationId xmlns:p14="http://schemas.microsoft.com/office/powerpoint/2010/main" val="6604484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smtClean="0"/>
              <a:t>1.</a:t>
            </a:r>
            <a:r>
              <a:rPr lang="en-US" altLang="ko-KR" baseline="0" dirty="0" smtClean="0"/>
              <a:t> </a:t>
            </a:r>
            <a:r>
              <a:rPr lang="ko-KR" altLang="en-US" dirty="0" smtClean="0"/>
              <a:t>질병들은 서로 공유되는 특성으로 다른 질병들과 네트워크로 연결될 수 있다는 특징을 이용하는 방법</a:t>
            </a:r>
            <a:endParaRPr lang="en-US" altLang="ko-KR" dirty="0" smtClean="0"/>
          </a:p>
          <a:p>
            <a:endParaRPr lang="en-US" altLang="ko-KR" dirty="0" smtClean="0"/>
          </a:p>
          <a:p>
            <a:r>
              <a:rPr lang="en-US" altLang="ko-KR" dirty="0" smtClean="0"/>
              <a:t>For example, </a:t>
            </a:r>
            <a:r>
              <a:rPr lang="ko-KR" altLang="en-US" dirty="0" smtClean="0"/>
              <a:t>한 연구에서는 질병들을 단백질 상호작용 모듈과 함께 연결할 수 있었다</a:t>
            </a:r>
            <a:r>
              <a:rPr lang="en-US" altLang="ko-KR" dirty="0" smtClean="0"/>
              <a:t>.  </a:t>
            </a:r>
          </a:p>
          <a:p>
            <a:r>
              <a:rPr lang="en-US" altLang="ko-KR" dirty="0" smtClean="0"/>
              <a:t>Disease similarity </a:t>
            </a:r>
            <a:r>
              <a:rPr lang="ko-KR" altLang="en-US" dirty="0" smtClean="0"/>
              <a:t>는 기본 </a:t>
            </a:r>
            <a:r>
              <a:rPr lang="en-US" altLang="ko-KR" dirty="0" smtClean="0"/>
              <a:t>pathways </a:t>
            </a:r>
            <a:r>
              <a:rPr lang="ko-KR" altLang="en-US" dirty="0" smtClean="0"/>
              <a:t>나 이러한 모듈을 사용하며 하나의 질병이 다른 질병으로 </a:t>
            </a:r>
            <a:r>
              <a:rPr lang="ko-KR" altLang="en-US" dirty="0" err="1" smtClean="0"/>
              <a:t>리포지션하는데에</a:t>
            </a:r>
            <a:r>
              <a:rPr lang="ko-KR" altLang="en-US" dirty="0" smtClean="0"/>
              <a:t> 사용되어 질 수 있었다</a:t>
            </a:r>
            <a:r>
              <a:rPr lang="en-US" altLang="ko-KR" dirty="0" smtClean="0"/>
              <a:t>. </a:t>
            </a:r>
          </a:p>
          <a:p>
            <a:r>
              <a:rPr lang="en-US" altLang="ko-KR" dirty="0" smtClean="0"/>
              <a:t>Chiang and Butte </a:t>
            </a:r>
            <a:r>
              <a:rPr lang="ko-KR" altLang="en-US" dirty="0" smtClean="0"/>
              <a:t>는 </a:t>
            </a:r>
            <a:r>
              <a:rPr lang="en-US" altLang="ko-KR" dirty="0" smtClean="0"/>
              <a:t>"guilt by association"</a:t>
            </a:r>
            <a:r>
              <a:rPr lang="ko-KR" altLang="en-US" dirty="0" smtClean="0"/>
              <a:t>이라고 </a:t>
            </a:r>
            <a:r>
              <a:rPr lang="ko-KR" altLang="en-US" dirty="0" err="1" smtClean="0"/>
              <a:t>불리우는</a:t>
            </a:r>
            <a:r>
              <a:rPr lang="ko-KR" altLang="en-US" dirty="0" smtClean="0"/>
              <a:t>  다른 </a:t>
            </a:r>
            <a:r>
              <a:rPr lang="en-US" altLang="ko-KR" dirty="0" smtClean="0"/>
              <a:t>disease similarity approach </a:t>
            </a:r>
            <a:r>
              <a:rPr lang="ko-KR" altLang="en-US" dirty="0" smtClean="0"/>
              <a:t>를 사용했다</a:t>
            </a:r>
            <a:r>
              <a:rPr lang="en-US" altLang="ko-KR" dirty="0" smtClean="0"/>
              <a:t>.  </a:t>
            </a:r>
          </a:p>
          <a:p>
            <a:r>
              <a:rPr lang="en-US" altLang="ko-KR" dirty="0" smtClean="0"/>
              <a:t>3. </a:t>
            </a:r>
            <a:r>
              <a:rPr lang="ko-KR" altLang="en-US" dirty="0" smtClean="0"/>
              <a:t>이 접근은 질병들 중 하나에 승인이 연구자들은 이 방법을 </a:t>
            </a:r>
            <a:r>
              <a:rPr lang="ko-KR" altLang="en-US" dirty="0" err="1" smtClean="0"/>
              <a:t>사용하는게</a:t>
            </a:r>
            <a:r>
              <a:rPr lang="ko-KR" altLang="en-US" dirty="0" smtClean="0"/>
              <a:t> 가설과 연관된 의학적 시도로 이끌 가능성이 </a:t>
            </a:r>
            <a:r>
              <a:rPr lang="en-US" altLang="ko-KR" dirty="0" smtClean="0"/>
              <a:t>12</a:t>
            </a:r>
            <a:r>
              <a:rPr lang="ko-KR" altLang="en-US" dirty="0" smtClean="0"/>
              <a:t>배 높다는 걸 보여주었다</a:t>
            </a:r>
            <a:r>
              <a:rPr lang="en-US" altLang="ko-KR" dirty="0" smtClean="0"/>
              <a:t>. </a:t>
            </a:r>
          </a:p>
          <a:p>
            <a:endParaRPr lang="en-US" altLang="ko-KR" dirty="0" smtClean="0"/>
          </a:p>
          <a:p>
            <a:r>
              <a:rPr lang="en-US" altLang="ko-KR" dirty="0" smtClean="0"/>
              <a:t>#PREDICT</a:t>
            </a:r>
            <a:r>
              <a:rPr lang="ko-KR" altLang="en-US" dirty="0" smtClean="0"/>
              <a:t>같은 통합한 </a:t>
            </a:r>
            <a:r>
              <a:rPr lang="ko-KR" altLang="en-US" dirty="0" err="1" smtClean="0"/>
              <a:t>메소드들은</a:t>
            </a:r>
            <a:r>
              <a:rPr lang="ko-KR" altLang="en-US" dirty="0" smtClean="0"/>
              <a:t> </a:t>
            </a:r>
            <a:r>
              <a:rPr lang="en-US" altLang="ko-KR" dirty="0" smtClean="0"/>
              <a:t>drug X</a:t>
            </a:r>
            <a:r>
              <a:rPr lang="ko-KR" altLang="en-US" dirty="0" smtClean="0"/>
              <a:t>와 </a:t>
            </a:r>
            <a:r>
              <a:rPr lang="en-US" altLang="ko-KR" dirty="0" smtClean="0"/>
              <a:t>disease Y</a:t>
            </a:r>
            <a:r>
              <a:rPr lang="ko-KR" altLang="en-US" dirty="0" smtClean="0"/>
              <a:t>가 각자 잘 알려진 </a:t>
            </a:r>
            <a:r>
              <a:rPr lang="en-US" altLang="ko-KR" dirty="0" smtClean="0"/>
              <a:t>drug-disease </a:t>
            </a:r>
            <a:r>
              <a:rPr lang="ko-KR" altLang="en-US" dirty="0" smtClean="0"/>
              <a:t>관계와 비슷하다면</a:t>
            </a:r>
            <a:r>
              <a:rPr lang="en-US" altLang="ko-KR" dirty="0" smtClean="0"/>
              <a:t>,    X </a:t>
            </a:r>
            <a:r>
              <a:rPr lang="ko-KR" altLang="en-US" dirty="0" smtClean="0"/>
              <a:t>는 </a:t>
            </a:r>
            <a:r>
              <a:rPr lang="en-US" altLang="ko-KR" dirty="0" smtClean="0"/>
              <a:t>Y</a:t>
            </a:r>
            <a:r>
              <a:rPr lang="ko-KR" altLang="en-US" dirty="0" smtClean="0"/>
              <a:t>를 치료할 수 있다고 평가되어진다</a:t>
            </a:r>
            <a:r>
              <a:rPr lang="en-US" altLang="ko-KR" dirty="0" smtClean="0"/>
              <a:t>. </a:t>
            </a:r>
          </a:p>
          <a:p>
            <a:r>
              <a:rPr lang="en-US" altLang="ko-KR" dirty="0" smtClean="0"/>
              <a:t>#PREDICT</a:t>
            </a:r>
            <a:r>
              <a:rPr lang="ko-KR" altLang="en-US" dirty="0" smtClean="0"/>
              <a:t>는 </a:t>
            </a:r>
            <a:r>
              <a:rPr lang="en-US" altLang="ko-KR" dirty="0" smtClean="0"/>
              <a:t>cross-validation </a:t>
            </a:r>
            <a:r>
              <a:rPr lang="ko-KR" altLang="en-US" dirty="0" smtClean="0"/>
              <a:t>을 </a:t>
            </a:r>
            <a:r>
              <a:rPr lang="ko-KR" altLang="en-US" dirty="0" err="1" smtClean="0"/>
              <a:t>사용했을때</a:t>
            </a:r>
            <a:r>
              <a:rPr lang="ko-KR" altLang="en-US" dirty="0" smtClean="0"/>
              <a:t> 높은 통계적 정확성을 보인다</a:t>
            </a:r>
            <a:endParaRPr lang="en-US" altLang="ko-KR" dirty="0" smtClean="0"/>
          </a:p>
          <a:p>
            <a:endParaRPr lang="en-US" altLang="ko-KR" dirty="0" smtClean="0"/>
          </a:p>
          <a:p>
            <a:r>
              <a:rPr lang="en-US" altLang="ko-KR" dirty="0" smtClean="0"/>
              <a:t>4. </a:t>
            </a:r>
            <a:r>
              <a:rPr lang="ko-KR" altLang="en-US" dirty="0" smtClean="0"/>
              <a:t>그러나</a:t>
            </a:r>
            <a:r>
              <a:rPr lang="en-US" altLang="ko-KR" dirty="0" smtClean="0"/>
              <a:t>, </a:t>
            </a:r>
            <a:r>
              <a:rPr lang="ko-KR" altLang="en-US" dirty="0" smtClean="0"/>
              <a:t>이 예측의 </a:t>
            </a:r>
            <a:r>
              <a:rPr lang="en-US" altLang="ko-KR" dirty="0" smtClean="0"/>
              <a:t>Black-box </a:t>
            </a:r>
            <a:r>
              <a:rPr lang="ko-KR" altLang="en-US" dirty="0" smtClean="0"/>
              <a:t>형태는 아마 실험적 검증에서 어려움을 느낄 것이다</a:t>
            </a:r>
            <a:endParaRPr lang="en-US" altLang="ko-KR" dirty="0" smtClean="0"/>
          </a:p>
          <a:p>
            <a:r>
              <a:rPr lang="en-US" altLang="ko-KR" dirty="0" smtClean="0"/>
              <a:t>( </a:t>
            </a:r>
            <a:r>
              <a:rPr lang="ko-KR" altLang="en-US" dirty="0" smtClean="0"/>
              <a:t>원인과 결과만 알고 그 과정을 자세히 모르므로</a:t>
            </a:r>
            <a:r>
              <a:rPr lang="en-US" altLang="ko-KR" dirty="0" smtClean="0"/>
              <a:t>. )</a:t>
            </a:r>
          </a:p>
          <a:p>
            <a:r>
              <a:rPr lang="en-US" altLang="ko-KR" dirty="0" smtClean="0"/>
              <a:t>5. </a:t>
            </a:r>
            <a:r>
              <a:rPr lang="ko-KR" altLang="en-US" dirty="0" err="1" smtClean="0"/>
              <a:t>개의치않고</a:t>
            </a:r>
            <a:r>
              <a:rPr lang="en-US" altLang="ko-KR" dirty="0" smtClean="0"/>
              <a:t>, </a:t>
            </a:r>
            <a:r>
              <a:rPr lang="ko-KR" altLang="en-US" dirty="0" smtClean="0"/>
              <a:t>만약 이 기술의 정확성이 높다는 것이 증명된다면</a:t>
            </a:r>
            <a:r>
              <a:rPr lang="en-US" altLang="ko-KR" dirty="0" smtClean="0"/>
              <a:t>, </a:t>
            </a:r>
            <a:r>
              <a:rPr lang="ko-KR" altLang="en-US" dirty="0" smtClean="0"/>
              <a:t>이 기술은 더 널리 </a:t>
            </a:r>
            <a:r>
              <a:rPr lang="ko-KR" altLang="en-US" dirty="0" err="1" smtClean="0"/>
              <a:t>사용될것이라고</a:t>
            </a:r>
            <a:r>
              <a:rPr lang="ko-KR" altLang="en-US" dirty="0" smtClean="0"/>
              <a:t> 한다</a:t>
            </a:r>
            <a:r>
              <a:rPr lang="en-US" altLang="ko-KR" dirty="0" smtClean="0"/>
              <a:t>.</a:t>
            </a:r>
            <a:endParaRPr lang="ko-KR" altLang="en-US" dirty="0"/>
          </a:p>
        </p:txBody>
      </p:sp>
    </p:spTree>
    <p:extLst>
      <p:ext uri="{BB962C8B-B14F-4D97-AF65-F5344CB8AC3E}">
        <p14:creationId xmlns:p14="http://schemas.microsoft.com/office/powerpoint/2010/main" val="15959189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sz="2200" b="0" i="0" dirty="0" smtClean="0">
                <a:effectLst/>
                <a:latin typeface="Helvetica Neue"/>
                <a:ea typeface="Helvetica Neue"/>
                <a:cs typeface="Helvetica Neue"/>
                <a:sym typeface="Helvetica Neue"/>
              </a:rPr>
              <a:t>is a strategy used in a population to identify the possible presence of an as-yet-undiagnosed disease in individuals without signs or symptoms</a:t>
            </a:r>
          </a:p>
          <a:p>
            <a:endParaRPr lang="en-US" altLang="ko-KR" sz="2200" b="0" i="0" dirty="0" smtClean="0">
              <a:effectLst/>
              <a:latin typeface="Helvetica Neue"/>
              <a:sym typeface="Helvetica Neue"/>
            </a:endParaRPr>
          </a:p>
          <a:p>
            <a:r>
              <a:rPr lang="en-US" altLang="ko-KR" sz="2200" b="0" i="0" dirty="0" err="1" smtClean="0">
                <a:effectLst/>
                <a:latin typeface="Helvetica Neue"/>
                <a:sym typeface="Helvetica Neue"/>
              </a:rPr>
              <a:t>Screeing</a:t>
            </a:r>
            <a:r>
              <a:rPr lang="en-US" altLang="ko-KR" sz="2200" b="0" i="0" baseline="0" dirty="0" smtClean="0">
                <a:effectLst/>
                <a:latin typeface="Helvetica Neue"/>
                <a:sym typeface="Helvetica Neue"/>
              </a:rPr>
              <a:t> </a:t>
            </a:r>
            <a:r>
              <a:rPr lang="ko-KR" altLang="en-US" sz="2200" b="0" i="0" baseline="0" dirty="0" smtClean="0">
                <a:effectLst/>
                <a:latin typeface="Helvetica Neue"/>
                <a:sym typeface="Helvetica Neue"/>
              </a:rPr>
              <a:t>은 개인에게 증상과 징후 없이 아직 </a:t>
            </a:r>
            <a:r>
              <a:rPr lang="ko-KR" altLang="en-US" sz="2200" b="0" i="0" baseline="0" dirty="0" err="1" smtClean="0">
                <a:effectLst/>
                <a:latin typeface="Helvetica Neue"/>
                <a:sym typeface="Helvetica Neue"/>
              </a:rPr>
              <a:t>진단되지않은</a:t>
            </a:r>
            <a:r>
              <a:rPr lang="ko-KR" altLang="en-US" sz="2200" b="0" i="0" baseline="0" dirty="0" smtClean="0">
                <a:effectLst/>
                <a:latin typeface="Helvetica Neue"/>
                <a:sym typeface="Helvetica Neue"/>
              </a:rPr>
              <a:t> 질병의 존재를 찾아내기 위해 사용하는 방법</a:t>
            </a:r>
            <a:endParaRPr lang="en-US" altLang="ko-KR" dirty="0" smtClean="0"/>
          </a:p>
          <a:p>
            <a:endParaRPr lang="en-US" altLang="ko-KR" dirty="0" smtClean="0"/>
          </a:p>
          <a:p>
            <a:r>
              <a:rPr lang="en-US" altLang="ko-KR" dirty="0" smtClean="0"/>
              <a:t>1. </a:t>
            </a:r>
            <a:r>
              <a:rPr lang="ko-KR" altLang="en-US" dirty="0" smtClean="0"/>
              <a:t>많은 양의 </a:t>
            </a:r>
            <a:r>
              <a:rPr lang="en-US" altLang="ko-KR" dirty="0" smtClean="0"/>
              <a:t>Screening results </a:t>
            </a:r>
            <a:r>
              <a:rPr lang="ko-KR" altLang="en-US" dirty="0" smtClean="0"/>
              <a:t>는 </a:t>
            </a:r>
            <a:r>
              <a:rPr lang="ko-KR" altLang="en-US" dirty="0" err="1" smtClean="0"/>
              <a:t>리포지셔닝의</a:t>
            </a:r>
            <a:r>
              <a:rPr lang="ko-KR" altLang="en-US" dirty="0" smtClean="0"/>
              <a:t> 가설로 이어진다고 함</a:t>
            </a:r>
            <a:r>
              <a:rPr lang="en-US" altLang="ko-KR" dirty="0" smtClean="0"/>
              <a:t>.</a:t>
            </a:r>
          </a:p>
          <a:p>
            <a:endParaRPr lang="en-US" altLang="ko-KR" dirty="0" smtClean="0"/>
          </a:p>
          <a:p>
            <a:r>
              <a:rPr lang="en-US" altLang="ko-KR" dirty="0" smtClean="0"/>
              <a:t>screening </a:t>
            </a:r>
            <a:r>
              <a:rPr lang="ko-KR" altLang="en-US" dirty="0" smtClean="0"/>
              <a:t>같은 자원을 구할 수 있는 곳은 </a:t>
            </a:r>
            <a:r>
              <a:rPr lang="en-US" altLang="ko-KR" dirty="0" err="1" smtClean="0"/>
              <a:t>PubChem</a:t>
            </a:r>
            <a:r>
              <a:rPr lang="en-US" altLang="ko-KR" dirty="0" smtClean="0"/>
              <a:t> </a:t>
            </a:r>
            <a:r>
              <a:rPr lang="ko-KR" altLang="en-US" dirty="0" smtClean="0"/>
              <a:t>이라는 곳인데</a:t>
            </a:r>
            <a:r>
              <a:rPr lang="en-US" altLang="ko-KR" dirty="0" smtClean="0"/>
              <a:t>,screen</a:t>
            </a:r>
            <a:r>
              <a:rPr lang="ko-KR" altLang="en-US" dirty="0" smtClean="0"/>
              <a:t>으로부터 표현형적인 것들을 많은 결과를 가지고 있는 곳이다</a:t>
            </a:r>
            <a:r>
              <a:rPr lang="en-US" altLang="ko-KR" dirty="0" smtClean="0"/>
              <a:t>.</a:t>
            </a:r>
          </a:p>
          <a:p>
            <a:endParaRPr lang="en-US" altLang="ko-KR" dirty="0" smtClean="0"/>
          </a:p>
          <a:p>
            <a:r>
              <a:rPr lang="en-US" altLang="ko-KR" dirty="0" smtClean="0"/>
              <a:t>2. </a:t>
            </a:r>
            <a:r>
              <a:rPr lang="ko-KR" altLang="en-US" dirty="0" smtClean="0"/>
              <a:t>만약 </a:t>
            </a:r>
            <a:r>
              <a:rPr lang="en-US" altLang="ko-KR" dirty="0" smtClean="0"/>
              <a:t>drug</a:t>
            </a:r>
            <a:r>
              <a:rPr lang="ko-KR" altLang="en-US" dirty="0" smtClean="0"/>
              <a:t>나 가깝게 관계된 분자가 표현형에서 활성화 되어있다면</a:t>
            </a:r>
            <a:r>
              <a:rPr lang="en-US" altLang="ko-KR" dirty="0" smtClean="0"/>
              <a:t>, </a:t>
            </a:r>
            <a:r>
              <a:rPr lang="ko-KR" altLang="en-US" dirty="0" smtClean="0"/>
              <a:t>그것은 </a:t>
            </a:r>
            <a:r>
              <a:rPr lang="ko-KR" altLang="en-US" dirty="0" err="1" smtClean="0"/>
              <a:t>리포지셔닝에서의</a:t>
            </a:r>
            <a:r>
              <a:rPr lang="ko-KR" altLang="en-US" dirty="0" smtClean="0"/>
              <a:t> 가장 단순한 케이스를 </a:t>
            </a:r>
            <a:r>
              <a:rPr lang="ko-KR" altLang="en-US" dirty="0" err="1" smtClean="0"/>
              <a:t>보여주는것이고</a:t>
            </a:r>
            <a:r>
              <a:rPr lang="en-US" altLang="ko-KR" dirty="0" smtClean="0"/>
              <a:t>, </a:t>
            </a:r>
            <a:r>
              <a:rPr lang="ko-KR" altLang="en-US" dirty="0" smtClean="0"/>
              <a:t>그것은 그 표현형과 관련된 질병에서 테스트가 되어질 것이다</a:t>
            </a:r>
            <a:r>
              <a:rPr lang="en-US" altLang="ko-KR" dirty="0" smtClean="0"/>
              <a:t>.</a:t>
            </a:r>
          </a:p>
          <a:p>
            <a:endParaRPr lang="en-US" altLang="ko-KR" dirty="0" smtClean="0"/>
          </a:p>
          <a:p>
            <a:r>
              <a:rPr lang="en-US" altLang="ko-KR" dirty="0" err="1" smtClean="0"/>
              <a:t>PubChem</a:t>
            </a:r>
            <a:r>
              <a:rPr lang="en-US" altLang="ko-KR" dirty="0" smtClean="0"/>
              <a:t> bioassay data</a:t>
            </a:r>
            <a:r>
              <a:rPr lang="ko-KR" altLang="en-US" dirty="0" smtClean="0"/>
              <a:t>는 이미 부정적인 약 반응에 대해 </a:t>
            </a:r>
            <a:r>
              <a:rPr lang="ko-KR" altLang="en-US" dirty="0" err="1" smtClean="0"/>
              <a:t>예견하는데에</a:t>
            </a:r>
            <a:r>
              <a:rPr lang="ko-KR" altLang="en-US" dirty="0" smtClean="0"/>
              <a:t> 사용되었다</a:t>
            </a:r>
            <a:r>
              <a:rPr lang="en-US" altLang="ko-KR" dirty="0" smtClean="0"/>
              <a:t>.</a:t>
            </a:r>
            <a:r>
              <a:rPr lang="en-US" altLang="ko-KR" baseline="0" dirty="0" smtClean="0"/>
              <a:t> </a:t>
            </a:r>
          </a:p>
          <a:p>
            <a:endParaRPr lang="en-US" altLang="ko-KR" baseline="0" dirty="0" smtClean="0"/>
          </a:p>
          <a:p>
            <a:r>
              <a:rPr lang="en-US" altLang="ko-KR" dirty="0" smtClean="0"/>
              <a:t>3.Screening</a:t>
            </a:r>
            <a:r>
              <a:rPr lang="ko-KR" altLang="en-US" dirty="0" smtClean="0"/>
              <a:t>은 또한 비슷한 접근으로 질병의 징후를 예측하는 것 또한 가능하다</a:t>
            </a:r>
            <a:endParaRPr lang="en-US" altLang="ko-KR" dirty="0" smtClean="0"/>
          </a:p>
          <a:p>
            <a:endParaRPr lang="en-US" altLang="ko-KR" dirty="0" smtClean="0"/>
          </a:p>
          <a:p>
            <a:r>
              <a:rPr lang="en-US" altLang="ko-KR" sz="2200" b="1" i="0" dirty="0" smtClean="0">
                <a:effectLst/>
                <a:latin typeface="Helvetica Neue"/>
                <a:ea typeface="Helvetica Neue"/>
                <a:cs typeface="Helvetica Neue"/>
                <a:sym typeface="Helvetica Neue"/>
              </a:rPr>
              <a:t>Cancer screening</a:t>
            </a:r>
            <a:r>
              <a:rPr lang="en-US" altLang="ko-KR" sz="2200" b="0" i="0" dirty="0" smtClean="0">
                <a:effectLst/>
                <a:latin typeface="Helvetica Neue"/>
                <a:ea typeface="Helvetica Neue"/>
                <a:cs typeface="Helvetica Neue"/>
                <a:sym typeface="Helvetica Neue"/>
              </a:rPr>
              <a:t> aims to detect </a:t>
            </a:r>
            <a:r>
              <a:rPr lang="en-US" altLang="ko-KR" sz="2200" b="1" i="0" dirty="0" smtClean="0">
                <a:effectLst/>
                <a:latin typeface="Helvetica Neue"/>
                <a:ea typeface="Helvetica Neue"/>
                <a:cs typeface="Helvetica Neue"/>
                <a:sym typeface="Helvetica Neue"/>
              </a:rPr>
              <a:t>cancer</a:t>
            </a:r>
            <a:r>
              <a:rPr lang="en-US" altLang="ko-KR" sz="2200" b="0" i="0" dirty="0" smtClean="0">
                <a:effectLst/>
                <a:latin typeface="Helvetica Neue"/>
                <a:ea typeface="Helvetica Neue"/>
                <a:cs typeface="Helvetica Neue"/>
                <a:sym typeface="Helvetica Neue"/>
              </a:rPr>
              <a:t> before symptoms appear. This may involve blood tests, urine tests, other tests, or medical imaging. </a:t>
            </a:r>
            <a:endParaRPr lang="ko-KR" altLang="en-US" dirty="0"/>
          </a:p>
        </p:txBody>
      </p:sp>
    </p:spTree>
    <p:extLst>
      <p:ext uri="{BB962C8B-B14F-4D97-AF65-F5344CB8AC3E}">
        <p14:creationId xmlns:p14="http://schemas.microsoft.com/office/powerpoint/2010/main" val="804088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342900" indent="-342900">
              <a:buFont typeface="Wingdings" panose="05000000000000000000" pitchFamily="2" charset="2"/>
              <a:buChar char="Ø"/>
            </a:pPr>
            <a:r>
              <a:rPr lang="en-US" altLang="ko-KR" dirty="0" smtClean="0"/>
              <a:t>1. </a:t>
            </a:r>
            <a:r>
              <a:rPr lang="ko-KR" altLang="en-US" dirty="0" smtClean="0"/>
              <a:t>한 </a:t>
            </a:r>
            <a:r>
              <a:rPr lang="en-US" altLang="ko-KR" dirty="0" smtClean="0"/>
              <a:t>Compound</a:t>
            </a:r>
            <a:r>
              <a:rPr lang="ko-KR" altLang="en-US" dirty="0" smtClean="0"/>
              <a:t>가 </a:t>
            </a:r>
            <a:r>
              <a:rPr lang="en-US" altLang="ko-KR" dirty="0" err="1" smtClean="0"/>
              <a:t>targe</a:t>
            </a:r>
            <a:r>
              <a:rPr lang="ko-KR" altLang="en-US" dirty="0" smtClean="0"/>
              <a:t>에 결합되는 것이 발견되면</a:t>
            </a:r>
            <a:r>
              <a:rPr lang="en-US" altLang="ko-KR" dirty="0" smtClean="0"/>
              <a:t>, </a:t>
            </a:r>
            <a:r>
              <a:rPr lang="ko-KR" altLang="en-US" dirty="0" smtClean="0"/>
              <a:t>그것과 관계된 </a:t>
            </a:r>
            <a:r>
              <a:rPr lang="en-US" altLang="ko-KR" dirty="0" smtClean="0"/>
              <a:t>target </a:t>
            </a:r>
            <a:r>
              <a:rPr lang="ko-KR" altLang="en-US" dirty="0" smtClean="0"/>
              <a:t>들과 </a:t>
            </a:r>
            <a:r>
              <a:rPr lang="en-US" altLang="ko-KR" dirty="0" smtClean="0"/>
              <a:t>compound </a:t>
            </a:r>
            <a:r>
              <a:rPr lang="ko-KR" altLang="en-US" dirty="0" smtClean="0"/>
              <a:t>들은 구조적 알고리즘을 통해 예측하는 방법이다</a:t>
            </a:r>
            <a:r>
              <a:rPr lang="en-US" altLang="ko-KR" dirty="0" smtClean="0"/>
              <a:t>.</a:t>
            </a:r>
          </a:p>
          <a:p>
            <a:pPr marL="342900" indent="-342900">
              <a:buFont typeface="Wingdings" panose="05000000000000000000" pitchFamily="2" charset="2"/>
              <a:buChar char="Ø"/>
            </a:pPr>
            <a:r>
              <a:rPr lang="ko-KR" altLang="en-US" dirty="0" smtClean="0"/>
              <a:t>잠재적인 대상들은 </a:t>
            </a:r>
            <a:r>
              <a:rPr lang="en-US" altLang="ko-KR" dirty="0" smtClean="0"/>
              <a:t>ligand-binding pockets</a:t>
            </a:r>
            <a:r>
              <a:rPr lang="ko-KR" altLang="en-US" dirty="0" smtClean="0"/>
              <a:t>의 </a:t>
            </a:r>
            <a:r>
              <a:rPr lang="en-US" altLang="ko-KR" dirty="0" err="1" smtClean="0"/>
              <a:t>similarites</a:t>
            </a:r>
            <a:r>
              <a:rPr lang="ko-KR" altLang="en-US" dirty="0" smtClean="0"/>
              <a:t>를 통해 </a:t>
            </a:r>
            <a:r>
              <a:rPr lang="ko-KR" altLang="en-US" dirty="0" err="1" smtClean="0"/>
              <a:t>식별되어질수있다</a:t>
            </a:r>
            <a:r>
              <a:rPr lang="en-US" altLang="ko-KR" dirty="0" smtClean="0"/>
              <a:t>.</a:t>
            </a:r>
          </a:p>
          <a:p>
            <a:pPr marL="0" marR="0" indent="0" defTabSz="457200" eaLnBrk="1" fontAlgn="auto" latinLnBrk="0" hangingPunct="1">
              <a:lnSpc>
                <a:spcPct val="117999"/>
              </a:lnSpc>
              <a:spcBef>
                <a:spcPts val="0"/>
              </a:spcBef>
              <a:spcAft>
                <a:spcPts val="0"/>
              </a:spcAft>
              <a:buClrTx/>
              <a:buSzTx/>
              <a:buFont typeface="Wingdings" panose="05000000000000000000" pitchFamily="2" charset="2"/>
              <a:buNone/>
              <a:tabLst/>
              <a:defRPr/>
            </a:pPr>
            <a:r>
              <a:rPr lang="en-US" altLang="ko-KR" dirty="0" smtClean="0"/>
              <a:t>( target </a:t>
            </a:r>
            <a:r>
              <a:rPr lang="ko-KR" altLang="en-US" dirty="0" smtClean="0"/>
              <a:t>과 </a:t>
            </a:r>
            <a:r>
              <a:rPr lang="en-US" altLang="ko-KR" dirty="0" err="1" smtClean="0"/>
              <a:t>coumpound</a:t>
            </a:r>
            <a:r>
              <a:rPr lang="en-US" altLang="ko-KR" dirty="0" smtClean="0"/>
              <a:t> </a:t>
            </a:r>
            <a:r>
              <a:rPr lang="ko-KR" altLang="en-US" dirty="0" smtClean="0"/>
              <a:t>의 관계를 구조적 알고리즘으로 파악하고</a:t>
            </a:r>
            <a:r>
              <a:rPr lang="en-US" altLang="ko-KR" dirty="0" smtClean="0"/>
              <a:t>, </a:t>
            </a:r>
            <a:r>
              <a:rPr lang="ko-KR" altLang="en-US" dirty="0" smtClean="0"/>
              <a:t>그와 비슷한 구조를 가지는 것들은 </a:t>
            </a:r>
            <a:r>
              <a:rPr lang="en-US" altLang="ko-KR" dirty="0" smtClean="0"/>
              <a:t>Potential Target</a:t>
            </a:r>
            <a:r>
              <a:rPr lang="ko-KR" altLang="en-US" dirty="0" smtClean="0"/>
              <a:t>이 된다</a:t>
            </a:r>
            <a:r>
              <a:rPr lang="en-US" altLang="ko-KR" dirty="0" smtClean="0"/>
              <a:t>. )</a:t>
            </a:r>
          </a:p>
          <a:p>
            <a:pPr marL="342900" indent="-342900">
              <a:buFont typeface="Wingdings" panose="05000000000000000000" pitchFamily="2" charset="2"/>
              <a:buChar char="Ø"/>
            </a:pPr>
            <a:endParaRPr lang="en-US" altLang="ko-KR" dirty="0" smtClean="0"/>
          </a:p>
          <a:p>
            <a:pPr marL="342900" indent="-342900">
              <a:buFont typeface="Wingdings" panose="05000000000000000000" pitchFamily="2" charset="2"/>
              <a:buChar char="Ø"/>
            </a:pPr>
            <a:r>
              <a:rPr lang="en-US" altLang="ko-KR" dirty="0" smtClean="0"/>
              <a:t>2. Compound</a:t>
            </a:r>
            <a:r>
              <a:rPr lang="ko-KR" altLang="en-US" dirty="0" smtClean="0"/>
              <a:t>과 단백질 구조의 지식을 모두 사용하는 접근을 </a:t>
            </a:r>
            <a:r>
              <a:rPr lang="en-US" altLang="ko-KR" dirty="0" smtClean="0"/>
              <a:t>molecular docking </a:t>
            </a:r>
            <a:r>
              <a:rPr lang="ko-KR" altLang="en-US" dirty="0" smtClean="0"/>
              <a:t>이라고 하는데 이는 </a:t>
            </a:r>
            <a:r>
              <a:rPr lang="en-US" altLang="ko-KR" dirty="0" smtClean="0"/>
              <a:t>ligand</a:t>
            </a:r>
            <a:r>
              <a:rPr lang="ko-KR" altLang="en-US" dirty="0" smtClean="0"/>
              <a:t>와 </a:t>
            </a:r>
            <a:r>
              <a:rPr lang="en-US" altLang="ko-KR" dirty="0" err="1" smtClean="0"/>
              <a:t>pretein</a:t>
            </a:r>
            <a:r>
              <a:rPr lang="en-US" altLang="ko-KR" dirty="0" smtClean="0"/>
              <a:t> </a:t>
            </a:r>
            <a:r>
              <a:rPr lang="ko-KR" altLang="en-US" dirty="0" smtClean="0"/>
              <a:t>간의 결합세기를 평가 하는데 쓰여진다</a:t>
            </a:r>
            <a:r>
              <a:rPr lang="en-US" altLang="ko-KR" dirty="0" smtClean="0"/>
              <a:t>.</a:t>
            </a:r>
          </a:p>
          <a:p>
            <a:pPr marL="342900" indent="-342900">
              <a:buFont typeface="Wingdings" panose="05000000000000000000" pitchFamily="2" charset="2"/>
              <a:buChar char="Ø"/>
            </a:pPr>
            <a:endParaRPr lang="en-US" altLang="ko-KR" dirty="0" smtClean="0"/>
          </a:p>
          <a:p>
            <a:pPr marL="342900" indent="-342900">
              <a:buFont typeface="Wingdings" panose="05000000000000000000" pitchFamily="2" charset="2"/>
              <a:buChar char="Ø"/>
            </a:pPr>
            <a:r>
              <a:rPr lang="ko-KR" altLang="en-US" dirty="0" smtClean="0"/>
              <a:t>이러한 접근을 사용해서</a:t>
            </a:r>
            <a:r>
              <a:rPr lang="en-US" altLang="ko-KR" dirty="0" smtClean="0"/>
              <a:t>, Mycobacterium tuberculosis </a:t>
            </a:r>
            <a:r>
              <a:rPr lang="ko-KR" altLang="en-US" dirty="0" smtClean="0"/>
              <a:t>의 </a:t>
            </a:r>
            <a:r>
              <a:rPr lang="en-US" altLang="ko-KR" dirty="0" smtClean="0"/>
              <a:t>the </a:t>
            </a:r>
            <a:r>
              <a:rPr lang="en-US" altLang="ko-KR" dirty="0" err="1" smtClean="0"/>
              <a:t>enoyl</a:t>
            </a:r>
            <a:r>
              <a:rPr lang="en-US" altLang="ko-KR" dirty="0" smtClean="0"/>
              <a:t>-acyl carrier protein </a:t>
            </a:r>
            <a:r>
              <a:rPr lang="ko-KR" altLang="en-US" dirty="0" smtClean="0"/>
              <a:t>는 </a:t>
            </a:r>
            <a:r>
              <a:rPr lang="en-US" altLang="ko-KR" dirty="0" smtClean="0"/>
              <a:t>rat Catechol-o-</a:t>
            </a:r>
            <a:r>
              <a:rPr lang="en-US" altLang="ko-KR" dirty="0" err="1" smtClean="0"/>
              <a:t>methyltransferase</a:t>
            </a:r>
            <a:r>
              <a:rPr lang="ko-KR" altLang="en-US" dirty="0" smtClean="0"/>
              <a:t>와 비슷한 구조를 가지는데</a:t>
            </a:r>
            <a:r>
              <a:rPr lang="en-US" altLang="ko-KR" dirty="0" smtClean="0"/>
              <a:t>, </a:t>
            </a:r>
            <a:r>
              <a:rPr lang="ko-KR" altLang="en-US" dirty="0" smtClean="0"/>
              <a:t>이는 </a:t>
            </a:r>
            <a:r>
              <a:rPr lang="ko-KR" altLang="en-US" dirty="0" err="1" smtClean="0"/>
              <a:t>파킨슨</a:t>
            </a:r>
            <a:r>
              <a:rPr lang="ko-KR" altLang="en-US" dirty="0" smtClean="0"/>
              <a:t> 병의 치료제인 </a:t>
            </a:r>
            <a:r>
              <a:rPr lang="en-US" altLang="ko-KR" dirty="0" err="1" smtClean="0"/>
              <a:t>entacapone</a:t>
            </a:r>
            <a:r>
              <a:rPr lang="ko-KR" altLang="en-US" dirty="0" smtClean="0"/>
              <a:t>의 대상이다</a:t>
            </a:r>
            <a:r>
              <a:rPr lang="en-US" altLang="ko-KR" dirty="0" smtClean="0"/>
              <a:t>. </a:t>
            </a:r>
            <a:r>
              <a:rPr lang="ko-KR" altLang="en-US" dirty="0" smtClean="0"/>
              <a:t>그 </a:t>
            </a:r>
            <a:r>
              <a:rPr lang="en-US" altLang="ko-KR" dirty="0" smtClean="0"/>
              <a:t>Compound  </a:t>
            </a:r>
            <a:r>
              <a:rPr lang="ko-KR" altLang="en-US" dirty="0" smtClean="0"/>
              <a:t>들은 </a:t>
            </a:r>
            <a:r>
              <a:rPr lang="en-US" altLang="ko-KR" dirty="0" err="1" smtClean="0"/>
              <a:t>enoyl</a:t>
            </a:r>
            <a:r>
              <a:rPr lang="en-US" altLang="ko-KR" dirty="0" smtClean="0"/>
              <a:t>-acyl carrier protein </a:t>
            </a:r>
            <a:r>
              <a:rPr lang="en-US" altLang="ko-KR" dirty="0" err="1" smtClean="0"/>
              <a:t>reductase</a:t>
            </a:r>
            <a:r>
              <a:rPr lang="ko-KR" altLang="en-US" dirty="0" smtClean="0"/>
              <a:t>의 활동과 </a:t>
            </a:r>
            <a:r>
              <a:rPr lang="en-US" altLang="ko-KR" dirty="0" smtClean="0"/>
              <a:t>pathogen</a:t>
            </a:r>
            <a:r>
              <a:rPr lang="ko-KR" altLang="en-US" dirty="0" smtClean="0"/>
              <a:t>의 성장을 막는다고 밝혀졌다</a:t>
            </a:r>
            <a:r>
              <a:rPr lang="en-US" altLang="ko-KR" dirty="0" smtClean="0"/>
              <a:t>.</a:t>
            </a:r>
          </a:p>
          <a:p>
            <a:pPr marL="342900" indent="-342900">
              <a:buFont typeface="Wingdings" panose="05000000000000000000" pitchFamily="2" charset="2"/>
              <a:buChar char="Ø"/>
            </a:pPr>
            <a:endParaRPr lang="en-US" altLang="ko-KR" dirty="0" smtClean="0"/>
          </a:p>
          <a:p>
            <a:pPr marL="342900" indent="-342900">
              <a:buFont typeface="Wingdings" panose="05000000000000000000" pitchFamily="2" charset="2"/>
              <a:buChar char="Ø"/>
            </a:pPr>
            <a:r>
              <a:rPr lang="en-US" altLang="ko-KR" dirty="0" smtClean="0"/>
              <a:t>3. </a:t>
            </a:r>
            <a:r>
              <a:rPr lang="ko-KR" altLang="en-US" dirty="0" smtClean="0"/>
              <a:t>모든 단백질 구조가 </a:t>
            </a:r>
            <a:r>
              <a:rPr lang="ko-KR" altLang="en-US" dirty="0" err="1" smtClean="0"/>
              <a:t>밝혀진건</a:t>
            </a:r>
            <a:r>
              <a:rPr lang="ko-KR" altLang="en-US" dirty="0" smtClean="0"/>
              <a:t> </a:t>
            </a:r>
            <a:r>
              <a:rPr lang="ko-KR" altLang="en-US" dirty="0" err="1" smtClean="0"/>
              <a:t>아니기때문에</a:t>
            </a:r>
            <a:r>
              <a:rPr lang="en-US" altLang="ko-KR" dirty="0" smtClean="0"/>
              <a:t>,  </a:t>
            </a:r>
            <a:r>
              <a:rPr lang="ko-KR" altLang="en-US" dirty="0" smtClean="0"/>
              <a:t>인상적이게 </a:t>
            </a:r>
            <a:r>
              <a:rPr lang="en-US" altLang="ko-KR" dirty="0" smtClean="0"/>
              <a:t>30</a:t>
            </a:r>
            <a:r>
              <a:rPr lang="ko-KR" altLang="en-US" dirty="0" smtClean="0"/>
              <a:t>개의 신기한 </a:t>
            </a:r>
            <a:r>
              <a:rPr lang="en-US" altLang="ko-KR" dirty="0" smtClean="0"/>
              <a:t>drug-target </a:t>
            </a:r>
            <a:r>
              <a:rPr lang="ko-KR" altLang="en-US" dirty="0" smtClean="0"/>
              <a:t>예측 중 </a:t>
            </a:r>
            <a:r>
              <a:rPr lang="en-US" altLang="ko-KR" dirty="0" smtClean="0"/>
              <a:t>23</a:t>
            </a:r>
            <a:r>
              <a:rPr lang="ko-KR" altLang="en-US" dirty="0" smtClean="0"/>
              <a:t>개의 예측을 </a:t>
            </a:r>
            <a:r>
              <a:rPr lang="ko-KR" altLang="en-US" dirty="0" err="1" smtClean="0"/>
              <a:t>검증하고있는</a:t>
            </a:r>
            <a:r>
              <a:rPr lang="ko-KR" altLang="en-US" dirty="0" smtClean="0"/>
              <a:t> </a:t>
            </a:r>
            <a:r>
              <a:rPr lang="en-US" altLang="ko-KR" dirty="0" smtClean="0"/>
              <a:t>ligands </a:t>
            </a:r>
            <a:r>
              <a:rPr lang="ko-KR" altLang="en-US" dirty="0" smtClean="0"/>
              <a:t>의 생리학적 속성이나 구조적 속성을 활용하는 </a:t>
            </a:r>
            <a:r>
              <a:rPr lang="ko-KR" altLang="en-US" dirty="0" err="1" smtClean="0"/>
              <a:t>메소드들이</a:t>
            </a:r>
            <a:r>
              <a:rPr lang="ko-KR" altLang="en-US" dirty="0" smtClean="0"/>
              <a:t> </a:t>
            </a:r>
            <a:r>
              <a:rPr lang="ko-KR" altLang="en-US" dirty="0" err="1" smtClean="0"/>
              <a:t>개발되고있다</a:t>
            </a:r>
            <a:r>
              <a:rPr lang="en-US" altLang="ko-KR" dirty="0" smtClean="0"/>
              <a:t>.</a:t>
            </a:r>
          </a:p>
          <a:p>
            <a:pPr marL="342900" indent="-342900">
              <a:buFont typeface="Wingdings" panose="05000000000000000000" pitchFamily="2" charset="2"/>
              <a:buChar char="Ø"/>
            </a:pPr>
            <a:endParaRPr lang="en-US" altLang="ko-KR" dirty="0" smtClean="0"/>
          </a:p>
          <a:p>
            <a:pPr marL="342900" indent="-342900">
              <a:buFont typeface="Wingdings" panose="05000000000000000000" pitchFamily="2" charset="2"/>
              <a:buChar char="Ø"/>
            </a:pPr>
            <a:r>
              <a:rPr lang="en-US" altLang="ko-KR" dirty="0" err="1" smtClean="0"/>
              <a:t>Reductase</a:t>
            </a:r>
            <a:r>
              <a:rPr lang="en-US" altLang="ko-KR" baseline="0" dirty="0" smtClean="0"/>
              <a:t> : </a:t>
            </a:r>
            <a:r>
              <a:rPr lang="ko-KR" altLang="en-US" baseline="0" dirty="0" smtClean="0"/>
              <a:t>환원 효소</a:t>
            </a:r>
            <a:endParaRPr lang="ko-KR" altLang="en-US" dirty="0"/>
          </a:p>
        </p:txBody>
      </p:sp>
    </p:spTree>
    <p:extLst>
      <p:ext uri="{BB962C8B-B14F-4D97-AF65-F5344CB8AC3E}">
        <p14:creationId xmlns:p14="http://schemas.microsoft.com/office/powerpoint/2010/main" val="23172763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smtClean="0"/>
              <a:t>1. In vivo phenotypic screening </a:t>
            </a:r>
            <a:r>
              <a:rPr lang="ko-KR" altLang="en-US" dirty="0" smtClean="0"/>
              <a:t>는</a:t>
            </a:r>
            <a:r>
              <a:rPr lang="ko-KR" altLang="en-US" baseline="0" dirty="0" smtClean="0"/>
              <a:t> </a:t>
            </a:r>
            <a:r>
              <a:rPr lang="ko-KR" altLang="en-US" dirty="0" smtClean="0"/>
              <a:t>지정된 돌연변이를</a:t>
            </a:r>
            <a:r>
              <a:rPr lang="ko-KR" altLang="en-US" baseline="0" dirty="0" smtClean="0"/>
              <a:t> </a:t>
            </a:r>
            <a:r>
              <a:rPr lang="en-US" altLang="ko-KR" baseline="0" dirty="0" smtClean="0"/>
              <a:t>Target </a:t>
            </a:r>
            <a:r>
              <a:rPr lang="ko-KR" altLang="en-US" baseline="0" dirty="0" smtClean="0"/>
              <a:t>으로 지정하여 수행하는 기법이며</a:t>
            </a:r>
            <a:r>
              <a:rPr lang="en-US" altLang="ko-KR" baseline="0" dirty="0" smtClean="0"/>
              <a:t>, </a:t>
            </a:r>
            <a:r>
              <a:rPr lang="ko-KR" altLang="en-US" dirty="0" smtClean="0"/>
              <a:t>표현형과 함께 유전자를 연관시키는데 널리 사용되어왔다</a:t>
            </a:r>
            <a:r>
              <a:rPr lang="en-US" altLang="ko-KR" dirty="0" smtClean="0"/>
              <a:t>.</a:t>
            </a:r>
          </a:p>
          <a:p>
            <a:pPr marL="342900" indent="-342900">
              <a:buFont typeface="Wingdings" panose="05000000000000000000" pitchFamily="2" charset="2"/>
              <a:buChar char="Ø"/>
            </a:pPr>
            <a:endParaRPr lang="en-US" altLang="ko-KR" dirty="0" smtClean="0"/>
          </a:p>
          <a:p>
            <a:pPr marL="342900" indent="-342900">
              <a:buFont typeface="Wingdings" panose="05000000000000000000" pitchFamily="2" charset="2"/>
              <a:buChar char="Ø"/>
            </a:pPr>
            <a:r>
              <a:rPr lang="en-US" altLang="ko-KR" dirty="0" smtClean="0"/>
              <a:t>2. The Mouse </a:t>
            </a:r>
            <a:r>
              <a:rPr lang="en-US" altLang="ko-KR" dirty="0" err="1" smtClean="0"/>
              <a:t>Phenome</a:t>
            </a:r>
            <a:r>
              <a:rPr lang="en-US" altLang="ko-KR" dirty="0" smtClean="0"/>
              <a:t> Database </a:t>
            </a:r>
            <a:r>
              <a:rPr lang="ko-KR" altLang="en-US" dirty="0" smtClean="0"/>
              <a:t>는 여러 인간 질병과 관련된 </a:t>
            </a:r>
            <a:r>
              <a:rPr lang="en-US" altLang="ko-KR" dirty="0" smtClean="0"/>
              <a:t>1400</a:t>
            </a:r>
            <a:r>
              <a:rPr lang="ko-KR" altLang="en-US" dirty="0" smtClean="0"/>
              <a:t>개의 표현형 측정 데이터를 가지고 있다</a:t>
            </a:r>
            <a:r>
              <a:rPr lang="en-US" altLang="ko-KR" dirty="0" smtClean="0"/>
              <a:t>.</a:t>
            </a:r>
          </a:p>
          <a:p>
            <a:pPr marL="342900" indent="-342900">
              <a:buFont typeface="Wingdings" panose="05000000000000000000" pitchFamily="2" charset="2"/>
              <a:buChar char="Ø"/>
            </a:pPr>
            <a:r>
              <a:rPr lang="en-US" altLang="ko-KR" dirty="0" smtClean="0"/>
              <a:t>&gt; </a:t>
            </a:r>
            <a:r>
              <a:rPr lang="ko-KR" altLang="en-US" dirty="0" smtClean="0"/>
              <a:t>추론에 의해서</a:t>
            </a:r>
            <a:r>
              <a:rPr lang="en-US" altLang="ko-KR" dirty="0" smtClean="0"/>
              <a:t>, </a:t>
            </a:r>
            <a:r>
              <a:rPr lang="ko-KR" altLang="en-US" dirty="0" smtClean="0"/>
              <a:t>이 표현형은 질병과 질병과 함께 유전자 생성물을 </a:t>
            </a:r>
            <a:r>
              <a:rPr lang="ko-KR" altLang="en-US" dirty="0" err="1" smtClean="0"/>
              <a:t>타겟으로</a:t>
            </a:r>
            <a:r>
              <a:rPr lang="ko-KR" altLang="en-US" dirty="0" smtClean="0"/>
              <a:t> 하는 </a:t>
            </a:r>
            <a:r>
              <a:rPr lang="en-US" altLang="ko-KR" dirty="0" smtClean="0"/>
              <a:t>drug </a:t>
            </a:r>
            <a:r>
              <a:rPr lang="ko-KR" altLang="en-US" dirty="0" smtClean="0"/>
              <a:t>과 함께 유전자와 연관되어있다</a:t>
            </a:r>
            <a:r>
              <a:rPr lang="en-US" altLang="ko-KR" dirty="0" smtClean="0"/>
              <a:t>.</a:t>
            </a:r>
          </a:p>
          <a:p>
            <a:pPr marL="342900" indent="-342900">
              <a:buFont typeface="Wingdings" panose="05000000000000000000" pitchFamily="2" charset="2"/>
              <a:buChar char="Ø"/>
            </a:pPr>
            <a:r>
              <a:rPr lang="en-US" altLang="ko-KR" dirty="0" smtClean="0"/>
              <a:t>&gt; </a:t>
            </a:r>
            <a:r>
              <a:rPr lang="ko-KR" altLang="en-US" dirty="0" smtClean="0"/>
              <a:t>표준 포유류 표현형 데이터를 발생시키는 국제적 협회의 설립은 이 표현형 데이터의 활용을 도와줄 것이다</a:t>
            </a:r>
            <a:r>
              <a:rPr lang="en-US" altLang="ko-KR" dirty="0" smtClean="0"/>
              <a:t>.</a:t>
            </a:r>
          </a:p>
          <a:p>
            <a:pPr marL="342900" indent="-342900">
              <a:buFont typeface="Wingdings" panose="05000000000000000000" pitchFamily="2" charset="2"/>
              <a:buChar char="Ø"/>
            </a:pPr>
            <a:r>
              <a:rPr lang="en-US" altLang="ko-KR" dirty="0" smtClean="0"/>
              <a:t>3. </a:t>
            </a:r>
            <a:r>
              <a:rPr lang="ko-KR" altLang="en-US" dirty="0" smtClean="0"/>
              <a:t>비록 </a:t>
            </a:r>
            <a:r>
              <a:rPr lang="en-US" altLang="ko-KR" dirty="0" smtClean="0"/>
              <a:t>in vivo model </a:t>
            </a:r>
            <a:r>
              <a:rPr lang="ko-KR" altLang="en-US" dirty="0" smtClean="0"/>
              <a:t>에서 </a:t>
            </a:r>
            <a:r>
              <a:rPr lang="en-US" altLang="ko-KR" dirty="0" smtClean="0"/>
              <a:t>human model </a:t>
            </a:r>
            <a:r>
              <a:rPr lang="ko-KR" altLang="en-US" dirty="0" smtClean="0"/>
              <a:t>으로 </a:t>
            </a:r>
            <a:r>
              <a:rPr lang="ko-KR" altLang="en-US" dirty="0" err="1" smtClean="0"/>
              <a:t>번역하는것은</a:t>
            </a:r>
            <a:r>
              <a:rPr lang="ko-KR" altLang="en-US" dirty="0" smtClean="0"/>
              <a:t> 어려울 것으로 보이지만</a:t>
            </a:r>
            <a:r>
              <a:rPr lang="en-US" altLang="ko-KR" dirty="0" smtClean="0"/>
              <a:t>, </a:t>
            </a:r>
            <a:r>
              <a:rPr lang="ko-KR" altLang="en-US" dirty="0" smtClean="0"/>
              <a:t>우리는</a:t>
            </a:r>
            <a:r>
              <a:rPr lang="ko-KR" altLang="en-US" baseline="0" dirty="0" smtClean="0"/>
              <a:t> </a:t>
            </a:r>
            <a:r>
              <a:rPr lang="en-US" altLang="ko-KR" baseline="0" dirty="0" err="1" smtClean="0"/>
              <a:t>Invivo</a:t>
            </a:r>
            <a:r>
              <a:rPr lang="en-US" altLang="ko-KR" baseline="0" dirty="0" smtClean="0"/>
              <a:t> Model</a:t>
            </a:r>
            <a:r>
              <a:rPr lang="ko-KR" altLang="en-US" baseline="0" dirty="0" smtClean="0"/>
              <a:t>을 통해</a:t>
            </a:r>
            <a:r>
              <a:rPr lang="ko-KR" altLang="en-US" dirty="0" smtClean="0"/>
              <a:t> 발견한 데이터들은 미래 </a:t>
            </a:r>
            <a:r>
              <a:rPr lang="ko-KR" altLang="en-US" dirty="0" err="1" smtClean="0"/>
              <a:t>리포지셔닝에</a:t>
            </a:r>
            <a:r>
              <a:rPr lang="ko-KR" altLang="en-US" baseline="0" dirty="0" smtClean="0"/>
              <a:t> 기여를</a:t>
            </a:r>
            <a:r>
              <a:rPr lang="ko-KR" altLang="en-US" dirty="0" smtClean="0"/>
              <a:t> 할 것이다</a:t>
            </a:r>
            <a:r>
              <a:rPr lang="en-US" altLang="ko-KR" dirty="0" smtClean="0"/>
              <a:t>.</a:t>
            </a:r>
            <a:endParaRPr lang="ko-KR" altLang="en-US" dirty="0"/>
          </a:p>
        </p:txBody>
      </p:sp>
    </p:spTree>
    <p:extLst>
      <p:ext uri="{BB962C8B-B14F-4D97-AF65-F5344CB8AC3E}">
        <p14:creationId xmlns:p14="http://schemas.microsoft.com/office/powerpoint/2010/main" val="22542103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smtClean="0"/>
              <a:t>1. </a:t>
            </a:r>
            <a:r>
              <a:rPr lang="ko-KR" altLang="en-US" dirty="0" smtClean="0"/>
              <a:t>환자에게서 생리학적 효과를 관찰을</a:t>
            </a:r>
            <a:r>
              <a:rPr lang="ko-KR" altLang="en-US" baseline="0" dirty="0" smtClean="0"/>
              <a:t> 하고</a:t>
            </a:r>
            <a:r>
              <a:rPr lang="en-US" altLang="ko-KR" baseline="0" dirty="0" smtClean="0"/>
              <a:t>, </a:t>
            </a:r>
            <a:r>
              <a:rPr lang="ko-KR" altLang="en-US" baseline="0" dirty="0" smtClean="0"/>
              <a:t>이를</a:t>
            </a:r>
            <a:r>
              <a:rPr lang="ko-KR" altLang="en-US" dirty="0" smtClean="0"/>
              <a:t> 통해 </a:t>
            </a:r>
            <a:r>
              <a:rPr lang="ko-KR" altLang="en-US" dirty="0" err="1" smtClean="0"/>
              <a:t>리포지셔닝</a:t>
            </a:r>
            <a:r>
              <a:rPr lang="ko-KR" altLang="en-US" dirty="0" smtClean="0"/>
              <a:t> 하는 기법</a:t>
            </a:r>
            <a:endParaRPr lang="en-US" altLang="ko-KR" dirty="0" smtClean="0"/>
          </a:p>
          <a:p>
            <a:endParaRPr lang="en-US" altLang="ko-KR" dirty="0" smtClean="0"/>
          </a:p>
          <a:p>
            <a:r>
              <a:rPr lang="ko-KR" altLang="en-US" dirty="0" smtClean="0"/>
              <a:t>하지만 환자에서 생리학적 효과의 의학적 관찰에 근거한 성공적인 </a:t>
            </a:r>
            <a:r>
              <a:rPr lang="en-US" altLang="ko-KR" dirty="0" smtClean="0"/>
              <a:t>drug repositioning </a:t>
            </a:r>
            <a:r>
              <a:rPr lang="ko-KR" altLang="en-US" dirty="0" smtClean="0"/>
              <a:t>사례는 있었지만</a:t>
            </a:r>
            <a:endParaRPr lang="en-US" altLang="ko-KR" dirty="0" smtClean="0"/>
          </a:p>
          <a:p>
            <a:r>
              <a:rPr lang="ko-KR" altLang="en-US" dirty="0" err="1" smtClean="0"/>
              <a:t>리포지셔닝의</a:t>
            </a:r>
            <a:r>
              <a:rPr lang="ko-KR" altLang="en-US" dirty="0" smtClean="0"/>
              <a:t> 체계적인 사용을 통한 사례는 적다</a:t>
            </a:r>
            <a:endParaRPr lang="en-US" altLang="ko-KR" dirty="0" smtClean="0"/>
          </a:p>
          <a:p>
            <a:pPr marL="342900" indent="-342900">
              <a:buFont typeface="Wingdings" panose="05000000000000000000" pitchFamily="2" charset="2"/>
              <a:buChar char="Ø"/>
            </a:pPr>
            <a:r>
              <a:rPr lang="ko-KR" altLang="en-US" dirty="0" smtClean="0"/>
              <a:t>이것은 아마 </a:t>
            </a:r>
            <a:r>
              <a:rPr lang="en-US" altLang="ko-KR" dirty="0" smtClean="0"/>
              <a:t>publicly </a:t>
            </a:r>
            <a:r>
              <a:rPr lang="ko-KR" altLang="en-US" dirty="0" smtClean="0"/>
              <a:t>사용할 수 있는 의학시도 데이터의 부족의 결과라고 예측하는데</a:t>
            </a:r>
            <a:endParaRPr lang="en-US" altLang="ko-KR" dirty="0" smtClean="0"/>
          </a:p>
          <a:p>
            <a:pPr marL="342900" indent="-342900">
              <a:buFont typeface="Wingdings" panose="05000000000000000000" pitchFamily="2" charset="2"/>
              <a:buChar char="Ø"/>
            </a:pPr>
            <a:r>
              <a:rPr lang="ko-KR" altLang="en-US" dirty="0" smtClean="0"/>
              <a:t>점차 이용 가능하게 되고 </a:t>
            </a:r>
            <a:r>
              <a:rPr lang="ko-KR" altLang="en-US" dirty="0" err="1" smtClean="0"/>
              <a:t>있다고함</a:t>
            </a:r>
            <a:endParaRPr lang="en-US" altLang="ko-KR" dirty="0" smtClean="0"/>
          </a:p>
        </p:txBody>
      </p:sp>
    </p:spTree>
    <p:extLst>
      <p:ext uri="{BB962C8B-B14F-4D97-AF65-F5344CB8AC3E}">
        <p14:creationId xmlns:p14="http://schemas.microsoft.com/office/powerpoint/2010/main" val="815737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sz="2200" b="0" i="0" baseline="0" dirty="0" smtClean="0">
                <a:effectLst/>
                <a:latin typeface="Helvetica Neue"/>
                <a:ea typeface="Helvetica Neue"/>
                <a:cs typeface="Helvetica Neue"/>
                <a:sym typeface="Helvetica Neue"/>
              </a:rPr>
              <a:t>1. </a:t>
            </a:r>
            <a:r>
              <a:rPr lang="ko-KR" altLang="en-US" sz="2200" b="0" i="0" baseline="0" dirty="0" smtClean="0">
                <a:effectLst/>
                <a:latin typeface="Helvetica Neue"/>
                <a:ea typeface="Helvetica Neue"/>
                <a:cs typeface="Helvetica Neue"/>
                <a:sym typeface="Helvetica Neue"/>
              </a:rPr>
              <a:t>약이 치료로써의 기능을 함으로써</a:t>
            </a:r>
            <a:r>
              <a:rPr lang="en-US" altLang="ko-KR" sz="2200" b="0" i="0" baseline="0" dirty="0" smtClean="0">
                <a:effectLst/>
                <a:latin typeface="Helvetica Neue"/>
                <a:ea typeface="Helvetica Neue"/>
                <a:cs typeface="Helvetica Neue"/>
                <a:sym typeface="Helvetica Neue"/>
              </a:rPr>
              <a:t>, </a:t>
            </a:r>
            <a:r>
              <a:rPr lang="ko-KR" altLang="en-US" sz="2200" b="0" i="0" baseline="0" dirty="0" smtClean="0">
                <a:effectLst/>
                <a:latin typeface="Helvetica Neue"/>
                <a:ea typeface="Helvetica Neue"/>
                <a:cs typeface="Helvetica Neue"/>
                <a:sym typeface="Helvetica Neue"/>
              </a:rPr>
              <a:t>이 약들은 </a:t>
            </a:r>
            <a:r>
              <a:rPr lang="ko-KR" altLang="en-US" sz="2200" b="0" i="0" baseline="0" dirty="0" err="1" smtClean="0">
                <a:effectLst/>
                <a:latin typeface="Helvetica Neue"/>
                <a:ea typeface="Helvetica Neue"/>
                <a:cs typeface="Helvetica Neue"/>
                <a:sym typeface="Helvetica Neue"/>
              </a:rPr>
              <a:t>리포지셔닝</a:t>
            </a:r>
            <a:r>
              <a:rPr lang="ko-KR" altLang="en-US" sz="2200" b="0" i="0" baseline="0" dirty="0" smtClean="0">
                <a:effectLst/>
                <a:latin typeface="Helvetica Neue"/>
                <a:ea typeface="Helvetica Neue"/>
                <a:cs typeface="Helvetica Neue"/>
                <a:sym typeface="Helvetica Neue"/>
              </a:rPr>
              <a:t> 기회를 위해 분석되어질 수 있는 의학적 데이터를 만드는데 이 데이터를 이용하여 분석하는 방법</a:t>
            </a:r>
            <a:endParaRPr lang="en-US" altLang="ko-KR" sz="2200" b="0" i="0" baseline="0" dirty="0" smtClean="0">
              <a:effectLst/>
              <a:latin typeface="Helvetica Neue"/>
              <a:ea typeface="Helvetica Neue"/>
              <a:cs typeface="Helvetica Neue"/>
              <a:sym typeface="Helvetica Neue"/>
            </a:endParaRPr>
          </a:p>
          <a:p>
            <a:endParaRPr lang="en-US" altLang="ko-KR" sz="2200" b="0" i="0" baseline="0" dirty="0" smtClean="0">
              <a:effectLst/>
              <a:latin typeface="Helvetica Neue"/>
              <a:ea typeface="Helvetica Neue"/>
              <a:cs typeface="Helvetica Neue"/>
              <a:sym typeface="Helvetica Neue"/>
            </a:endParaRPr>
          </a:p>
          <a:p>
            <a:r>
              <a:rPr lang="en-US" altLang="ko-KR" sz="2200" b="0" i="0" baseline="0" dirty="0" smtClean="0">
                <a:effectLst/>
                <a:latin typeface="Helvetica Neue"/>
                <a:ea typeface="Helvetica Neue"/>
                <a:cs typeface="Helvetica Neue"/>
                <a:sym typeface="Helvetica Neue"/>
              </a:rPr>
              <a:t>2. </a:t>
            </a:r>
            <a:r>
              <a:rPr lang="ko-KR" altLang="en-US" sz="2200" b="0" i="0" baseline="0" dirty="0" smtClean="0">
                <a:effectLst/>
                <a:latin typeface="Helvetica Neue"/>
                <a:ea typeface="Helvetica Neue"/>
                <a:cs typeface="Helvetica Neue"/>
                <a:sym typeface="Helvetica Neue"/>
              </a:rPr>
              <a:t>이 방법은 주로 유해 사례의 초기 증상을 감지하고</a:t>
            </a:r>
            <a:r>
              <a:rPr lang="en-US" altLang="ko-KR" sz="2200" b="0" i="0" baseline="0" dirty="0" smtClean="0">
                <a:effectLst/>
                <a:latin typeface="Helvetica Neue"/>
                <a:ea typeface="Helvetica Neue"/>
                <a:cs typeface="Helvetica Neue"/>
                <a:sym typeface="Helvetica Neue"/>
              </a:rPr>
              <a:t>, </a:t>
            </a:r>
            <a:r>
              <a:rPr lang="ko-KR" altLang="en-US" sz="2200" b="0" i="0" baseline="0" dirty="0" smtClean="0">
                <a:effectLst/>
                <a:latin typeface="Helvetica Neue"/>
                <a:ea typeface="Helvetica Neue"/>
                <a:cs typeface="Helvetica Neue"/>
                <a:sym typeface="Helvetica Neue"/>
              </a:rPr>
              <a:t>긍정적인 약 효과로 추정될 수 있다</a:t>
            </a:r>
            <a:r>
              <a:rPr lang="en-US" altLang="ko-KR" sz="2200" b="0" i="0" baseline="0" dirty="0" smtClean="0">
                <a:effectLst/>
                <a:latin typeface="Helvetica Neue"/>
                <a:ea typeface="Helvetica Neue"/>
                <a:cs typeface="Helvetica Neue"/>
                <a:sym typeface="Helvetica Neue"/>
              </a:rPr>
              <a:t>.</a:t>
            </a:r>
          </a:p>
          <a:p>
            <a:endParaRPr lang="en-US" altLang="ko-KR" sz="2200" b="0" i="0" baseline="0" dirty="0" smtClean="0">
              <a:effectLst/>
              <a:latin typeface="Helvetica Neue"/>
              <a:ea typeface="Helvetica Neue"/>
              <a:cs typeface="Helvetica Neue"/>
              <a:sym typeface="Helvetica Neue"/>
            </a:endParaRPr>
          </a:p>
          <a:p>
            <a:r>
              <a:rPr lang="en-US" altLang="ko-KR" sz="2200" b="0" i="0" baseline="0" dirty="0" smtClean="0">
                <a:effectLst/>
                <a:latin typeface="Helvetica Neue"/>
                <a:ea typeface="Helvetica Neue"/>
                <a:cs typeface="Helvetica Neue"/>
                <a:sym typeface="Helvetica Neue"/>
              </a:rPr>
              <a:t>3. </a:t>
            </a:r>
            <a:r>
              <a:rPr lang="ko-KR" altLang="en-US" sz="2200" b="0" i="0" baseline="0" dirty="0" smtClean="0">
                <a:effectLst/>
                <a:latin typeface="Helvetica Neue"/>
                <a:ea typeface="Helvetica Neue"/>
                <a:cs typeface="Helvetica Neue"/>
                <a:sym typeface="Helvetica Neue"/>
              </a:rPr>
              <a:t>주로 부작용을 감지하는 </a:t>
            </a:r>
            <a:r>
              <a:rPr lang="en-US" altLang="ko-KR" sz="2200" b="0" i="0" baseline="0" dirty="0" smtClean="0">
                <a:effectLst/>
                <a:latin typeface="Helvetica Neue"/>
                <a:ea typeface="Helvetica Neue"/>
                <a:cs typeface="Helvetica Neue"/>
                <a:sym typeface="Helvetica Neue"/>
              </a:rPr>
              <a:t>Observational Medical Outcomes Partnership</a:t>
            </a:r>
            <a:r>
              <a:rPr lang="ko-KR" altLang="en-US" sz="2200" b="0" i="0" baseline="0" dirty="0" smtClean="0">
                <a:effectLst/>
                <a:latin typeface="Helvetica Neue"/>
                <a:ea typeface="Helvetica Neue"/>
                <a:cs typeface="Helvetica Neue"/>
                <a:sym typeface="Helvetica Neue"/>
              </a:rPr>
              <a:t>의 부분으로써 평가되고 개발된 </a:t>
            </a:r>
            <a:r>
              <a:rPr lang="ko-KR" altLang="en-US" sz="2200" b="0" i="0" baseline="0" dirty="0" err="1" smtClean="0">
                <a:effectLst/>
                <a:latin typeface="Helvetica Neue"/>
                <a:ea typeface="Helvetica Neue"/>
                <a:cs typeface="Helvetica Neue"/>
                <a:sym typeface="Helvetica Neue"/>
              </a:rPr>
              <a:t>메소드들은</a:t>
            </a:r>
            <a:r>
              <a:rPr lang="ko-KR" altLang="en-US" sz="2200" b="0" i="0" baseline="0" dirty="0" smtClean="0">
                <a:effectLst/>
                <a:latin typeface="Helvetica Neue"/>
                <a:ea typeface="Helvetica Neue"/>
                <a:cs typeface="Helvetica Neue"/>
                <a:sym typeface="Helvetica Neue"/>
              </a:rPr>
              <a:t> 언젠가 긍정적 약 효과의 발견으로서 이어질 수 있다</a:t>
            </a:r>
            <a:r>
              <a:rPr lang="en-US" altLang="ko-KR" sz="2200" b="0" i="0" baseline="0" dirty="0" smtClean="0">
                <a:effectLst/>
                <a:latin typeface="Helvetica Neue"/>
                <a:ea typeface="Helvetica Neue"/>
                <a:cs typeface="Helvetica Neue"/>
                <a:sym typeface="Helvetica Neue"/>
              </a:rPr>
              <a:t>..</a:t>
            </a:r>
          </a:p>
          <a:p>
            <a:endParaRPr lang="en-US" altLang="ko-KR" sz="2200" b="0" i="0" baseline="0" dirty="0" smtClean="0">
              <a:effectLst/>
              <a:latin typeface="Helvetica Neue"/>
              <a:ea typeface="Helvetica Neue"/>
              <a:cs typeface="Helvetica Neue"/>
              <a:sym typeface="Helvetica Neue"/>
            </a:endParaRPr>
          </a:p>
          <a:p>
            <a:r>
              <a:rPr lang="en-US" altLang="ko-KR" sz="2200" b="0" i="0" baseline="0" dirty="0" smtClean="0">
                <a:effectLst/>
                <a:latin typeface="Helvetica Neue"/>
                <a:ea typeface="Helvetica Neue"/>
                <a:cs typeface="Helvetica Neue"/>
                <a:sym typeface="Helvetica Neue"/>
              </a:rPr>
              <a:t>EHR :  </a:t>
            </a:r>
            <a:r>
              <a:rPr lang="en-US" altLang="ko-KR" sz="2200" b="0" i="0" dirty="0" smtClean="0">
                <a:effectLst/>
                <a:latin typeface="Helvetica Neue"/>
                <a:ea typeface="Helvetica Neue"/>
                <a:cs typeface="Helvetica Neue"/>
                <a:sym typeface="Helvetica Neue"/>
              </a:rPr>
              <a:t>a digital version of a patient's paper chart.</a:t>
            </a:r>
          </a:p>
          <a:p>
            <a:endParaRPr lang="en-US" altLang="ko-KR" sz="2200" b="0" i="0" dirty="0" smtClean="0">
              <a:effectLst/>
              <a:latin typeface="Helvetica Neue"/>
              <a:sym typeface="Helvetica Neue"/>
            </a:endParaRPr>
          </a:p>
          <a:p>
            <a:r>
              <a:rPr lang="ko-KR" altLang="en-US" sz="2200" b="0" i="0" dirty="0" smtClean="0">
                <a:effectLst/>
                <a:latin typeface="Helvetica Neue"/>
                <a:sym typeface="Helvetica Neue"/>
              </a:rPr>
              <a:t>대표적인 연구로써 반작용과 약들의 관계를 체계적으로 예측하고</a:t>
            </a:r>
            <a:r>
              <a:rPr lang="en-US" altLang="ko-KR" sz="2200" b="0" i="0" dirty="0" smtClean="0">
                <a:effectLst/>
                <a:latin typeface="Helvetica Neue"/>
                <a:sym typeface="Helvetica Neue"/>
              </a:rPr>
              <a:t>, EHR</a:t>
            </a:r>
            <a:r>
              <a:rPr lang="ko-KR" altLang="en-US" sz="2200" b="0" i="0" dirty="0" smtClean="0">
                <a:effectLst/>
                <a:latin typeface="Helvetica Neue"/>
                <a:sym typeface="Helvetica Neue"/>
              </a:rPr>
              <a:t>를 통해</a:t>
            </a:r>
            <a:r>
              <a:rPr lang="en-US" altLang="ko-KR" sz="2200" b="0" i="0" baseline="0" dirty="0" smtClean="0">
                <a:effectLst/>
                <a:latin typeface="Helvetica Neue"/>
                <a:sym typeface="Helvetica Neue"/>
              </a:rPr>
              <a:t> </a:t>
            </a:r>
            <a:r>
              <a:rPr lang="ko-KR" altLang="en-US" sz="2200" b="0" i="0" baseline="0" dirty="0" smtClean="0">
                <a:effectLst/>
                <a:latin typeface="Helvetica Neue"/>
                <a:sym typeface="Helvetica Neue"/>
              </a:rPr>
              <a:t>검증하는 연구가 있다고 한다</a:t>
            </a:r>
            <a:r>
              <a:rPr lang="en-US" altLang="ko-KR" sz="2200" b="0" i="0" baseline="0" dirty="0" smtClean="0">
                <a:effectLst/>
                <a:latin typeface="Helvetica Neue"/>
                <a:sym typeface="Helvetica Neue"/>
              </a:rPr>
              <a:t>.</a:t>
            </a:r>
          </a:p>
          <a:p>
            <a:endParaRPr lang="en-US" altLang="ko-KR" sz="2200" b="0" i="0" baseline="0" dirty="0" smtClean="0">
              <a:effectLst/>
              <a:latin typeface="Helvetica Neue"/>
              <a:sym typeface="Helvetica Neue"/>
            </a:endParaRPr>
          </a:p>
          <a:p>
            <a:r>
              <a:rPr lang="en-US" altLang="ko-KR" sz="2200" b="0" i="0" dirty="0" smtClean="0">
                <a:effectLst/>
                <a:latin typeface="Helvetica Neue"/>
                <a:ea typeface="Helvetica Neue"/>
                <a:cs typeface="Helvetica Neue"/>
                <a:sym typeface="Helvetica Neue"/>
              </a:rPr>
              <a:t>The Observational Medical Outcomes Partnership (OMOP) was a public-private partnership established to inform the appropriate use of observational healthcare databases for studying the effects of medical products.</a:t>
            </a:r>
            <a:endParaRPr lang="en-US" altLang="ko-KR" sz="2200" b="0" i="0" dirty="0" smtClean="0">
              <a:effectLst/>
              <a:latin typeface="Helvetica Neue"/>
              <a:sym typeface="Helvetica Neue"/>
            </a:endParaRPr>
          </a:p>
        </p:txBody>
      </p:sp>
    </p:spTree>
    <p:extLst>
      <p:ext uri="{BB962C8B-B14F-4D97-AF65-F5344CB8AC3E}">
        <p14:creationId xmlns:p14="http://schemas.microsoft.com/office/powerpoint/2010/main" val="236538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err="1" smtClean="0"/>
              <a:t>리포지셔닝은</a:t>
            </a:r>
            <a:r>
              <a:rPr lang="ko-KR" altLang="en-US" dirty="0" smtClean="0"/>
              <a:t> 명백히 가치를 창출할 수 있는 방법임</a:t>
            </a:r>
            <a:r>
              <a:rPr lang="en-US" altLang="ko-KR" dirty="0" smtClean="0"/>
              <a:t>.</a:t>
            </a:r>
          </a:p>
          <a:p>
            <a:r>
              <a:rPr lang="ko-KR" altLang="en-US" dirty="0" smtClean="0"/>
              <a:t>영국의 </a:t>
            </a:r>
            <a:r>
              <a:rPr lang="en-US" altLang="ko-KR" dirty="0" smtClean="0"/>
              <a:t>MRC </a:t>
            </a:r>
            <a:r>
              <a:rPr lang="ko-KR" altLang="en-US" dirty="0" smtClean="0"/>
              <a:t>와 미국의 </a:t>
            </a:r>
            <a:r>
              <a:rPr lang="en-US" altLang="ko-KR" dirty="0" smtClean="0"/>
              <a:t>NIH</a:t>
            </a:r>
            <a:r>
              <a:rPr lang="ko-KR" altLang="en-US" dirty="0" smtClean="0"/>
              <a:t>같은 경우 실패한 약들의 </a:t>
            </a:r>
            <a:r>
              <a:rPr lang="ko-KR" altLang="en-US" dirty="0" err="1" smtClean="0"/>
              <a:t>리포지셔닝을</a:t>
            </a:r>
            <a:r>
              <a:rPr lang="ko-KR" altLang="en-US" dirty="0" smtClean="0"/>
              <a:t> 진행하기 위해 </a:t>
            </a:r>
            <a:r>
              <a:rPr lang="en-US" altLang="ko-KR" dirty="0" smtClean="0"/>
              <a:t>public-private  partnerships</a:t>
            </a:r>
            <a:r>
              <a:rPr lang="ko-KR" altLang="en-US" dirty="0" smtClean="0"/>
              <a:t>을 발표 한바 있다</a:t>
            </a:r>
            <a:r>
              <a:rPr lang="en-US" altLang="ko-KR" dirty="0" smtClean="0"/>
              <a:t>.</a:t>
            </a:r>
          </a:p>
          <a:p>
            <a:r>
              <a:rPr lang="en-US" altLang="ko-KR" dirty="0" smtClean="0"/>
              <a:t>Translational Bioinformatics</a:t>
            </a:r>
            <a:r>
              <a:rPr lang="ko-KR" altLang="en-US" dirty="0" smtClean="0"/>
              <a:t>의 부상은 이 계산적 </a:t>
            </a:r>
            <a:r>
              <a:rPr lang="en-US" altLang="ko-KR" dirty="0" err="1" smtClean="0"/>
              <a:t>biolody</a:t>
            </a:r>
            <a:r>
              <a:rPr lang="en-US" altLang="ko-KR" dirty="0" smtClean="0"/>
              <a:t> </a:t>
            </a:r>
            <a:r>
              <a:rPr lang="ko-KR" altLang="en-US" dirty="0" smtClean="0"/>
              <a:t>분야가 더욱 성숙해지고</a:t>
            </a:r>
            <a:r>
              <a:rPr lang="en-US" altLang="ko-KR" dirty="0" smtClean="0"/>
              <a:t>, </a:t>
            </a:r>
            <a:r>
              <a:rPr lang="ko-KR" altLang="en-US" dirty="0" err="1" smtClean="0"/>
              <a:t>어느때보터</a:t>
            </a:r>
            <a:r>
              <a:rPr lang="ko-KR" altLang="en-US" dirty="0" smtClean="0"/>
              <a:t> 빠른 </a:t>
            </a:r>
            <a:r>
              <a:rPr lang="ko-KR" altLang="en-US" dirty="0" err="1" smtClean="0"/>
              <a:t>시일내에</a:t>
            </a:r>
            <a:r>
              <a:rPr lang="ko-KR" altLang="en-US" dirty="0" smtClean="0"/>
              <a:t> </a:t>
            </a:r>
            <a:r>
              <a:rPr lang="en-US" altLang="ko-KR" dirty="0" smtClean="0"/>
              <a:t>Human health</a:t>
            </a:r>
            <a:r>
              <a:rPr lang="ko-KR" altLang="en-US" dirty="0" smtClean="0"/>
              <a:t>에 큰 영향을 줄 수 있는 </a:t>
            </a:r>
            <a:r>
              <a:rPr lang="en-US" altLang="ko-KR" dirty="0" smtClean="0"/>
              <a:t>Solution</a:t>
            </a:r>
            <a:r>
              <a:rPr lang="ko-KR" altLang="en-US" dirty="0" smtClean="0"/>
              <a:t>을 개발할 준비가 되어있음을 말해주고 있다</a:t>
            </a:r>
            <a:r>
              <a:rPr lang="en-US" altLang="ko-KR" dirty="0" smtClean="0"/>
              <a:t>.</a:t>
            </a:r>
          </a:p>
          <a:p>
            <a:endParaRPr lang="en-US" altLang="ko-KR" dirty="0" smtClean="0"/>
          </a:p>
          <a:p>
            <a:r>
              <a:rPr lang="en-US" altLang="ko-KR" dirty="0" smtClean="0"/>
              <a:t>Translational Bioinformatics</a:t>
            </a:r>
          </a:p>
          <a:p>
            <a:r>
              <a:rPr lang="en-US" altLang="ko-KR" baseline="0" dirty="0" smtClean="0"/>
              <a:t> : </a:t>
            </a:r>
            <a:r>
              <a:rPr lang="ko-KR" altLang="en-US" baseline="0" dirty="0" smtClean="0"/>
              <a:t>기초과학을 응용 과학으로 발전 시키는 </a:t>
            </a:r>
            <a:r>
              <a:rPr lang="en-US" altLang="ko-KR" baseline="0" dirty="0" err="1" smtClean="0"/>
              <a:t>Bioinfomatics</a:t>
            </a:r>
            <a:endParaRPr lang="ko-KR" altLang="en-US" dirty="0"/>
          </a:p>
        </p:txBody>
      </p:sp>
    </p:spTree>
    <p:extLst>
      <p:ext uri="{BB962C8B-B14F-4D97-AF65-F5344CB8AC3E}">
        <p14:creationId xmlns:p14="http://schemas.microsoft.com/office/powerpoint/2010/main" val="8177958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제목 및 부제">
    <p:spTree>
      <p:nvGrpSpPr>
        <p:cNvPr id="1" name=""/>
        <p:cNvGrpSpPr/>
        <p:nvPr/>
      </p:nvGrpSpPr>
      <p:grpSpPr>
        <a:xfrm>
          <a:off x="0" y="0"/>
          <a:ext cx="0" cy="0"/>
          <a:chOff x="0" y="0"/>
          <a:chExt cx="0" cy="0"/>
        </a:xfrm>
      </p:grpSpPr>
      <p:sp>
        <p:nvSpPr>
          <p:cNvPr id="11" name="Shape 11"/>
          <p:cNvSpPr>
            <a:spLocks noGrp="1"/>
          </p:cNvSpPr>
          <p:nvPr>
            <p:ph type="title"/>
          </p:nvPr>
        </p:nvSpPr>
        <p:spPr>
          <a:xfrm>
            <a:off x="1270000" y="1638300"/>
            <a:ext cx="10464800" cy="3302000"/>
          </a:xfrm>
          <a:prstGeom prst="rect">
            <a:avLst/>
          </a:prstGeom>
        </p:spPr>
        <p:txBody>
          <a:bodyPr anchor="b"/>
          <a:lstStyle/>
          <a:p>
            <a:r>
              <a:t>제목 텍스트</a:t>
            </a:r>
          </a:p>
        </p:txBody>
      </p:sp>
      <p:sp>
        <p:nvSpPr>
          <p:cNvPr id="12" name="Shape 12"/>
          <p:cNvSpPr>
            <a:spLocks noGrp="1"/>
          </p:cNvSpPr>
          <p:nvPr>
            <p:ph type="body" sz="quarter" idx="1"/>
          </p:nvPr>
        </p:nvSpPr>
        <p:spPr>
          <a:xfrm>
            <a:off x="1270000" y="50292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r>
              <a:t>본문 첫 번째 줄</a:t>
            </a:r>
          </a:p>
          <a:p>
            <a:pPr lvl="1"/>
            <a:r>
              <a:t>본문 두 번째 줄</a:t>
            </a:r>
          </a:p>
          <a:p>
            <a:pPr lvl="2"/>
            <a:r>
              <a:t>본문 세 번째 줄</a:t>
            </a:r>
          </a:p>
          <a:p>
            <a:pPr lvl="3"/>
            <a:r>
              <a:t>본문 네 번째 줄</a:t>
            </a:r>
          </a:p>
          <a:p>
            <a:pPr lvl="4"/>
            <a:r>
              <a:t>본문 다섯 번째 줄</a:t>
            </a:r>
          </a:p>
        </p:txBody>
      </p:sp>
      <p:sp>
        <p:nvSpPr>
          <p:cNvPr id="13" name="Shape 13"/>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인용">
    <p:spTree>
      <p:nvGrpSpPr>
        <p:cNvPr id="1" name=""/>
        <p:cNvGrpSpPr/>
        <p:nvPr/>
      </p:nvGrpSpPr>
      <p:grpSpPr>
        <a:xfrm>
          <a:off x="0" y="0"/>
          <a:ext cx="0" cy="0"/>
          <a:chOff x="0" y="0"/>
          <a:chExt cx="0" cy="0"/>
        </a:xfrm>
      </p:grpSpPr>
      <p:sp>
        <p:nvSpPr>
          <p:cNvPr id="93" name="Shape 93"/>
          <p:cNvSpPr>
            <a:spLocks noGrp="1"/>
          </p:cNvSpPr>
          <p:nvPr>
            <p:ph type="body" sz="quarter" idx="13"/>
          </p:nvPr>
        </p:nvSpPr>
        <p:spPr>
          <a:xfrm>
            <a:off x="1270000" y="6362700"/>
            <a:ext cx="10464800" cy="469900"/>
          </a:xfrm>
          <a:prstGeom prst="rect">
            <a:avLst/>
          </a:prstGeom>
        </p:spPr>
        <p:txBody>
          <a:bodyPr anchor="t">
            <a:spAutoFit/>
          </a:bodyPr>
          <a:lstStyle>
            <a:lvl1pPr marL="0" indent="0" algn="ctr">
              <a:spcBef>
                <a:spcPts val="0"/>
              </a:spcBef>
              <a:buSzTx/>
              <a:buNone/>
              <a:defRPr sz="2400">
                <a:latin typeface="Helvetica Light"/>
                <a:ea typeface="Helvetica Light"/>
                <a:cs typeface="Helvetica Light"/>
                <a:sym typeface="Helvetica Light"/>
              </a:defRPr>
            </a:lvl1pPr>
          </a:lstStyle>
          <a:p>
            <a:r>
              <a:t>–Johnny Appleseed</a:t>
            </a:r>
          </a:p>
        </p:txBody>
      </p:sp>
      <p:sp>
        <p:nvSpPr>
          <p:cNvPr id="94" name="Shape 94"/>
          <p:cNvSpPr>
            <a:spLocks noGrp="1"/>
          </p:cNvSpPr>
          <p:nvPr>
            <p:ph type="body" sz="quarter" idx="14"/>
          </p:nvPr>
        </p:nvSpPr>
        <p:spPr>
          <a:xfrm>
            <a:off x="1270000" y="4267200"/>
            <a:ext cx="10464800" cy="685800"/>
          </a:xfrm>
          <a:prstGeom prst="rect">
            <a:avLst/>
          </a:prstGeom>
        </p:spPr>
        <p:txBody>
          <a:bodyPr>
            <a:spAutoFit/>
          </a:bodyPr>
          <a:lstStyle>
            <a:lvl1pPr marL="0" indent="0" algn="ctr">
              <a:spcBef>
                <a:spcPts val="0"/>
              </a:spcBef>
              <a:buSzTx/>
              <a:buNone/>
              <a:defRPr sz="3800"/>
            </a:lvl1pPr>
          </a:lstStyle>
          <a:p>
            <a:r>
              <a:t>“여기에 인용을 입력하십시오.” </a:t>
            </a:r>
          </a:p>
        </p:txBody>
      </p:sp>
      <p:sp>
        <p:nvSpPr>
          <p:cNvPr id="95" name="Shape 95"/>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사진">
    <p:spTree>
      <p:nvGrpSpPr>
        <p:cNvPr id="1" name=""/>
        <p:cNvGrpSpPr/>
        <p:nvPr/>
      </p:nvGrpSpPr>
      <p:grpSpPr>
        <a:xfrm>
          <a:off x="0" y="0"/>
          <a:ext cx="0" cy="0"/>
          <a:chOff x="0" y="0"/>
          <a:chExt cx="0" cy="0"/>
        </a:xfrm>
      </p:grpSpPr>
      <p:sp>
        <p:nvSpPr>
          <p:cNvPr id="102" name="Shape 102"/>
          <p:cNvSpPr>
            <a:spLocks noGrp="1"/>
          </p:cNvSpPr>
          <p:nvPr>
            <p:ph type="pic" idx="13"/>
          </p:nvPr>
        </p:nvSpPr>
        <p:spPr>
          <a:xfrm>
            <a:off x="0" y="0"/>
            <a:ext cx="13004800" cy="9753600"/>
          </a:xfrm>
          <a:prstGeom prst="rect">
            <a:avLst/>
          </a:prstGeom>
        </p:spPr>
        <p:txBody>
          <a:bodyPr lIns="91439" tIns="45719" rIns="91439" bIns="45719" anchor="t">
            <a:noAutofit/>
          </a:bodyPr>
          <a:lstStyle/>
          <a:p>
            <a:endParaRPr/>
          </a:p>
        </p:txBody>
      </p:sp>
      <p:sp>
        <p:nvSpPr>
          <p:cNvPr id="103" name="Shape 103"/>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빈 페이지">
    <p:spTree>
      <p:nvGrpSpPr>
        <p:cNvPr id="1" name=""/>
        <p:cNvGrpSpPr/>
        <p:nvPr/>
      </p:nvGrpSpPr>
      <p:grpSpPr>
        <a:xfrm>
          <a:off x="0" y="0"/>
          <a:ext cx="0" cy="0"/>
          <a:chOff x="0" y="0"/>
          <a:chExt cx="0" cy="0"/>
        </a:xfrm>
      </p:grpSpPr>
      <p:sp>
        <p:nvSpPr>
          <p:cNvPr id="110" name="Shape 110"/>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사진 - 수평">
    <p:spTree>
      <p:nvGrpSpPr>
        <p:cNvPr id="1" name=""/>
        <p:cNvGrpSpPr/>
        <p:nvPr/>
      </p:nvGrpSpPr>
      <p:grpSpPr>
        <a:xfrm>
          <a:off x="0" y="0"/>
          <a:ext cx="0" cy="0"/>
          <a:chOff x="0" y="0"/>
          <a:chExt cx="0" cy="0"/>
        </a:xfrm>
      </p:grpSpPr>
      <p:sp>
        <p:nvSpPr>
          <p:cNvPr id="20" name="Shape 20"/>
          <p:cNvSpPr>
            <a:spLocks noGrp="1"/>
          </p:cNvSpPr>
          <p:nvPr>
            <p:ph type="pic" idx="13"/>
          </p:nvPr>
        </p:nvSpPr>
        <p:spPr>
          <a:xfrm>
            <a:off x="1606550" y="635000"/>
            <a:ext cx="9779000" cy="5918200"/>
          </a:xfrm>
          <a:prstGeom prst="rect">
            <a:avLst/>
          </a:prstGeom>
        </p:spPr>
        <p:txBody>
          <a:bodyPr lIns="91439" tIns="45719" rIns="91439" bIns="45719" anchor="t">
            <a:noAutofit/>
          </a:bodyPr>
          <a:lstStyle/>
          <a:p>
            <a:endParaRPr/>
          </a:p>
        </p:txBody>
      </p:sp>
      <p:sp>
        <p:nvSpPr>
          <p:cNvPr id="21" name="Shape 21"/>
          <p:cNvSpPr>
            <a:spLocks noGrp="1"/>
          </p:cNvSpPr>
          <p:nvPr>
            <p:ph type="title"/>
          </p:nvPr>
        </p:nvSpPr>
        <p:spPr>
          <a:xfrm>
            <a:off x="1270000" y="6718300"/>
            <a:ext cx="10464800" cy="1422400"/>
          </a:xfrm>
          <a:prstGeom prst="rect">
            <a:avLst/>
          </a:prstGeom>
        </p:spPr>
        <p:txBody>
          <a:bodyPr anchor="b"/>
          <a:lstStyle/>
          <a:p>
            <a:r>
              <a:t>제목 텍스트</a:t>
            </a:r>
          </a:p>
        </p:txBody>
      </p:sp>
      <p:sp>
        <p:nvSpPr>
          <p:cNvPr id="22" name="Shape 22"/>
          <p:cNvSpPr>
            <a:spLocks noGrp="1"/>
          </p:cNvSpPr>
          <p:nvPr>
            <p:ph type="body" sz="quarter" idx="1"/>
          </p:nvPr>
        </p:nvSpPr>
        <p:spPr>
          <a:xfrm>
            <a:off x="1270000" y="81915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r>
              <a:t>본문 첫 번째 줄</a:t>
            </a:r>
          </a:p>
          <a:p>
            <a:pPr lvl="1"/>
            <a:r>
              <a:t>본문 두 번째 줄</a:t>
            </a:r>
          </a:p>
          <a:p>
            <a:pPr lvl="2"/>
            <a:r>
              <a:t>본문 세 번째 줄</a:t>
            </a:r>
          </a:p>
          <a:p>
            <a:pPr lvl="3"/>
            <a:r>
              <a:t>본문 네 번째 줄</a:t>
            </a:r>
          </a:p>
          <a:p>
            <a:pPr lvl="4"/>
            <a:r>
              <a:t>본문 다섯 번째 줄</a:t>
            </a:r>
          </a:p>
        </p:txBody>
      </p:sp>
      <p:sp>
        <p:nvSpPr>
          <p:cNvPr id="23" name="Shape 23"/>
          <p:cNvSpPr>
            <a:spLocks noGrp="1"/>
          </p:cNvSpPr>
          <p:nvPr>
            <p:ph type="sldNum" sz="quarter" idx="2"/>
          </p:nvPr>
        </p:nvSpPr>
        <p:spPr>
          <a:xfrm>
            <a:off x="6326428" y="9245600"/>
            <a:ext cx="339244" cy="368300"/>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제목 - 가운데">
    <p:spTree>
      <p:nvGrpSpPr>
        <p:cNvPr id="1" name=""/>
        <p:cNvGrpSpPr/>
        <p:nvPr/>
      </p:nvGrpSpPr>
      <p:grpSpPr>
        <a:xfrm>
          <a:off x="0" y="0"/>
          <a:ext cx="0" cy="0"/>
          <a:chOff x="0" y="0"/>
          <a:chExt cx="0" cy="0"/>
        </a:xfrm>
      </p:grpSpPr>
      <p:sp>
        <p:nvSpPr>
          <p:cNvPr id="30" name="Shape 30"/>
          <p:cNvSpPr>
            <a:spLocks noGrp="1"/>
          </p:cNvSpPr>
          <p:nvPr>
            <p:ph type="title"/>
          </p:nvPr>
        </p:nvSpPr>
        <p:spPr>
          <a:xfrm>
            <a:off x="1270000" y="3225800"/>
            <a:ext cx="10464800" cy="3302000"/>
          </a:xfrm>
          <a:prstGeom prst="rect">
            <a:avLst/>
          </a:prstGeom>
        </p:spPr>
        <p:txBody>
          <a:bodyPr/>
          <a:lstStyle/>
          <a:p>
            <a:r>
              <a:t>제목 텍스트</a:t>
            </a:r>
          </a:p>
        </p:txBody>
      </p:sp>
      <p:sp>
        <p:nvSpPr>
          <p:cNvPr id="31" name="Shape 31"/>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사진 - 수직">
    <p:spTree>
      <p:nvGrpSpPr>
        <p:cNvPr id="1" name=""/>
        <p:cNvGrpSpPr/>
        <p:nvPr/>
      </p:nvGrpSpPr>
      <p:grpSpPr>
        <a:xfrm>
          <a:off x="0" y="0"/>
          <a:ext cx="0" cy="0"/>
          <a:chOff x="0" y="0"/>
          <a:chExt cx="0" cy="0"/>
        </a:xfrm>
      </p:grpSpPr>
      <p:sp>
        <p:nvSpPr>
          <p:cNvPr id="38" name="Shape 38"/>
          <p:cNvSpPr>
            <a:spLocks noGrp="1"/>
          </p:cNvSpPr>
          <p:nvPr>
            <p:ph type="pic" sz="half" idx="13"/>
          </p:nvPr>
        </p:nvSpPr>
        <p:spPr>
          <a:xfrm>
            <a:off x="6718300" y="635000"/>
            <a:ext cx="5334000" cy="8229600"/>
          </a:xfrm>
          <a:prstGeom prst="rect">
            <a:avLst/>
          </a:prstGeom>
        </p:spPr>
        <p:txBody>
          <a:bodyPr lIns="91439" tIns="45719" rIns="91439" bIns="45719" anchor="t">
            <a:noAutofit/>
          </a:bodyPr>
          <a:lstStyle/>
          <a:p>
            <a:endParaRPr/>
          </a:p>
        </p:txBody>
      </p:sp>
      <p:sp>
        <p:nvSpPr>
          <p:cNvPr id="39" name="Shape 39"/>
          <p:cNvSpPr>
            <a:spLocks noGrp="1"/>
          </p:cNvSpPr>
          <p:nvPr>
            <p:ph type="title"/>
          </p:nvPr>
        </p:nvSpPr>
        <p:spPr>
          <a:xfrm>
            <a:off x="952500" y="635000"/>
            <a:ext cx="5334000" cy="3987800"/>
          </a:xfrm>
          <a:prstGeom prst="rect">
            <a:avLst/>
          </a:prstGeom>
        </p:spPr>
        <p:txBody>
          <a:bodyPr anchor="b"/>
          <a:lstStyle>
            <a:lvl1pPr>
              <a:defRPr sz="6000"/>
            </a:lvl1pPr>
          </a:lstStyle>
          <a:p>
            <a:r>
              <a:t>제목 텍스트</a:t>
            </a:r>
          </a:p>
        </p:txBody>
      </p:sp>
      <p:sp>
        <p:nvSpPr>
          <p:cNvPr id="40" name="Shape 40"/>
          <p:cNvSpPr>
            <a:spLocks noGrp="1"/>
          </p:cNvSpPr>
          <p:nvPr>
            <p:ph type="body" sz="quarter" idx="1"/>
          </p:nvPr>
        </p:nvSpPr>
        <p:spPr>
          <a:xfrm>
            <a:off x="952500" y="4762500"/>
            <a:ext cx="5334000" cy="41021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r>
              <a:t>본문 첫 번째 줄</a:t>
            </a:r>
          </a:p>
          <a:p>
            <a:pPr lvl="1"/>
            <a:r>
              <a:t>본문 두 번째 줄</a:t>
            </a:r>
          </a:p>
          <a:p>
            <a:pPr lvl="2"/>
            <a:r>
              <a:t>본문 세 번째 줄</a:t>
            </a:r>
          </a:p>
          <a:p>
            <a:pPr lvl="3"/>
            <a:r>
              <a:t>본문 네 번째 줄</a:t>
            </a:r>
          </a:p>
          <a:p>
            <a:pPr lvl="4"/>
            <a:r>
              <a:t>본문 다섯 번째 줄</a:t>
            </a:r>
          </a:p>
        </p:txBody>
      </p:sp>
      <p:sp>
        <p:nvSpPr>
          <p:cNvPr id="41" name="Shape 41"/>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제목 - 상단">
    <p:spTree>
      <p:nvGrpSpPr>
        <p:cNvPr id="1" name=""/>
        <p:cNvGrpSpPr/>
        <p:nvPr/>
      </p:nvGrpSpPr>
      <p:grpSpPr>
        <a:xfrm>
          <a:off x="0" y="0"/>
          <a:ext cx="0" cy="0"/>
          <a:chOff x="0" y="0"/>
          <a:chExt cx="0" cy="0"/>
        </a:xfrm>
      </p:grpSpPr>
      <p:sp>
        <p:nvSpPr>
          <p:cNvPr id="48" name="Shape 48"/>
          <p:cNvSpPr>
            <a:spLocks noGrp="1"/>
          </p:cNvSpPr>
          <p:nvPr>
            <p:ph type="title"/>
          </p:nvPr>
        </p:nvSpPr>
        <p:spPr>
          <a:prstGeom prst="rect">
            <a:avLst/>
          </a:prstGeom>
        </p:spPr>
        <p:txBody>
          <a:bodyPr/>
          <a:lstStyle/>
          <a:p>
            <a:r>
              <a:t>제목 텍스트</a:t>
            </a:r>
          </a:p>
        </p:txBody>
      </p:sp>
      <p:sp>
        <p:nvSpPr>
          <p:cNvPr id="49" name="Shape 49"/>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제목 및 구분점">
    <p:spTree>
      <p:nvGrpSpPr>
        <p:cNvPr id="1" name=""/>
        <p:cNvGrpSpPr/>
        <p:nvPr/>
      </p:nvGrpSpPr>
      <p:grpSpPr>
        <a:xfrm>
          <a:off x="0" y="0"/>
          <a:ext cx="0" cy="0"/>
          <a:chOff x="0" y="0"/>
          <a:chExt cx="0" cy="0"/>
        </a:xfrm>
      </p:grpSpPr>
      <p:sp>
        <p:nvSpPr>
          <p:cNvPr id="56" name="Shape 56"/>
          <p:cNvSpPr>
            <a:spLocks noGrp="1"/>
          </p:cNvSpPr>
          <p:nvPr>
            <p:ph type="title"/>
          </p:nvPr>
        </p:nvSpPr>
        <p:spPr>
          <a:prstGeom prst="rect">
            <a:avLst/>
          </a:prstGeom>
        </p:spPr>
        <p:txBody>
          <a:bodyPr/>
          <a:lstStyle/>
          <a:p>
            <a:r>
              <a:t>제목 텍스트</a:t>
            </a:r>
          </a:p>
        </p:txBody>
      </p:sp>
      <p:sp>
        <p:nvSpPr>
          <p:cNvPr id="57" name="Shape 57"/>
          <p:cNvSpPr>
            <a:spLocks noGrp="1"/>
          </p:cNvSpPr>
          <p:nvPr>
            <p:ph type="body" idx="1"/>
          </p:nvPr>
        </p:nvSpPr>
        <p:spPr>
          <a:prstGeom prst="rect">
            <a:avLst/>
          </a:prstGeom>
        </p:spPr>
        <p:txBody>
          <a:bodyPr/>
          <a:lstStyle/>
          <a:p>
            <a:r>
              <a:t>본문 첫 번째 줄</a:t>
            </a:r>
          </a:p>
          <a:p>
            <a:pPr lvl="1"/>
            <a:r>
              <a:t>본문 두 번째 줄</a:t>
            </a:r>
          </a:p>
          <a:p>
            <a:pPr lvl="2"/>
            <a:r>
              <a:t>본문 세 번째 줄</a:t>
            </a:r>
          </a:p>
          <a:p>
            <a:pPr lvl="3"/>
            <a:r>
              <a:t>본문 네 번째 줄</a:t>
            </a:r>
          </a:p>
          <a:p>
            <a:pPr lvl="4"/>
            <a:r>
              <a:t>본문 다섯 번째 줄</a:t>
            </a:r>
          </a:p>
        </p:txBody>
      </p:sp>
      <p:sp>
        <p:nvSpPr>
          <p:cNvPr id="58" name="Shape 58"/>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제목, 구분점 및 사진">
    <p:spTree>
      <p:nvGrpSpPr>
        <p:cNvPr id="1" name=""/>
        <p:cNvGrpSpPr/>
        <p:nvPr/>
      </p:nvGrpSpPr>
      <p:grpSpPr>
        <a:xfrm>
          <a:off x="0" y="0"/>
          <a:ext cx="0" cy="0"/>
          <a:chOff x="0" y="0"/>
          <a:chExt cx="0" cy="0"/>
        </a:xfrm>
      </p:grpSpPr>
      <p:sp>
        <p:nvSpPr>
          <p:cNvPr id="65" name="Shape 65"/>
          <p:cNvSpPr>
            <a:spLocks noGrp="1"/>
          </p:cNvSpPr>
          <p:nvPr>
            <p:ph type="pic" sz="half" idx="13"/>
          </p:nvPr>
        </p:nvSpPr>
        <p:spPr>
          <a:xfrm>
            <a:off x="6718300" y="2603500"/>
            <a:ext cx="5334000" cy="6286500"/>
          </a:xfrm>
          <a:prstGeom prst="rect">
            <a:avLst/>
          </a:prstGeom>
        </p:spPr>
        <p:txBody>
          <a:bodyPr lIns="91439" tIns="45719" rIns="91439" bIns="45719" anchor="t">
            <a:noAutofit/>
          </a:bodyPr>
          <a:lstStyle/>
          <a:p>
            <a:endParaRPr/>
          </a:p>
        </p:txBody>
      </p:sp>
      <p:sp>
        <p:nvSpPr>
          <p:cNvPr id="66" name="Shape 66"/>
          <p:cNvSpPr>
            <a:spLocks noGrp="1"/>
          </p:cNvSpPr>
          <p:nvPr>
            <p:ph type="title"/>
          </p:nvPr>
        </p:nvSpPr>
        <p:spPr>
          <a:prstGeom prst="rect">
            <a:avLst/>
          </a:prstGeom>
        </p:spPr>
        <p:txBody>
          <a:bodyPr/>
          <a:lstStyle/>
          <a:p>
            <a:r>
              <a:t>제목 텍스트</a:t>
            </a:r>
          </a:p>
        </p:txBody>
      </p:sp>
      <p:sp>
        <p:nvSpPr>
          <p:cNvPr id="67" name="Shape 67"/>
          <p:cNvSpPr>
            <a:spLocks noGrp="1"/>
          </p:cNvSpPr>
          <p:nvPr>
            <p:ph type="body" sz="half" idx="1"/>
          </p:nvPr>
        </p:nvSpPr>
        <p:spPr>
          <a:xfrm>
            <a:off x="952500" y="2603500"/>
            <a:ext cx="5334000" cy="6286500"/>
          </a:xfrm>
          <a:prstGeom prst="rect">
            <a:avLst/>
          </a:prstGeom>
        </p:spPr>
        <p:txBody>
          <a:bodyPr/>
          <a:lstStyle>
            <a:lvl1pPr marL="342900" indent="-342900">
              <a:spcBef>
                <a:spcPts val="3200"/>
              </a:spcBef>
              <a:defRPr sz="2800"/>
            </a:lvl1pPr>
            <a:lvl2pPr marL="685800" indent="-342900">
              <a:spcBef>
                <a:spcPts val="3200"/>
              </a:spcBef>
              <a:defRPr sz="2800"/>
            </a:lvl2pPr>
            <a:lvl3pPr marL="1028700" indent="-342900">
              <a:spcBef>
                <a:spcPts val="3200"/>
              </a:spcBef>
              <a:defRPr sz="2800"/>
            </a:lvl3pPr>
            <a:lvl4pPr marL="1371600" indent="-342900">
              <a:spcBef>
                <a:spcPts val="3200"/>
              </a:spcBef>
              <a:defRPr sz="2800"/>
            </a:lvl4pPr>
            <a:lvl5pPr marL="1714500" indent="-342900">
              <a:spcBef>
                <a:spcPts val="3200"/>
              </a:spcBef>
              <a:defRPr sz="2800"/>
            </a:lvl5pPr>
          </a:lstStyle>
          <a:p>
            <a:r>
              <a:t>본문 첫 번째 줄</a:t>
            </a:r>
          </a:p>
          <a:p>
            <a:pPr lvl="1"/>
            <a:r>
              <a:t>본문 두 번째 줄</a:t>
            </a:r>
          </a:p>
          <a:p>
            <a:pPr lvl="2"/>
            <a:r>
              <a:t>본문 세 번째 줄</a:t>
            </a:r>
          </a:p>
          <a:p>
            <a:pPr lvl="3"/>
            <a:r>
              <a:t>본문 네 번째 줄</a:t>
            </a:r>
          </a:p>
          <a:p>
            <a:pPr lvl="4"/>
            <a:r>
              <a:t>본문 다섯 번째 줄</a:t>
            </a:r>
          </a:p>
        </p:txBody>
      </p:sp>
      <p:sp>
        <p:nvSpPr>
          <p:cNvPr id="68" name="Shape 68"/>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구분점">
    <p:spTree>
      <p:nvGrpSpPr>
        <p:cNvPr id="1" name=""/>
        <p:cNvGrpSpPr/>
        <p:nvPr/>
      </p:nvGrpSpPr>
      <p:grpSpPr>
        <a:xfrm>
          <a:off x="0" y="0"/>
          <a:ext cx="0" cy="0"/>
          <a:chOff x="0" y="0"/>
          <a:chExt cx="0" cy="0"/>
        </a:xfrm>
      </p:grpSpPr>
      <p:sp>
        <p:nvSpPr>
          <p:cNvPr id="75" name="Shape 75"/>
          <p:cNvSpPr>
            <a:spLocks noGrp="1"/>
          </p:cNvSpPr>
          <p:nvPr>
            <p:ph type="body" idx="1"/>
          </p:nvPr>
        </p:nvSpPr>
        <p:spPr>
          <a:xfrm>
            <a:off x="952500" y="1270000"/>
            <a:ext cx="11099800" cy="7213600"/>
          </a:xfrm>
          <a:prstGeom prst="rect">
            <a:avLst/>
          </a:prstGeom>
        </p:spPr>
        <p:txBody>
          <a:bodyPr/>
          <a:lstStyle/>
          <a:p>
            <a:r>
              <a:t>본문 첫 번째 줄</a:t>
            </a:r>
          </a:p>
          <a:p>
            <a:pPr lvl="1"/>
            <a:r>
              <a:t>본문 두 번째 줄</a:t>
            </a:r>
          </a:p>
          <a:p>
            <a:pPr lvl="2"/>
            <a:r>
              <a:t>본문 세 번째 줄</a:t>
            </a:r>
          </a:p>
          <a:p>
            <a:pPr lvl="3"/>
            <a:r>
              <a:t>본문 네 번째 줄</a:t>
            </a:r>
          </a:p>
          <a:p>
            <a:pPr lvl="4"/>
            <a:r>
              <a:t>본문 다섯 번째 줄</a:t>
            </a:r>
          </a:p>
        </p:txBody>
      </p:sp>
      <p:sp>
        <p:nvSpPr>
          <p:cNvPr id="76" name="Shape 76"/>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사진 - 3장">
    <p:spTree>
      <p:nvGrpSpPr>
        <p:cNvPr id="1" name=""/>
        <p:cNvGrpSpPr/>
        <p:nvPr/>
      </p:nvGrpSpPr>
      <p:grpSpPr>
        <a:xfrm>
          <a:off x="0" y="0"/>
          <a:ext cx="0" cy="0"/>
          <a:chOff x="0" y="0"/>
          <a:chExt cx="0" cy="0"/>
        </a:xfrm>
      </p:grpSpPr>
      <p:sp>
        <p:nvSpPr>
          <p:cNvPr id="83" name="Shape 83"/>
          <p:cNvSpPr>
            <a:spLocks noGrp="1"/>
          </p:cNvSpPr>
          <p:nvPr>
            <p:ph type="pic" sz="quarter" idx="13"/>
          </p:nvPr>
        </p:nvSpPr>
        <p:spPr>
          <a:xfrm>
            <a:off x="6718300" y="5092700"/>
            <a:ext cx="5334000" cy="3771900"/>
          </a:xfrm>
          <a:prstGeom prst="rect">
            <a:avLst/>
          </a:prstGeom>
        </p:spPr>
        <p:txBody>
          <a:bodyPr lIns="91439" tIns="45719" rIns="91439" bIns="45719" anchor="t">
            <a:noAutofit/>
          </a:bodyPr>
          <a:lstStyle/>
          <a:p>
            <a:endParaRPr/>
          </a:p>
        </p:txBody>
      </p:sp>
      <p:sp>
        <p:nvSpPr>
          <p:cNvPr id="84" name="Shape 84"/>
          <p:cNvSpPr>
            <a:spLocks noGrp="1"/>
          </p:cNvSpPr>
          <p:nvPr>
            <p:ph type="pic" sz="quarter" idx="14"/>
          </p:nvPr>
        </p:nvSpPr>
        <p:spPr>
          <a:xfrm>
            <a:off x="6724518" y="889000"/>
            <a:ext cx="5334001" cy="3771900"/>
          </a:xfrm>
          <a:prstGeom prst="rect">
            <a:avLst/>
          </a:prstGeom>
        </p:spPr>
        <p:txBody>
          <a:bodyPr lIns="91439" tIns="45719" rIns="91439" bIns="45719" anchor="t">
            <a:noAutofit/>
          </a:bodyPr>
          <a:lstStyle/>
          <a:p>
            <a:endParaRPr/>
          </a:p>
        </p:txBody>
      </p:sp>
      <p:sp>
        <p:nvSpPr>
          <p:cNvPr id="85" name="Shape 85"/>
          <p:cNvSpPr>
            <a:spLocks noGrp="1"/>
          </p:cNvSpPr>
          <p:nvPr>
            <p:ph type="pic" sz="half" idx="15"/>
          </p:nvPr>
        </p:nvSpPr>
        <p:spPr>
          <a:xfrm>
            <a:off x="952500" y="889000"/>
            <a:ext cx="5334000" cy="7975600"/>
          </a:xfrm>
          <a:prstGeom prst="rect">
            <a:avLst/>
          </a:prstGeom>
        </p:spPr>
        <p:txBody>
          <a:bodyPr lIns="91439" tIns="45719" rIns="91439" bIns="45719" anchor="t">
            <a:noAutofit/>
          </a:bodyPr>
          <a:lstStyle/>
          <a:p>
            <a:endParaRPr/>
          </a:p>
        </p:txBody>
      </p:sp>
      <p:sp>
        <p:nvSpPr>
          <p:cNvPr id="86" name="Shape 86"/>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a:spLocks noGrp="1"/>
          </p:cNvSpPr>
          <p:nvPr>
            <p:ph type="title"/>
          </p:nvPr>
        </p:nvSpPr>
        <p:spPr>
          <a:xfrm>
            <a:off x="952500" y="444500"/>
            <a:ext cx="11099800" cy="215900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p>
            <a:r>
              <a:t>제목 텍스트</a:t>
            </a:r>
          </a:p>
        </p:txBody>
      </p:sp>
      <p:sp>
        <p:nvSpPr>
          <p:cNvPr id="3" name="Shape 3"/>
          <p:cNvSpPr>
            <a:spLocks noGrp="1"/>
          </p:cNvSpPr>
          <p:nvPr>
            <p:ph type="body" idx="1"/>
          </p:nvPr>
        </p:nvSpPr>
        <p:spPr>
          <a:xfrm>
            <a:off x="952500" y="2603500"/>
            <a:ext cx="11099800" cy="628650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p>
            <a:r>
              <a:t>본문 첫 번째 줄</a:t>
            </a:r>
          </a:p>
          <a:p>
            <a:pPr lvl="1"/>
            <a:r>
              <a:t>본문 두 번째 줄</a:t>
            </a:r>
          </a:p>
          <a:p>
            <a:pPr lvl="2"/>
            <a:r>
              <a:t>본문 세 번째 줄</a:t>
            </a:r>
          </a:p>
          <a:p>
            <a:pPr lvl="3"/>
            <a:r>
              <a:t>본문 네 번째 줄</a:t>
            </a:r>
          </a:p>
          <a:p>
            <a:pPr lvl="4"/>
            <a:r>
              <a:t>본문 다섯 번째 줄</a:t>
            </a:r>
          </a:p>
        </p:txBody>
      </p:sp>
      <p:sp>
        <p:nvSpPr>
          <p:cNvPr id="4" name="Shape 4"/>
          <p:cNvSpPr>
            <a:spLocks noGrp="1"/>
          </p:cNvSpPr>
          <p:nvPr>
            <p:ph type="sldNum" sz="quarter" idx="2"/>
          </p:nvPr>
        </p:nvSpPr>
        <p:spPr>
          <a:xfrm>
            <a:off x="6326428" y="9251950"/>
            <a:ext cx="339244" cy="368300"/>
          </a:xfrm>
          <a:prstGeom prst="rect">
            <a:avLst/>
          </a:prstGeom>
          <a:ln w="12700">
            <a:miter lim="400000"/>
          </a:ln>
        </p:spPr>
        <p:txBody>
          <a:bodyPr wrap="none" lIns="50800" tIns="50800" rIns="50800" bIns="50800">
            <a:spAutoFit/>
          </a:bodyPr>
          <a:lstStyle>
            <a:lvl1pPr>
              <a:defRPr sz="1800"/>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med"/>
  <p:txStyles>
    <p:titleStyle>
      <a:lvl1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Apple SD 산돌고딕 Neo 옅은체"/>
        </a:defRPr>
      </a:lvl1pPr>
      <a:lvl2pPr marL="0" marR="0" indent="2286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Apple SD 산돌고딕 Neo 옅은체"/>
        </a:defRPr>
      </a:lvl2pPr>
      <a:lvl3pPr marL="0" marR="0" indent="4572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Apple SD 산돌고딕 Neo 옅은체"/>
        </a:defRPr>
      </a:lvl3pPr>
      <a:lvl4pPr marL="0" marR="0" indent="6858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Apple SD 산돌고딕 Neo 옅은체"/>
        </a:defRPr>
      </a:lvl4pPr>
      <a:lvl5pPr marL="0" marR="0" indent="9144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Apple SD 산돌고딕 Neo 옅은체"/>
        </a:defRPr>
      </a:lvl5pPr>
      <a:lvl6pPr marL="0" marR="0" indent="11430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Apple SD 산돌고딕 Neo 옅은체"/>
        </a:defRPr>
      </a:lvl6pPr>
      <a:lvl7pPr marL="0" marR="0" indent="13716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Apple SD 산돌고딕 Neo 옅은체"/>
        </a:defRPr>
      </a:lvl7pPr>
      <a:lvl8pPr marL="0" marR="0" indent="16002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Apple SD 산돌고딕 Neo 옅은체"/>
        </a:defRPr>
      </a:lvl8pPr>
      <a:lvl9pPr marL="0" marR="0" indent="18288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Apple SD 산돌고딕 Neo 옅은체"/>
        </a:defRPr>
      </a:lvl9pPr>
    </p:titleStyle>
    <p:bodyStyle>
      <a:lvl1pPr marL="4445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Apple SD 산돌고딕 Neo 옅은체"/>
        </a:defRPr>
      </a:lvl1pPr>
      <a:lvl2pPr marL="8890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Apple SD 산돌고딕 Neo 옅은체"/>
        </a:defRPr>
      </a:lvl2pPr>
      <a:lvl3pPr marL="13335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Apple SD 산돌고딕 Neo 옅은체"/>
        </a:defRPr>
      </a:lvl3pPr>
      <a:lvl4pPr marL="17780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Apple SD 산돌고딕 Neo 옅은체"/>
        </a:defRPr>
      </a:lvl4pPr>
      <a:lvl5pPr marL="22225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Apple SD 산돌고딕 Neo 옅은체"/>
        </a:defRPr>
      </a:lvl5pPr>
      <a:lvl6pPr marL="26670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Apple SD 산돌고딕 Neo 옅은체"/>
        </a:defRPr>
      </a:lvl6pPr>
      <a:lvl7pPr marL="31115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Apple SD 산돌고딕 Neo 옅은체"/>
        </a:defRPr>
      </a:lvl7pPr>
      <a:lvl8pPr marL="35560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Apple SD 산돌고딕 Neo 옅은체"/>
        </a:defRPr>
      </a:lvl8pPr>
      <a:lvl9pPr marL="40005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Apple SD 산돌고딕 Neo 옅은체"/>
        </a:defRPr>
      </a:lvl9pPr>
    </p:bodyStyle>
    <p:otherStyle>
      <a:lvl1pPr marL="0" marR="0" indent="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Apple SD 산돌고딕 Neo 옅은체"/>
        </a:defRPr>
      </a:lvl1pPr>
      <a:lvl2pPr marL="0" marR="0" indent="2286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Apple SD 산돌고딕 Neo 옅은체"/>
        </a:defRPr>
      </a:lvl2pPr>
      <a:lvl3pPr marL="0" marR="0" indent="4572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Apple SD 산돌고딕 Neo 옅은체"/>
        </a:defRPr>
      </a:lvl3pPr>
      <a:lvl4pPr marL="0" marR="0" indent="6858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Apple SD 산돌고딕 Neo 옅은체"/>
        </a:defRPr>
      </a:lvl4pPr>
      <a:lvl5pPr marL="0" marR="0" indent="9144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Apple SD 산돌고딕 Neo 옅은체"/>
        </a:defRPr>
      </a:lvl5pPr>
      <a:lvl6pPr marL="0" marR="0" indent="11430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Apple SD 산돌고딕 Neo 옅은체"/>
        </a:defRPr>
      </a:lvl6pPr>
      <a:lvl7pPr marL="0" marR="0" indent="13716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Apple SD 산돌고딕 Neo 옅은체"/>
        </a:defRPr>
      </a:lvl7pPr>
      <a:lvl8pPr marL="0" marR="0" indent="16002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Apple SD 산돌고딕 Neo 옅은체"/>
        </a:defRPr>
      </a:lvl8pPr>
      <a:lvl9pPr marL="0" marR="0" indent="18288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Apple SD 산돌고딕 Neo 옅은체"/>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Shape 119"/>
          <p:cNvSpPr>
            <a:spLocks noGrp="1"/>
          </p:cNvSpPr>
          <p:nvPr>
            <p:ph type="ctrTitle"/>
          </p:nvPr>
        </p:nvSpPr>
        <p:spPr>
          <a:prstGeom prst="rect">
            <a:avLst/>
          </a:prstGeom>
        </p:spPr>
        <p:txBody>
          <a:bodyPr/>
          <a:lstStyle/>
          <a:p>
            <a:pPr algn="l"/>
            <a:r>
              <a:rPr dirty="0">
                <a:latin typeface="Adobe 고딕 Std B" panose="020B0800000000000000" pitchFamily="34" charset="-127"/>
                <a:ea typeface="Adobe 고딕 Std B" panose="020B0800000000000000" pitchFamily="34" charset="-127"/>
              </a:rPr>
              <a:t>Computational Drug Repositioning </a:t>
            </a:r>
            <a:r>
              <a:rPr sz="5000" dirty="0">
                <a:latin typeface="Adobe 고딕 Std B" panose="020B0800000000000000" pitchFamily="34" charset="-127"/>
                <a:ea typeface="Adobe 고딕 Std B" panose="020B0800000000000000" pitchFamily="34" charset="-127"/>
              </a:rPr>
              <a:t>( 2 )</a:t>
            </a:r>
          </a:p>
          <a:p>
            <a:pPr algn="l">
              <a:defRPr sz="5000"/>
            </a:pPr>
            <a:r>
              <a:rPr dirty="0">
                <a:latin typeface="Adobe 고딕 Std B" panose="020B0800000000000000" pitchFamily="34" charset="-127"/>
                <a:ea typeface="Adobe 고딕 Std B" panose="020B0800000000000000" pitchFamily="34" charset="-127"/>
              </a:rPr>
              <a:t>: From Data to Therapeutics</a:t>
            </a:r>
          </a:p>
        </p:txBody>
      </p:sp>
      <p:sp>
        <p:nvSpPr>
          <p:cNvPr id="120" name="Shape 120"/>
          <p:cNvSpPr>
            <a:spLocks noGrp="1"/>
          </p:cNvSpPr>
          <p:nvPr>
            <p:ph type="subTitle" sz="quarter" idx="1"/>
          </p:nvPr>
        </p:nvSpPr>
        <p:spPr>
          <a:prstGeom prst="rect">
            <a:avLst/>
          </a:prstGeom>
        </p:spPr>
        <p:txBody>
          <a:bodyPr>
            <a:normAutofit fontScale="85000" lnSpcReduction="10000"/>
          </a:bodyPr>
          <a:lstStyle/>
          <a:p>
            <a:pPr algn="r"/>
            <a:r>
              <a:rPr dirty="0">
                <a:latin typeface="Adobe 고딕 Std B" panose="020B0800000000000000" pitchFamily="34" charset="-127"/>
                <a:ea typeface="Adobe 고딕 Std B" panose="020B0800000000000000" pitchFamily="34" charset="-127"/>
              </a:rPr>
              <a:t>MR </a:t>
            </a:r>
            <a:r>
              <a:rPr dirty="0" err="1">
                <a:latin typeface="Adobe 고딕 Std B" panose="020B0800000000000000" pitchFamily="34" charset="-127"/>
                <a:ea typeface="Adobe 고딕 Std B" panose="020B0800000000000000" pitchFamily="34" charset="-127"/>
              </a:rPr>
              <a:t>Hurle</a:t>
            </a:r>
            <a:r>
              <a:rPr dirty="0">
                <a:latin typeface="Adobe 고딕 Std B" panose="020B0800000000000000" pitchFamily="34" charset="-127"/>
                <a:ea typeface="Adobe 고딕 Std B" panose="020B0800000000000000" pitchFamily="34" charset="-127"/>
              </a:rPr>
              <a:t>, L Yang , Q </a:t>
            </a:r>
            <a:r>
              <a:rPr dirty="0" err="1">
                <a:latin typeface="Adobe 고딕 Std B" panose="020B0800000000000000" pitchFamily="34" charset="-127"/>
                <a:ea typeface="Adobe 고딕 Std B" panose="020B0800000000000000" pitchFamily="34" charset="-127"/>
              </a:rPr>
              <a:t>Xie</a:t>
            </a:r>
            <a:r>
              <a:rPr dirty="0">
                <a:latin typeface="Adobe 고딕 Std B" panose="020B0800000000000000" pitchFamily="34" charset="-127"/>
                <a:ea typeface="Adobe 고딕 Std B" panose="020B0800000000000000" pitchFamily="34" charset="-127"/>
              </a:rPr>
              <a:t>, DK </a:t>
            </a:r>
            <a:r>
              <a:rPr dirty="0" err="1">
                <a:latin typeface="Adobe 고딕 Std B" panose="020B0800000000000000" pitchFamily="34" charset="-127"/>
                <a:ea typeface="Adobe 고딕 Std B" panose="020B0800000000000000" pitchFamily="34" charset="-127"/>
              </a:rPr>
              <a:t>Rajpal</a:t>
            </a:r>
            <a:r>
              <a:rPr dirty="0">
                <a:latin typeface="Adobe 고딕 Std B" panose="020B0800000000000000" pitchFamily="34" charset="-127"/>
                <a:ea typeface="Adobe 고딕 Std B" panose="020B0800000000000000" pitchFamily="34" charset="-127"/>
              </a:rPr>
              <a:t>, P </a:t>
            </a:r>
            <a:r>
              <a:rPr dirty="0" err="1">
                <a:latin typeface="Adobe 고딕 Std B" panose="020B0800000000000000" pitchFamily="34" charset="-127"/>
                <a:ea typeface="Adobe 고딕 Std B" panose="020B0800000000000000" pitchFamily="34" charset="-127"/>
              </a:rPr>
              <a:t>Sanseau</a:t>
            </a:r>
            <a:r>
              <a:rPr dirty="0">
                <a:latin typeface="Adobe 고딕 Std B" panose="020B0800000000000000" pitchFamily="34" charset="-127"/>
                <a:ea typeface="Adobe 고딕 Std B" panose="020B0800000000000000" pitchFamily="34" charset="-127"/>
              </a:rPr>
              <a:t> and P Agarwal</a:t>
            </a:r>
          </a:p>
          <a:p>
            <a:pPr algn="r"/>
            <a:r>
              <a:rPr dirty="0">
                <a:latin typeface="Adobe 고딕 Std B" panose="020B0800000000000000" pitchFamily="34" charset="-127"/>
                <a:ea typeface="Adobe 고딕 Std B" panose="020B0800000000000000" pitchFamily="34" charset="-127"/>
              </a:rPr>
              <a:t>APRIL 2013 Nature</a:t>
            </a:r>
          </a:p>
        </p:txBody>
      </p:sp>
    </p:spTree>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 name="Shape 147"/>
          <p:cNvSpPr>
            <a:spLocks noGrp="1"/>
          </p:cNvSpPr>
          <p:nvPr>
            <p:ph type="title"/>
          </p:nvPr>
        </p:nvSpPr>
        <p:spPr>
          <a:prstGeom prst="rect">
            <a:avLst/>
          </a:prstGeom>
        </p:spPr>
        <p:txBody>
          <a:bodyPr/>
          <a:lstStyle/>
          <a:p>
            <a:pPr algn="l">
              <a:defRPr sz="5000"/>
            </a:pPr>
            <a:r>
              <a:rPr dirty="0">
                <a:latin typeface="Adobe 고딕 Std B" panose="020B0800000000000000" pitchFamily="34" charset="-127"/>
                <a:ea typeface="Adobe 고딕 Std B" panose="020B0800000000000000" pitchFamily="34" charset="-127"/>
              </a:rPr>
              <a:t>Other Methods : </a:t>
            </a:r>
            <a:r>
              <a:rPr sz="2000" dirty="0">
                <a:latin typeface="Adobe 고딕 Std B" panose="020B0800000000000000" pitchFamily="34" charset="-127"/>
                <a:ea typeface="Adobe 고딕 Std B" panose="020B0800000000000000" pitchFamily="34" charset="-127"/>
              </a:rPr>
              <a:t>Observational studies, EHRs, and social media</a:t>
            </a:r>
          </a:p>
        </p:txBody>
      </p:sp>
      <p:sp>
        <p:nvSpPr>
          <p:cNvPr id="148" name="Shape 148"/>
          <p:cNvSpPr/>
          <p:nvPr/>
        </p:nvSpPr>
        <p:spPr>
          <a:xfrm>
            <a:off x="952500" y="2781300"/>
            <a:ext cx="11099800" cy="5840512"/>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p>
            <a:pPr marL="529166" indent="-529166" algn="l" defTabSz="350520">
              <a:buSzPct val="100000"/>
              <a:buAutoNum type="arabicPeriod"/>
              <a:defRPr sz="3000">
                <a:latin typeface="Apple SD 산돌고딕 Neo 세미볼드체"/>
                <a:ea typeface="Apple SD 산돌고딕 Neo 세미볼드체"/>
                <a:cs typeface="Apple SD 산돌고딕 Neo 세미볼드체"/>
                <a:sym typeface="Apple SD 산돌고딕 Neo 세미볼드체"/>
              </a:defRPr>
            </a:pPr>
            <a:r>
              <a:rPr dirty="0"/>
              <a:t>As drugs progress into the clinic, they generate clinical data that can be analyzed for repositioning opportunities. </a:t>
            </a:r>
            <a:endParaRPr lang="en-US" dirty="0" smtClean="0"/>
          </a:p>
          <a:p>
            <a:pPr marL="529166" indent="-529166" algn="l" defTabSz="350520">
              <a:buSzPct val="100000"/>
              <a:buAutoNum type="arabicPeriod"/>
              <a:defRPr sz="3000">
                <a:latin typeface="Apple SD 산돌고딕 Neo 세미볼드체"/>
                <a:ea typeface="Apple SD 산돌고딕 Neo 세미볼드체"/>
                <a:cs typeface="Apple SD 산돌고딕 Neo 세미볼드체"/>
                <a:sym typeface="Apple SD 산돌고딕 Neo 세미볼드체"/>
              </a:defRPr>
            </a:pPr>
            <a:endParaRPr lang="en-US" altLang="ko-KR" dirty="0"/>
          </a:p>
          <a:p>
            <a:pPr marL="529166" indent="-529166" algn="l" defTabSz="350520">
              <a:buSzPct val="100000"/>
              <a:buAutoNum type="arabicPeriod"/>
              <a:defRPr sz="3000">
                <a:latin typeface="Apple SD 산돌고딕 Neo 세미볼드체"/>
                <a:ea typeface="Apple SD 산돌고딕 Neo 세미볼드체"/>
                <a:cs typeface="Apple SD 산돌고딕 Neo 세미볼드체"/>
                <a:sym typeface="Apple SD 산돌고딕 Neo 세미볼드체"/>
              </a:defRPr>
            </a:pPr>
            <a:r>
              <a:rPr lang="en-US" altLang="ko-KR" dirty="0" smtClean="0"/>
              <a:t>Methods developed</a:t>
            </a:r>
            <a:r>
              <a:rPr lang="en-US" altLang="ko-KR" sz="3000" dirty="0" smtClean="0"/>
              <a:t> </a:t>
            </a:r>
            <a:r>
              <a:rPr lang="en-US" altLang="ko-KR" sz="3000" dirty="0"/>
              <a:t>primarily to detect early </a:t>
            </a:r>
            <a:r>
              <a:rPr lang="en-US" altLang="ko-KR" sz="3000" dirty="0" smtClean="0"/>
              <a:t>signals of </a:t>
            </a:r>
            <a:r>
              <a:rPr lang="en-US" altLang="ko-KR" sz="3000" dirty="0"/>
              <a:t>adverse events, may also one day be extrapolated </a:t>
            </a:r>
            <a:r>
              <a:rPr lang="en-US" altLang="ko-KR" sz="3000" dirty="0" smtClean="0"/>
              <a:t>to the </a:t>
            </a:r>
            <a:r>
              <a:rPr lang="en-US" altLang="ko-KR" sz="3000" dirty="0"/>
              <a:t>discovery of beneficial drug effects.</a:t>
            </a:r>
            <a:endParaRPr lang="en-US" sz="3000" dirty="0"/>
          </a:p>
          <a:p>
            <a:pPr marL="529166" indent="-529166" algn="l" defTabSz="350520">
              <a:buSzPct val="100000"/>
              <a:buFontTx/>
              <a:buAutoNum type="arabicPeriod"/>
              <a:defRPr sz="3000">
                <a:latin typeface="Apple SD 산돌고딕 Neo 세미볼드체"/>
                <a:ea typeface="Apple SD 산돌고딕 Neo 세미볼드체"/>
                <a:cs typeface="Apple SD 산돌고딕 Neo 세미볼드체"/>
                <a:sym typeface="Apple SD 산돌고딕 Neo 세미볼드체"/>
              </a:defRPr>
            </a:pPr>
            <a:r>
              <a:rPr lang="en-US" altLang="ko-KR" dirty="0"/>
              <a:t>The incomprehensible volume and complexity of EHRs      </a:t>
            </a:r>
            <a:r>
              <a:rPr lang="en-US" altLang="ko-KR" sz="1600" dirty="0"/>
              <a:t>( Electronic Heath Records )  </a:t>
            </a:r>
            <a:r>
              <a:rPr lang="en-US" altLang="ko-KR" dirty="0"/>
              <a:t>present opportunities that could well be the source of the next great advances in drug repositioning</a:t>
            </a:r>
            <a:r>
              <a:rPr lang="en-US" altLang="ko-KR" dirty="0" smtClean="0"/>
              <a:t>.</a:t>
            </a:r>
            <a:endParaRPr lang="en-US" altLang="ko-KR" dirty="0"/>
          </a:p>
        </p:txBody>
      </p:sp>
    </p:spTree>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Shape 150"/>
          <p:cNvSpPr>
            <a:spLocks noGrp="1"/>
          </p:cNvSpPr>
          <p:nvPr>
            <p:ph type="title"/>
          </p:nvPr>
        </p:nvSpPr>
        <p:spPr>
          <a:prstGeom prst="rect">
            <a:avLst/>
          </a:prstGeom>
        </p:spPr>
        <p:txBody>
          <a:bodyPr/>
          <a:lstStyle>
            <a:lvl1pPr algn="l">
              <a:defRPr sz="5000"/>
            </a:lvl1pPr>
          </a:lstStyle>
          <a:p>
            <a:r>
              <a:rPr dirty="0">
                <a:latin typeface="Adobe 고딕 Std B" panose="020B0800000000000000" pitchFamily="34" charset="-127"/>
                <a:ea typeface="Adobe 고딕 Std B" panose="020B0800000000000000" pitchFamily="34" charset="-127"/>
              </a:rPr>
              <a:t>Conclusion</a:t>
            </a:r>
          </a:p>
        </p:txBody>
      </p:sp>
      <p:sp>
        <p:nvSpPr>
          <p:cNvPr id="151" name="Shape 151"/>
          <p:cNvSpPr/>
          <p:nvPr/>
        </p:nvSpPr>
        <p:spPr>
          <a:xfrm>
            <a:off x="952500" y="2781300"/>
            <a:ext cx="11099800" cy="5840512"/>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fontScale="92500"/>
          </a:bodyPr>
          <a:lstStyle/>
          <a:p>
            <a:pPr marL="608541" indent="-608541" algn="l" defTabSz="403097">
              <a:buSzPct val="100000"/>
              <a:buAutoNum type="arabicPeriod"/>
              <a:defRPr sz="3450">
                <a:latin typeface="Apple SD 산돌고딕 Neo 세미볼드체"/>
                <a:ea typeface="Apple SD 산돌고딕 Neo 세미볼드체"/>
                <a:cs typeface="Apple SD 산돌고딕 Neo 세미볼드체"/>
                <a:sym typeface="Apple SD 산돌고딕 Neo 세미볼드체"/>
              </a:defRPr>
            </a:pPr>
            <a:r>
              <a:t>It is also indisputable that repositioning is a key value driver.</a:t>
            </a:r>
          </a:p>
          <a:p>
            <a:pPr algn="l" defTabSz="403097">
              <a:defRPr sz="3450">
                <a:latin typeface="Apple SD 산돌고딕 Neo 세미볼드체"/>
                <a:ea typeface="Apple SD 산돌고딕 Neo 세미볼드체"/>
                <a:cs typeface="Apple SD 산돌고딕 Neo 세미볼드체"/>
                <a:sym typeface="Apple SD 산돌고딕 Neo 세미볼드체"/>
              </a:defRPr>
            </a:pPr>
            <a:endParaRPr/>
          </a:p>
          <a:p>
            <a:pPr marL="608541" indent="-608541" algn="l" defTabSz="403097">
              <a:buSzPct val="100000"/>
              <a:buAutoNum type="arabicPeriod" startAt="2"/>
              <a:defRPr sz="3450">
                <a:latin typeface="Apple SD 산돌고딕 Neo 세미볼드체"/>
                <a:ea typeface="Apple SD 산돌고딕 Neo 세미볼드체"/>
                <a:cs typeface="Apple SD 산돌고딕 Neo 세미볼드체"/>
                <a:sym typeface="Apple SD 산돌고딕 Neo 세미볼드체"/>
              </a:defRPr>
            </a:pPr>
            <a:r>
              <a:t>Many national institutes have announced public-private partnership to repurpose failed pipeline drugs.</a:t>
            </a:r>
          </a:p>
          <a:p>
            <a:pPr algn="l" defTabSz="403097">
              <a:defRPr sz="3450">
                <a:latin typeface="Apple SD 산돌고딕 Neo 세미볼드체"/>
                <a:ea typeface="Apple SD 산돌고딕 Neo 세미볼드체"/>
                <a:cs typeface="Apple SD 산돌고딕 Neo 세미볼드체"/>
                <a:sym typeface="Apple SD 산돌고딕 Neo 세미볼드체"/>
              </a:defRPr>
            </a:pPr>
            <a:endParaRPr/>
          </a:p>
          <a:p>
            <a:pPr marL="608541" indent="-608541" algn="l" defTabSz="403097">
              <a:buSzPct val="100000"/>
              <a:buAutoNum type="arabicPeriod" startAt="3"/>
              <a:defRPr sz="3450">
                <a:latin typeface="Apple SD 산돌고딕 Neo 세미볼드체"/>
                <a:ea typeface="Apple SD 산돌고딕 Neo 세미볼드체"/>
                <a:cs typeface="Apple SD 산돌고딕 Neo 세미볼드체"/>
                <a:sym typeface="Apple SD 산돌고딕 Neo 세미볼드체"/>
              </a:defRPr>
            </a:pPr>
            <a:r>
              <a:t>The rise of translational bioinformatics as a discipline suggests that the field of computational biology is maturing and is perhaps more ready than ever to develop solutions that will have a beneficial impact on human health in the near term.</a:t>
            </a:r>
          </a:p>
        </p:txBody>
      </p:sp>
    </p:spTree>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Shape 122"/>
          <p:cNvSpPr>
            <a:spLocks noGrp="1"/>
          </p:cNvSpPr>
          <p:nvPr>
            <p:ph type="title"/>
          </p:nvPr>
        </p:nvSpPr>
        <p:spPr>
          <a:prstGeom prst="rect">
            <a:avLst/>
          </a:prstGeom>
        </p:spPr>
        <p:txBody>
          <a:bodyPr/>
          <a:lstStyle>
            <a:lvl1pPr algn="l">
              <a:defRPr sz="5000"/>
            </a:lvl1pPr>
          </a:lstStyle>
          <a:p>
            <a:r>
              <a:rPr dirty="0">
                <a:latin typeface="Adobe 고딕 Std B" panose="020B0800000000000000" pitchFamily="34" charset="-127"/>
                <a:ea typeface="Adobe 고딕 Std B" panose="020B0800000000000000" pitchFamily="34" charset="-127"/>
              </a:rPr>
              <a:t>Overview</a:t>
            </a:r>
          </a:p>
        </p:txBody>
      </p:sp>
      <p:sp>
        <p:nvSpPr>
          <p:cNvPr id="123" name="Shape 123"/>
          <p:cNvSpPr/>
          <p:nvPr/>
        </p:nvSpPr>
        <p:spPr>
          <a:xfrm>
            <a:off x="952500" y="2781300"/>
            <a:ext cx="11099800" cy="5840512"/>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p>
            <a:pPr marL="555625" indent="-555625" algn="l" defTabSz="368045">
              <a:buSzPct val="100000"/>
              <a:buAutoNum type="arabicPeriod"/>
              <a:defRPr sz="3150">
                <a:latin typeface="Apple SD 산돌고딕 Neo 세미볼드체"/>
                <a:ea typeface="Apple SD 산돌고딕 Neo 세미볼드체"/>
                <a:cs typeface="Apple SD 산돌고딕 Neo 세미볼드체"/>
                <a:sym typeface="Apple SD 산돌고딕 Neo 세미볼드체"/>
              </a:defRPr>
            </a:pPr>
            <a:r>
              <a:rPr dirty="0">
                <a:latin typeface="Adobe 고딕 Std B" panose="020B0800000000000000" pitchFamily="34" charset="-127"/>
                <a:ea typeface="Adobe 고딕 Std B" panose="020B0800000000000000" pitchFamily="34" charset="-127"/>
              </a:rPr>
              <a:t>Genetics</a:t>
            </a:r>
          </a:p>
          <a:p>
            <a:pPr algn="l" defTabSz="368045">
              <a:defRPr sz="3150"/>
            </a:pPr>
            <a:endParaRPr dirty="0">
              <a:latin typeface="Adobe 고딕 Std B" panose="020B0800000000000000" pitchFamily="34" charset="-127"/>
              <a:ea typeface="Adobe 고딕 Std B" panose="020B0800000000000000" pitchFamily="34" charset="-127"/>
            </a:endParaRPr>
          </a:p>
          <a:p>
            <a:pPr marL="555625" indent="-555625" algn="l" defTabSz="368045">
              <a:buSzPct val="100000"/>
              <a:buAutoNum type="arabicPeriod" startAt="2"/>
              <a:defRPr sz="3150">
                <a:latin typeface="Apple SD 산돌고딕 Neo 세미볼드체"/>
                <a:ea typeface="Apple SD 산돌고딕 Neo 세미볼드체"/>
                <a:cs typeface="Apple SD 산돌고딕 Neo 세미볼드체"/>
                <a:sym typeface="Apple SD 산돌고딕 Neo 세미볼드체"/>
              </a:defRPr>
            </a:pPr>
            <a:r>
              <a:rPr dirty="0">
                <a:latin typeface="Adobe 고딕 Std B" panose="020B0800000000000000" pitchFamily="34" charset="-127"/>
                <a:ea typeface="Adobe 고딕 Std B" panose="020B0800000000000000" pitchFamily="34" charset="-127"/>
              </a:rPr>
              <a:t>Other Methods</a:t>
            </a:r>
          </a:p>
          <a:p>
            <a:pPr marL="955675" lvl="1" indent="-555625" algn="l" defTabSz="368045">
              <a:buSzPct val="100000"/>
              <a:buAutoNum type="arabicPeriod"/>
              <a:defRPr sz="3150"/>
            </a:pPr>
            <a:r>
              <a:rPr dirty="0">
                <a:latin typeface="Adobe 고딕 Std B" panose="020B0800000000000000" pitchFamily="34" charset="-127"/>
                <a:ea typeface="Adobe 고딕 Std B" panose="020B0800000000000000" pitchFamily="34" charset="-127"/>
              </a:rPr>
              <a:t>Pathway and Network</a:t>
            </a:r>
          </a:p>
          <a:p>
            <a:pPr marL="955675" lvl="1" indent="-555625" algn="l" defTabSz="368045">
              <a:buSzPct val="100000"/>
              <a:buAutoNum type="arabicPeriod"/>
              <a:defRPr sz="3150"/>
            </a:pPr>
            <a:r>
              <a:rPr dirty="0">
                <a:latin typeface="Adobe 고딕 Std B" panose="020B0800000000000000" pitchFamily="34" charset="-127"/>
                <a:ea typeface="Adobe 고딕 Std B" panose="020B0800000000000000" pitchFamily="34" charset="-127"/>
              </a:rPr>
              <a:t>Screening</a:t>
            </a:r>
          </a:p>
          <a:p>
            <a:pPr marL="955675" lvl="1" indent="-555625" algn="l" defTabSz="368045">
              <a:buSzPct val="100000"/>
              <a:buAutoNum type="arabicPeriod"/>
              <a:defRPr sz="3150"/>
            </a:pPr>
            <a:r>
              <a:rPr dirty="0">
                <a:latin typeface="Adobe 고딕 Std B" panose="020B0800000000000000" pitchFamily="34" charset="-127"/>
                <a:ea typeface="Adobe 고딕 Std B" panose="020B0800000000000000" pitchFamily="34" charset="-127"/>
              </a:rPr>
              <a:t>Off-target effects</a:t>
            </a:r>
          </a:p>
          <a:p>
            <a:pPr marL="955675" lvl="1" indent="-555625" algn="l" defTabSz="368045">
              <a:buSzPct val="100000"/>
              <a:buAutoNum type="arabicPeriod"/>
              <a:defRPr sz="3150"/>
            </a:pPr>
            <a:r>
              <a:rPr dirty="0">
                <a:latin typeface="Adobe 고딕 Std B" panose="020B0800000000000000" pitchFamily="34" charset="-127"/>
                <a:ea typeface="Adobe 고딕 Std B" panose="020B0800000000000000" pitchFamily="34" charset="-127"/>
              </a:rPr>
              <a:t>in vivo</a:t>
            </a:r>
          </a:p>
          <a:p>
            <a:pPr marL="955675" lvl="1" indent="-555625" algn="l" defTabSz="368045">
              <a:buSzPct val="100000"/>
              <a:buAutoNum type="arabicPeriod"/>
              <a:defRPr sz="3150"/>
            </a:pPr>
            <a:r>
              <a:rPr dirty="0">
                <a:latin typeface="Adobe 고딕 Std B" panose="020B0800000000000000" pitchFamily="34" charset="-127"/>
                <a:ea typeface="Adobe 고딕 Std B" panose="020B0800000000000000" pitchFamily="34" charset="-127"/>
              </a:rPr>
              <a:t>Therapeutic effects</a:t>
            </a:r>
          </a:p>
          <a:p>
            <a:pPr marL="955675" lvl="1" indent="-555625" algn="l" defTabSz="368045">
              <a:buSzPct val="100000"/>
              <a:buAutoNum type="arabicPeriod"/>
              <a:defRPr sz="3150"/>
            </a:pPr>
            <a:r>
              <a:rPr dirty="0">
                <a:latin typeface="Adobe 고딕 Std B" panose="020B0800000000000000" pitchFamily="34" charset="-127"/>
                <a:ea typeface="Adobe 고딕 Std B" panose="020B0800000000000000" pitchFamily="34" charset="-127"/>
              </a:rPr>
              <a:t>Observational studies, EHRs, and social media</a:t>
            </a:r>
          </a:p>
          <a:p>
            <a:pPr algn="l" defTabSz="368045">
              <a:defRPr sz="3150"/>
            </a:pPr>
            <a:endParaRPr dirty="0">
              <a:latin typeface="Adobe 고딕 Std B" panose="020B0800000000000000" pitchFamily="34" charset="-127"/>
              <a:ea typeface="Adobe 고딕 Std B" panose="020B0800000000000000" pitchFamily="34" charset="-127"/>
            </a:endParaRPr>
          </a:p>
          <a:p>
            <a:pPr algn="l" defTabSz="368045">
              <a:defRPr sz="3150">
                <a:latin typeface="Apple SD 산돌고딕 Neo 세미볼드체"/>
                <a:ea typeface="Apple SD 산돌고딕 Neo 세미볼드체"/>
                <a:cs typeface="Apple SD 산돌고딕 Neo 세미볼드체"/>
                <a:sym typeface="Apple SD 산돌고딕 Neo 세미볼드체"/>
              </a:defRPr>
            </a:pPr>
            <a:r>
              <a:rPr dirty="0">
                <a:latin typeface="Adobe 고딕 Std B" panose="020B0800000000000000" pitchFamily="34" charset="-127"/>
                <a:ea typeface="Adobe 고딕 Std B" panose="020B0800000000000000" pitchFamily="34" charset="-127"/>
              </a:rPr>
              <a:t>3. Conclusion</a:t>
            </a:r>
          </a:p>
        </p:txBody>
      </p:sp>
    </p:spTree>
  </p:cSld>
  <p:clrMapOvr>
    <a:masterClrMapping/>
  </p:clrMapOvr>
  <p:transition spd="slow"/>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Shape 125"/>
          <p:cNvSpPr>
            <a:spLocks noGrp="1"/>
          </p:cNvSpPr>
          <p:nvPr>
            <p:ph type="title"/>
          </p:nvPr>
        </p:nvSpPr>
        <p:spPr>
          <a:prstGeom prst="rect">
            <a:avLst/>
          </a:prstGeom>
        </p:spPr>
        <p:txBody>
          <a:bodyPr/>
          <a:lstStyle>
            <a:lvl1pPr algn="l">
              <a:defRPr sz="5000"/>
            </a:lvl1pPr>
          </a:lstStyle>
          <a:p>
            <a:r>
              <a:rPr dirty="0">
                <a:latin typeface="Adobe 고딕 Std B" panose="020B0800000000000000" pitchFamily="34" charset="-127"/>
                <a:ea typeface="Adobe 고딕 Std B" panose="020B0800000000000000" pitchFamily="34" charset="-127"/>
              </a:rPr>
              <a:t>Genetics</a:t>
            </a:r>
          </a:p>
        </p:txBody>
      </p:sp>
      <p:sp>
        <p:nvSpPr>
          <p:cNvPr id="126" name="Shape 126"/>
          <p:cNvSpPr/>
          <p:nvPr/>
        </p:nvSpPr>
        <p:spPr>
          <a:xfrm>
            <a:off x="952500" y="2781300"/>
            <a:ext cx="11099800" cy="5840512"/>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lnSpcReduction="10000"/>
          </a:bodyPr>
          <a:lstStyle/>
          <a:p>
            <a:pPr marL="476250" indent="-476250" algn="l" defTabSz="315468">
              <a:buSzPct val="100000"/>
              <a:buAutoNum type="arabicPeriod"/>
              <a:defRPr sz="2700">
                <a:latin typeface="Apple SD 산돌고딕 Neo 세미볼드체"/>
                <a:ea typeface="Apple SD 산돌고딕 Neo 세미볼드체"/>
                <a:cs typeface="Apple SD 산돌고딕 Neo 세미볼드체"/>
                <a:sym typeface="Apple SD 산돌고딕 Neo 세미볼드체"/>
              </a:defRPr>
            </a:pPr>
            <a:r>
              <a:rPr dirty="0"/>
              <a:t>Human genetics studies offer one of the strongest lines of evidence to connect specific genes to specific human diseases.</a:t>
            </a:r>
          </a:p>
          <a:p>
            <a:pPr algn="l" defTabSz="315468">
              <a:defRPr sz="2700">
                <a:latin typeface="Apple SD 산돌고딕 Neo 세미볼드체"/>
                <a:ea typeface="Apple SD 산돌고딕 Neo 세미볼드체"/>
                <a:cs typeface="Apple SD 산돌고딕 Neo 세미볼드체"/>
                <a:sym typeface="Apple SD 산돌고딕 Neo 세미볼드체"/>
              </a:defRPr>
            </a:pPr>
            <a:endParaRPr dirty="0"/>
          </a:p>
          <a:p>
            <a:pPr marL="476250" indent="-476250" algn="l" defTabSz="315468">
              <a:buSzPct val="100000"/>
              <a:buAutoNum type="arabicPeriod" startAt="2"/>
              <a:defRPr sz="2700">
                <a:latin typeface="Apple SD 산돌고딕 Neo 세미볼드체"/>
                <a:ea typeface="Apple SD 산돌고딕 Neo 세미볼드체"/>
                <a:cs typeface="Apple SD 산돌고딕 Neo 세미볼드체"/>
                <a:sym typeface="Apple SD 산돌고딕 Neo 세미볼드체"/>
              </a:defRPr>
            </a:pPr>
            <a:r>
              <a:rPr dirty="0"/>
              <a:t>Recent technological advances such as next-generation sequencing have accelerated the discovery of gene-disease associations by drastically reducing the cost of whole-</a:t>
            </a:r>
            <a:r>
              <a:rPr dirty="0" err="1"/>
              <a:t>exome</a:t>
            </a:r>
            <a:r>
              <a:rPr dirty="0"/>
              <a:t> sequencing.</a:t>
            </a:r>
          </a:p>
          <a:p>
            <a:pPr algn="l" defTabSz="315468">
              <a:defRPr sz="2700">
                <a:latin typeface="Apple SD 산돌고딕 Neo 세미볼드체"/>
                <a:ea typeface="Apple SD 산돌고딕 Neo 세미볼드체"/>
                <a:cs typeface="Apple SD 산돌고딕 Neo 세미볼드체"/>
                <a:sym typeface="Apple SD 산돌고딕 Neo 세미볼드체"/>
              </a:defRPr>
            </a:pPr>
            <a:endParaRPr dirty="0"/>
          </a:p>
          <a:p>
            <a:pPr marL="476250" indent="-476250" algn="l" defTabSz="315468">
              <a:buSzPct val="100000"/>
              <a:buAutoNum type="arabicPeriod" startAt="3"/>
              <a:defRPr sz="2700">
                <a:latin typeface="Apple SD 산돌고딕 Neo 세미볼드체"/>
                <a:ea typeface="Apple SD 산돌고딕 Neo 세미볼드체"/>
                <a:cs typeface="Apple SD 산돌고딕 Neo 세미볼드체"/>
                <a:sym typeface="Apple SD 산돌고딕 Neo 세미볼드체"/>
              </a:defRPr>
            </a:pPr>
            <a:r>
              <a:rPr dirty="0"/>
              <a:t>Genome-wide association studies (GWAS) have shown the association between genetic variants and polygenic diseases, resulting in the identification of genes proximal to these variants as being linked to numerous complex disease.</a:t>
            </a:r>
          </a:p>
          <a:p>
            <a:pPr algn="l" defTabSz="315468">
              <a:defRPr sz="2700">
                <a:latin typeface="Apple SD 산돌고딕 Neo 세미볼드체"/>
                <a:ea typeface="Apple SD 산돌고딕 Neo 세미볼드체"/>
                <a:cs typeface="Apple SD 산돌고딕 Neo 세미볼드체"/>
                <a:sym typeface="Apple SD 산돌고딕 Neo 세미볼드체"/>
              </a:defRPr>
            </a:pPr>
            <a:endParaRPr dirty="0"/>
          </a:p>
          <a:p>
            <a:pPr marL="476250" indent="-476250" algn="l" defTabSz="315468">
              <a:buSzPct val="100000"/>
              <a:buAutoNum type="arabicPeriod" startAt="4"/>
              <a:defRPr sz="2700">
                <a:latin typeface="Apple SD 산돌고딕 Neo 세미볼드체"/>
                <a:ea typeface="Apple SD 산돌고딕 Neo 세미볼드체"/>
                <a:cs typeface="Apple SD 산돌고딕 Neo 세미볼드체"/>
                <a:sym typeface="Apple SD 산돌고딕 Neo 세미볼드체"/>
              </a:defRPr>
            </a:pPr>
            <a:r>
              <a:rPr dirty="0"/>
              <a:t>It is evident that the gene-disease association identified by GWAS inform possible drug repositioning opportunities.</a:t>
            </a:r>
          </a:p>
        </p:txBody>
      </p:sp>
    </p:spTree>
  </p:cSld>
  <p:clrMapOvr>
    <a:masterClrMapping/>
  </p:clrMapOvr>
  <p:transition spd="slow"/>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Shape 128"/>
          <p:cNvSpPr>
            <a:spLocks noGrp="1"/>
          </p:cNvSpPr>
          <p:nvPr>
            <p:ph type="title"/>
          </p:nvPr>
        </p:nvSpPr>
        <p:spPr>
          <a:prstGeom prst="rect">
            <a:avLst/>
          </a:prstGeom>
        </p:spPr>
        <p:txBody>
          <a:bodyPr/>
          <a:lstStyle>
            <a:lvl1pPr algn="l">
              <a:defRPr sz="5000"/>
            </a:lvl1pPr>
          </a:lstStyle>
          <a:p>
            <a:r>
              <a:rPr dirty="0">
                <a:latin typeface="Adobe 고딕 Std B" panose="020B0800000000000000" pitchFamily="34" charset="-127"/>
                <a:ea typeface="Adobe 고딕 Std B" panose="020B0800000000000000" pitchFamily="34" charset="-127"/>
              </a:rPr>
              <a:t>Other Methods</a:t>
            </a:r>
          </a:p>
        </p:txBody>
      </p:sp>
      <p:pic>
        <p:nvPicPr>
          <p:cNvPr id="129" name="스크린샷 2016-06-30 오전 11.09.18.png"/>
          <p:cNvPicPr>
            <a:picLocks noChangeAspect="1"/>
          </p:cNvPicPr>
          <p:nvPr/>
        </p:nvPicPr>
        <p:blipFill>
          <a:blip r:embed="rId3">
            <a:extLst/>
          </a:blip>
          <a:stretch>
            <a:fillRect/>
          </a:stretch>
        </p:blipFill>
        <p:spPr>
          <a:xfrm>
            <a:off x="3314642" y="2232505"/>
            <a:ext cx="6375516" cy="4729790"/>
          </a:xfrm>
          <a:prstGeom prst="rect">
            <a:avLst/>
          </a:prstGeom>
          <a:ln w="12700">
            <a:miter lim="400000"/>
          </a:ln>
        </p:spPr>
      </p:pic>
      <p:sp>
        <p:nvSpPr>
          <p:cNvPr id="130" name="Shape 130"/>
          <p:cNvSpPr/>
          <p:nvPr/>
        </p:nvSpPr>
        <p:spPr>
          <a:xfrm>
            <a:off x="952500" y="6505575"/>
            <a:ext cx="11099800" cy="2840137"/>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lvl1pPr marL="881944" indent="-881944" algn="l">
              <a:buSzPct val="100000"/>
              <a:buAutoNum type="arabicPeriod"/>
              <a:defRPr sz="3000">
                <a:latin typeface="Apple SD 산돌고딕 Neo 세미볼드체"/>
                <a:ea typeface="Apple SD 산돌고딕 Neo 세미볼드체"/>
                <a:cs typeface="Apple SD 산돌고딕 Neo 세미볼드체"/>
                <a:sym typeface="Apple SD 산돌고딕 Neo 세미볼드체"/>
              </a:defRPr>
            </a:lvl1pPr>
          </a:lstStyle>
          <a:p>
            <a:r>
              <a:t>The various stages of drug discovery produce additional data relevant to repurposing.</a:t>
            </a:r>
          </a:p>
        </p:txBody>
      </p:sp>
    </p:spTree>
  </p:cSld>
  <p:clrMapOvr>
    <a:masterClrMapping/>
  </p:clrMapOvr>
  <p:transition spd="slow"/>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 name="Shape 132"/>
          <p:cNvSpPr>
            <a:spLocks noGrp="1"/>
          </p:cNvSpPr>
          <p:nvPr>
            <p:ph type="title"/>
          </p:nvPr>
        </p:nvSpPr>
        <p:spPr>
          <a:prstGeom prst="rect">
            <a:avLst/>
          </a:prstGeom>
        </p:spPr>
        <p:txBody>
          <a:bodyPr/>
          <a:lstStyle/>
          <a:p>
            <a:pPr algn="l">
              <a:defRPr sz="5000"/>
            </a:pPr>
            <a:r>
              <a:rPr dirty="0">
                <a:latin typeface="Adobe 고딕 Std B" panose="020B0800000000000000" pitchFamily="34" charset="-127"/>
                <a:ea typeface="Adobe 고딕 Std B" panose="020B0800000000000000" pitchFamily="34" charset="-127"/>
              </a:rPr>
              <a:t>Other Methods : </a:t>
            </a:r>
            <a:r>
              <a:rPr sz="4000" dirty="0">
                <a:latin typeface="Adobe 고딕 Std B" panose="020B0800000000000000" pitchFamily="34" charset="-127"/>
                <a:ea typeface="Adobe 고딕 Std B" panose="020B0800000000000000" pitchFamily="34" charset="-127"/>
              </a:rPr>
              <a:t>Pathway and Network</a:t>
            </a:r>
          </a:p>
        </p:txBody>
      </p:sp>
      <p:sp>
        <p:nvSpPr>
          <p:cNvPr id="133" name="Shape 133"/>
          <p:cNvSpPr/>
          <p:nvPr/>
        </p:nvSpPr>
        <p:spPr>
          <a:xfrm>
            <a:off x="952500" y="2781300"/>
            <a:ext cx="11099800" cy="5840512"/>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fontScale="92500"/>
          </a:bodyPr>
          <a:lstStyle/>
          <a:p>
            <a:pPr marL="476250" indent="-476250" algn="l" defTabSz="315468">
              <a:buSzPct val="100000"/>
              <a:buAutoNum type="arabicPeriod"/>
              <a:defRPr sz="2700">
                <a:latin typeface="Apple SD 산돌고딕 Neo 세미볼드체"/>
                <a:ea typeface="Apple SD 산돌고딕 Neo 세미볼드체"/>
                <a:cs typeface="Apple SD 산돌고딕 Neo 세미볼드체"/>
                <a:sym typeface="Apple SD 산돌고딕 Neo 세미볼드체"/>
              </a:defRPr>
            </a:pPr>
            <a:r>
              <a:rPr dirty="0"/>
              <a:t>Diseases can be connected to one another in a network on the basis of shared features.</a:t>
            </a:r>
          </a:p>
          <a:p>
            <a:pPr algn="l" defTabSz="315468">
              <a:defRPr sz="2700">
                <a:latin typeface="Apple SD 산돌고딕 Neo 세미볼드체"/>
                <a:ea typeface="Apple SD 산돌고딕 Neo 세미볼드체"/>
                <a:cs typeface="Apple SD 산돌고딕 Neo 세미볼드체"/>
                <a:sym typeface="Apple SD 산돌고딕 Neo 세미볼드체"/>
              </a:defRPr>
            </a:pPr>
            <a:endParaRPr dirty="0"/>
          </a:p>
          <a:p>
            <a:pPr marL="476250" indent="-476250" algn="l" defTabSz="315468">
              <a:buSzPct val="100000"/>
              <a:buAutoNum type="arabicPeriod" startAt="2"/>
              <a:defRPr sz="2700">
                <a:latin typeface="Apple SD 산돌고딕 Neo 세미볼드체"/>
                <a:ea typeface="Apple SD 산돌고딕 Neo 세미볼드체"/>
                <a:cs typeface="Apple SD 산돌고딕 Neo 세미볼드체"/>
                <a:sym typeface="Apple SD 산돌고딕 Neo 세미볼드체"/>
              </a:defRPr>
            </a:pPr>
            <a:r>
              <a:rPr dirty="0"/>
              <a:t>Chiang and Butte used </a:t>
            </a:r>
            <a:r>
              <a:rPr dirty="0" smtClean="0"/>
              <a:t>disease </a:t>
            </a:r>
            <a:r>
              <a:rPr dirty="0"/>
              <a:t>similarity approach that they termed “guilt by association”</a:t>
            </a:r>
          </a:p>
          <a:p>
            <a:pPr algn="l" defTabSz="315468">
              <a:defRPr sz="2700">
                <a:latin typeface="Apple SD 산돌고딕 Neo 세미볼드체"/>
                <a:ea typeface="Apple SD 산돌고딕 Neo 세미볼드체"/>
                <a:cs typeface="Apple SD 산돌고딕 Neo 세미볼드체"/>
                <a:sym typeface="Apple SD 산돌고딕 Neo 세미볼드체"/>
              </a:defRPr>
            </a:pPr>
            <a:endParaRPr dirty="0"/>
          </a:p>
          <a:p>
            <a:pPr marL="476250" indent="-476250" algn="l" defTabSz="315468">
              <a:buSzPct val="100000"/>
              <a:buAutoNum type="arabicPeriod" startAt="3"/>
              <a:defRPr sz="2700">
                <a:latin typeface="Apple SD 산돌고딕 Neo 세미볼드체"/>
                <a:ea typeface="Apple SD 산돌고딕 Neo 세미볼드체"/>
                <a:cs typeface="Apple SD 산돌고딕 Neo 세미볼드체"/>
                <a:sym typeface="Apple SD 산돌고딕 Neo 세미볼드체"/>
              </a:defRPr>
            </a:pPr>
            <a:r>
              <a:rPr dirty="0"/>
              <a:t>The researchers showed that suggestions based on this method were 12 times more likely to lead to a clinical trial with the hypotheses.</a:t>
            </a:r>
          </a:p>
          <a:p>
            <a:pPr algn="l" defTabSz="315468">
              <a:defRPr sz="2700">
                <a:latin typeface="Apple SD 산돌고딕 Neo 세미볼드체"/>
                <a:ea typeface="Apple SD 산돌고딕 Neo 세미볼드체"/>
                <a:cs typeface="Apple SD 산돌고딕 Neo 세미볼드체"/>
                <a:sym typeface="Apple SD 산돌고딕 Neo 세미볼드체"/>
              </a:defRPr>
            </a:pPr>
            <a:endParaRPr dirty="0"/>
          </a:p>
          <a:p>
            <a:pPr marL="476250" indent="-476250" algn="l" defTabSz="315468">
              <a:buSzPct val="100000"/>
              <a:buAutoNum type="arabicPeriod" startAt="4"/>
              <a:defRPr sz="2700">
                <a:latin typeface="Apple SD 산돌고딕 Neo 세미볼드체"/>
                <a:ea typeface="Apple SD 산돌고딕 Neo 세미볼드체"/>
                <a:cs typeface="Apple SD 산돌고딕 Neo 세미볼드체"/>
                <a:sym typeface="Apple SD 산돌고딕 Neo 세미볼드체"/>
              </a:defRPr>
            </a:pPr>
            <a:r>
              <a:rPr dirty="0"/>
              <a:t>However, the black-box nature of these predictions can present a challenge for experimental verification.</a:t>
            </a:r>
          </a:p>
          <a:p>
            <a:pPr algn="l" defTabSz="315468">
              <a:defRPr sz="2700">
                <a:latin typeface="Apple SD 산돌고딕 Neo 세미볼드체"/>
                <a:ea typeface="Apple SD 산돌고딕 Neo 세미볼드체"/>
                <a:cs typeface="Apple SD 산돌고딕 Neo 세미볼드체"/>
                <a:sym typeface="Apple SD 산돌고딕 Neo 세미볼드체"/>
              </a:defRPr>
            </a:pPr>
            <a:endParaRPr dirty="0"/>
          </a:p>
          <a:p>
            <a:pPr marL="476250" indent="-476250" algn="l" defTabSz="315468">
              <a:buSzPct val="100000"/>
              <a:buAutoNum type="arabicPeriod" startAt="5"/>
              <a:defRPr sz="2700">
                <a:latin typeface="Apple SD 산돌고딕 Neo 세미볼드체"/>
                <a:ea typeface="Apple SD 산돌고딕 Neo 세미볼드체"/>
                <a:cs typeface="Apple SD 산돌고딕 Neo 세미볼드체"/>
                <a:sym typeface="Apple SD 산돌고딕 Neo 세미볼드체"/>
              </a:defRPr>
            </a:pPr>
            <a:r>
              <a:rPr dirty="0"/>
              <a:t>If the precision of these techniques is proven to be high, they will gain more widespread acceptance and will be experimentally validated.</a:t>
            </a:r>
          </a:p>
        </p:txBody>
      </p:sp>
    </p:spTree>
  </p:cSld>
  <p:clrMapOvr>
    <a:masterClrMapping/>
  </p:clrMapOvr>
  <p:transition spd="slow"/>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Shape 135"/>
          <p:cNvSpPr>
            <a:spLocks noGrp="1"/>
          </p:cNvSpPr>
          <p:nvPr>
            <p:ph type="title"/>
          </p:nvPr>
        </p:nvSpPr>
        <p:spPr>
          <a:prstGeom prst="rect">
            <a:avLst/>
          </a:prstGeom>
        </p:spPr>
        <p:txBody>
          <a:bodyPr/>
          <a:lstStyle/>
          <a:p>
            <a:pPr algn="l">
              <a:defRPr sz="5000"/>
            </a:pPr>
            <a:r>
              <a:rPr dirty="0">
                <a:latin typeface="Adobe 고딕 Std B" panose="020B0800000000000000" pitchFamily="34" charset="-127"/>
                <a:ea typeface="Adobe 고딕 Std B" panose="020B0800000000000000" pitchFamily="34" charset="-127"/>
              </a:rPr>
              <a:t>Other Methods : </a:t>
            </a:r>
            <a:r>
              <a:rPr sz="4000" dirty="0">
                <a:latin typeface="Adobe 고딕 Std B" panose="020B0800000000000000" pitchFamily="34" charset="-127"/>
                <a:ea typeface="Adobe 고딕 Std B" panose="020B0800000000000000" pitchFamily="34" charset="-127"/>
              </a:rPr>
              <a:t>Screening</a:t>
            </a:r>
          </a:p>
        </p:txBody>
      </p:sp>
      <p:sp>
        <p:nvSpPr>
          <p:cNvPr id="136" name="Shape 136"/>
          <p:cNvSpPr/>
          <p:nvPr/>
        </p:nvSpPr>
        <p:spPr>
          <a:xfrm>
            <a:off x="952500" y="2781300"/>
            <a:ext cx="11099800" cy="5840512"/>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fontScale="92500" lnSpcReduction="10000"/>
          </a:bodyPr>
          <a:lstStyle/>
          <a:p>
            <a:pPr marL="661458" indent="-661458" algn="l" defTabSz="438150">
              <a:buSzPct val="100000"/>
              <a:buAutoNum type="arabicPeriod"/>
              <a:defRPr sz="3750">
                <a:latin typeface="Apple SD 산돌고딕 Neo 세미볼드체"/>
                <a:ea typeface="Apple SD 산돌고딕 Neo 세미볼드체"/>
                <a:cs typeface="Apple SD 산돌고딕 Neo 세미볼드체"/>
                <a:sym typeface="Apple SD 산돌고딕 Neo 세미볼드체"/>
              </a:defRPr>
            </a:pPr>
            <a:r>
              <a:rPr dirty="0"/>
              <a:t>High-throughput screening results may be a rich source of repositioning hypotheses.</a:t>
            </a:r>
          </a:p>
          <a:p>
            <a:pPr algn="l" defTabSz="438150">
              <a:defRPr sz="3750">
                <a:latin typeface="Apple SD 산돌고딕 Neo 세미볼드체"/>
                <a:ea typeface="Apple SD 산돌고딕 Neo 세미볼드체"/>
                <a:cs typeface="Apple SD 산돌고딕 Neo 세미볼드체"/>
                <a:sym typeface="Apple SD 산돌고딕 Neo 세미볼드체"/>
              </a:defRPr>
            </a:pPr>
            <a:endParaRPr dirty="0"/>
          </a:p>
          <a:p>
            <a:pPr marL="661458" indent="-661458" algn="l" defTabSz="438150">
              <a:buSzPct val="100000"/>
              <a:buAutoNum type="arabicPeriod" startAt="2"/>
              <a:defRPr sz="3750">
                <a:latin typeface="Apple SD 산돌고딕 Neo 세미볼드체"/>
                <a:ea typeface="Apple SD 산돌고딕 Neo 세미볼드체"/>
                <a:cs typeface="Apple SD 산돌고딕 Neo 세미볼드체"/>
                <a:sym typeface="Apple SD 산돌고딕 Neo 세미볼드체"/>
              </a:defRPr>
            </a:pPr>
            <a:r>
              <a:rPr dirty="0"/>
              <a:t>If a drug or a closely related molecule is active in a phenotypic screen, it presents the simplest of cases for </a:t>
            </a:r>
            <a:r>
              <a:rPr dirty="0" smtClean="0"/>
              <a:t>repositioning</a:t>
            </a:r>
            <a:r>
              <a:rPr dirty="0"/>
              <a:t>, and it should be tested in the disease associated with that phenotype.</a:t>
            </a:r>
          </a:p>
          <a:p>
            <a:pPr algn="l" defTabSz="438150">
              <a:defRPr sz="3750">
                <a:latin typeface="Apple SD 산돌고딕 Neo 세미볼드체"/>
                <a:ea typeface="Apple SD 산돌고딕 Neo 세미볼드체"/>
                <a:cs typeface="Apple SD 산돌고딕 Neo 세미볼드체"/>
                <a:sym typeface="Apple SD 산돌고딕 Neo 세미볼드체"/>
              </a:defRPr>
            </a:pPr>
            <a:endParaRPr dirty="0"/>
          </a:p>
          <a:p>
            <a:pPr marL="661458" indent="-661458" algn="l" defTabSz="438150">
              <a:buSzPct val="100000"/>
              <a:buAutoNum type="arabicPeriod" startAt="3"/>
              <a:defRPr sz="3750">
                <a:latin typeface="Apple SD 산돌고딕 Neo 세미볼드체"/>
                <a:ea typeface="Apple SD 산돌고딕 Neo 세미볼드체"/>
                <a:cs typeface="Apple SD 산돌고딕 Neo 세미볼드체"/>
                <a:sym typeface="Apple SD 산돌고딕 Neo 세미볼드체"/>
              </a:defRPr>
            </a:pPr>
            <a:r>
              <a:rPr dirty="0"/>
              <a:t>Screening is conceivable that similar approaches may be used to predict disease indications as well.</a:t>
            </a:r>
          </a:p>
        </p:txBody>
      </p:sp>
    </p:spTree>
  </p:cSld>
  <p:clrMapOvr>
    <a:masterClrMapping/>
  </p:clrMapOvr>
  <p:transition spd="slow"/>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 name="Shape 138"/>
          <p:cNvSpPr>
            <a:spLocks noGrp="1"/>
          </p:cNvSpPr>
          <p:nvPr>
            <p:ph type="title"/>
          </p:nvPr>
        </p:nvSpPr>
        <p:spPr>
          <a:prstGeom prst="rect">
            <a:avLst/>
          </a:prstGeom>
        </p:spPr>
        <p:txBody>
          <a:bodyPr/>
          <a:lstStyle/>
          <a:p>
            <a:pPr algn="l">
              <a:defRPr sz="5000"/>
            </a:pPr>
            <a:r>
              <a:rPr dirty="0">
                <a:latin typeface="Adobe 고딕 Std B" panose="020B0800000000000000" pitchFamily="34" charset="-127"/>
                <a:ea typeface="Adobe 고딕 Std B" panose="020B0800000000000000" pitchFamily="34" charset="-127"/>
              </a:rPr>
              <a:t>Other Methods : </a:t>
            </a:r>
            <a:r>
              <a:rPr sz="4000" dirty="0">
                <a:latin typeface="Adobe 고딕 Std B" panose="020B0800000000000000" pitchFamily="34" charset="-127"/>
                <a:ea typeface="Adobe 고딕 Std B" panose="020B0800000000000000" pitchFamily="34" charset="-127"/>
              </a:rPr>
              <a:t>Off-target effects</a:t>
            </a:r>
          </a:p>
        </p:txBody>
      </p:sp>
      <p:sp>
        <p:nvSpPr>
          <p:cNvPr id="139" name="Shape 139"/>
          <p:cNvSpPr/>
          <p:nvPr/>
        </p:nvSpPr>
        <p:spPr>
          <a:xfrm>
            <a:off x="952500" y="2781300"/>
            <a:ext cx="11099800" cy="5840512"/>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fontScale="92500" lnSpcReduction="10000"/>
          </a:bodyPr>
          <a:lstStyle/>
          <a:p>
            <a:pPr marL="564444" indent="-564444" algn="l" defTabSz="373887">
              <a:buSzPct val="100000"/>
              <a:buAutoNum type="arabicPeriod"/>
              <a:defRPr sz="3200">
                <a:latin typeface="Apple SD 산돌고딕 Neo 세미볼드체"/>
                <a:ea typeface="Apple SD 산돌고딕 Neo 세미볼드체"/>
                <a:cs typeface="Apple SD 산돌고딕 Neo 세미볼드체"/>
                <a:sym typeface="Apple SD 산돌고딕 Neo 세미볼드체"/>
              </a:defRPr>
            </a:pPr>
            <a:r>
              <a:rPr dirty="0">
                <a:latin typeface="+mj-lt"/>
                <a:ea typeface="Adobe 고딕 Std B" panose="020B0800000000000000" pitchFamily="34" charset="-127"/>
              </a:rPr>
              <a:t>An approach that uses knowledge of both compound and protein structure is molecular </a:t>
            </a:r>
            <a:r>
              <a:rPr dirty="0" smtClean="0">
                <a:latin typeface="+mj-lt"/>
                <a:ea typeface="Adobe 고딕 Std B" panose="020B0800000000000000" pitchFamily="34" charset="-127"/>
              </a:rPr>
              <a:t>docking</a:t>
            </a:r>
            <a:r>
              <a:rPr lang="en-US" dirty="0" smtClean="0">
                <a:latin typeface="+mj-lt"/>
                <a:ea typeface="Adobe 고딕 Std B" panose="020B0800000000000000" pitchFamily="34" charset="-127"/>
              </a:rPr>
              <a:t> </a:t>
            </a:r>
            <a:r>
              <a:rPr dirty="0" smtClean="0">
                <a:latin typeface="+mj-lt"/>
                <a:ea typeface="Adobe 고딕 Std B" panose="020B0800000000000000" pitchFamily="34" charset="-127"/>
              </a:rPr>
              <a:t>,which </a:t>
            </a:r>
            <a:r>
              <a:rPr dirty="0">
                <a:latin typeface="+mj-lt"/>
                <a:ea typeface="Adobe 고딕 Std B" panose="020B0800000000000000" pitchFamily="34" charset="-127"/>
              </a:rPr>
              <a:t>estimates the physicochemical strength of ligand–protein interactions. </a:t>
            </a:r>
          </a:p>
          <a:p>
            <a:pPr algn="l" defTabSz="373887">
              <a:defRPr sz="3200">
                <a:latin typeface="Apple SD 산돌고딕 Neo 세미볼드체"/>
                <a:ea typeface="Apple SD 산돌고딕 Neo 세미볼드체"/>
                <a:cs typeface="Apple SD 산돌고딕 Neo 세미볼드체"/>
                <a:sym typeface="Apple SD 산돌고딕 Neo 세미볼드체"/>
              </a:defRPr>
            </a:pPr>
            <a:endParaRPr dirty="0">
              <a:latin typeface="+mj-lt"/>
              <a:ea typeface="Adobe 고딕 Std B" panose="020B0800000000000000" pitchFamily="34" charset="-127"/>
            </a:endParaRPr>
          </a:p>
          <a:p>
            <a:pPr marL="564444" indent="-564444" algn="l" defTabSz="373887">
              <a:buSzPct val="100000"/>
              <a:buAutoNum type="arabicPeriod" startAt="2"/>
              <a:defRPr sz="3200">
                <a:latin typeface="Apple SD 산돌고딕 Neo 세미볼드체"/>
                <a:ea typeface="Apple SD 산돌고딕 Neo 세미볼드체"/>
                <a:cs typeface="Apple SD 산돌고딕 Neo 세미볼드체"/>
                <a:sym typeface="Apple SD 산돌고딕 Neo 세미볼드체"/>
              </a:defRPr>
            </a:pPr>
            <a:r>
              <a:rPr dirty="0">
                <a:latin typeface="+mj-lt"/>
                <a:ea typeface="Adobe 고딕 Std B" panose="020B0800000000000000" pitchFamily="34" charset="-127"/>
              </a:rPr>
              <a:t>This approach has successfully identified the psychiatric drug haloperidol as a lead anti-HIV compound.</a:t>
            </a:r>
          </a:p>
          <a:p>
            <a:pPr algn="l" defTabSz="373887">
              <a:defRPr sz="3200">
                <a:latin typeface="Apple SD 산돌고딕 Neo 세미볼드체"/>
                <a:ea typeface="Apple SD 산돌고딕 Neo 세미볼드체"/>
                <a:cs typeface="Apple SD 산돌고딕 Neo 세미볼드체"/>
                <a:sym typeface="Apple SD 산돌고딕 Neo 세미볼드체"/>
              </a:defRPr>
            </a:pPr>
            <a:endParaRPr dirty="0">
              <a:latin typeface="+mj-lt"/>
              <a:ea typeface="Adobe 고딕 Std B" panose="020B0800000000000000" pitchFamily="34" charset="-127"/>
            </a:endParaRPr>
          </a:p>
          <a:p>
            <a:pPr marL="564444" indent="-564444" algn="l" defTabSz="373887">
              <a:buSzPct val="100000"/>
              <a:buAutoNum type="arabicPeriod" startAt="3"/>
              <a:defRPr sz="3200">
                <a:latin typeface="Apple SD 산돌고딕 Neo 세미볼드체"/>
                <a:ea typeface="Apple SD 산돌고딕 Neo 세미볼드체"/>
                <a:cs typeface="Apple SD 산돌고딕 Neo 세미볼드체"/>
                <a:sym typeface="Apple SD 산돌고딕 Neo 세미볼드체"/>
              </a:defRPr>
            </a:pPr>
            <a:r>
              <a:rPr dirty="0">
                <a:latin typeface="+mj-lt"/>
                <a:ea typeface="Adobe 고딕 Std B" panose="020B0800000000000000" pitchFamily="34" charset="-127"/>
              </a:rPr>
              <a:t>Because the compound will also bind to its originally identified target under most conditions, repositioning between anti-infective drugs and human targets is likely to be the most efficacious application of off -target methods.</a:t>
            </a:r>
          </a:p>
        </p:txBody>
      </p:sp>
    </p:spTree>
  </p:cSld>
  <p:clrMapOvr>
    <a:masterClrMapping/>
  </p:clrMapOvr>
  <p:transition spd="slow"/>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Shape 141"/>
          <p:cNvSpPr>
            <a:spLocks noGrp="1"/>
          </p:cNvSpPr>
          <p:nvPr>
            <p:ph type="title"/>
          </p:nvPr>
        </p:nvSpPr>
        <p:spPr>
          <a:prstGeom prst="rect">
            <a:avLst/>
          </a:prstGeom>
        </p:spPr>
        <p:txBody>
          <a:bodyPr/>
          <a:lstStyle/>
          <a:p>
            <a:pPr algn="l">
              <a:defRPr sz="5000"/>
            </a:pPr>
            <a:r>
              <a:rPr dirty="0">
                <a:latin typeface="Adobe 고딕 Std B" panose="020B0800000000000000" pitchFamily="34" charset="-127"/>
                <a:ea typeface="Adobe 고딕 Std B" panose="020B0800000000000000" pitchFamily="34" charset="-127"/>
              </a:rPr>
              <a:t>Other Methods : </a:t>
            </a:r>
            <a:r>
              <a:rPr sz="4000" dirty="0">
                <a:latin typeface="Adobe 고딕 Std B" panose="020B0800000000000000" pitchFamily="34" charset="-127"/>
                <a:ea typeface="Adobe 고딕 Std B" panose="020B0800000000000000" pitchFamily="34" charset="-127"/>
              </a:rPr>
              <a:t>In vivo</a:t>
            </a:r>
          </a:p>
        </p:txBody>
      </p:sp>
      <p:sp>
        <p:nvSpPr>
          <p:cNvPr id="142" name="Shape 142"/>
          <p:cNvSpPr/>
          <p:nvPr/>
        </p:nvSpPr>
        <p:spPr>
          <a:xfrm>
            <a:off x="952500" y="2781300"/>
            <a:ext cx="11099800" cy="5840512"/>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fontScale="92500"/>
          </a:bodyPr>
          <a:lstStyle/>
          <a:p>
            <a:pPr marL="573263" indent="-573263" algn="l" defTabSz="379729">
              <a:buSzPct val="100000"/>
              <a:buAutoNum type="arabicPeriod"/>
              <a:defRPr sz="3250">
                <a:latin typeface="Apple SD 산돌고딕 Neo 세미볼드체"/>
                <a:ea typeface="Apple SD 산돌고딕 Neo 세미볼드체"/>
                <a:cs typeface="Apple SD 산돌고딕 Neo 세미볼드체"/>
                <a:sym typeface="Apple SD 산돌고딕 Neo 세미볼드체"/>
              </a:defRPr>
            </a:pPr>
            <a:r>
              <a:rPr dirty="0"/>
              <a:t>In vivo phenotypic screening targeted mutations has been widely used to associate genes with phenotypes.</a:t>
            </a:r>
          </a:p>
          <a:p>
            <a:pPr algn="l" defTabSz="379729">
              <a:defRPr sz="3250">
                <a:latin typeface="Apple SD 산돌고딕 Neo 세미볼드체"/>
                <a:ea typeface="Apple SD 산돌고딕 Neo 세미볼드체"/>
                <a:cs typeface="Apple SD 산돌고딕 Neo 세미볼드체"/>
                <a:sym typeface="Apple SD 산돌고딕 Neo 세미볼드체"/>
              </a:defRPr>
            </a:pPr>
            <a:endParaRPr dirty="0"/>
          </a:p>
          <a:p>
            <a:pPr marL="573263" indent="-573263" algn="l" defTabSz="379729">
              <a:buSzPct val="100000"/>
              <a:buAutoNum type="arabicPeriod" startAt="2"/>
              <a:defRPr sz="3250">
                <a:latin typeface="Apple SD 산돌고딕 Neo 세미볼드체"/>
                <a:ea typeface="Apple SD 산돌고딕 Neo 세미볼드체"/>
                <a:cs typeface="Apple SD 산돌고딕 Neo 세미볼드체"/>
                <a:sym typeface="Apple SD 산돌고딕 Neo 세미볼드체"/>
              </a:defRPr>
            </a:pPr>
            <a:r>
              <a:rPr dirty="0"/>
              <a:t> The Mouse </a:t>
            </a:r>
            <a:r>
              <a:rPr dirty="0" err="1"/>
              <a:t>Phenome</a:t>
            </a:r>
            <a:r>
              <a:rPr dirty="0"/>
              <a:t> Database (http://phenome.jax.org) contains about 1,400 phenotypic measurements related to human dis- eases, including cancer susceptibility, aging, obesity, infections, atherosclerosis, blood disorders etc.</a:t>
            </a:r>
          </a:p>
          <a:p>
            <a:pPr algn="l" defTabSz="379729">
              <a:defRPr sz="3250">
                <a:latin typeface="Apple SD 산돌고딕 Neo 세미볼드체"/>
                <a:ea typeface="Apple SD 산돌고딕 Neo 세미볼드체"/>
                <a:cs typeface="Apple SD 산돌고딕 Neo 세미볼드체"/>
                <a:sym typeface="Apple SD 산돌고딕 Neo 세미볼드체"/>
              </a:defRPr>
            </a:pPr>
            <a:endParaRPr dirty="0"/>
          </a:p>
          <a:p>
            <a:pPr marL="573263" indent="-573263" algn="l" defTabSz="379729">
              <a:buSzPct val="100000"/>
              <a:buAutoNum type="arabicPeriod" startAt="3"/>
              <a:defRPr sz="3250">
                <a:latin typeface="Apple SD 산돌고딕 Neo 세미볼드체"/>
                <a:ea typeface="Apple SD 산돌고딕 Neo 세미볼드체"/>
                <a:cs typeface="Apple SD 산돌고딕 Neo 세미볼드체"/>
                <a:sym typeface="Apple SD 산돌고딕 Neo 세미볼드체"/>
              </a:defRPr>
            </a:pPr>
            <a:r>
              <a:rPr dirty="0"/>
              <a:t>We believe such data will play an increasing role in future repositioning efforts, although the translation of  findings from in vivo models to humans may prove challenging.</a:t>
            </a:r>
          </a:p>
        </p:txBody>
      </p:sp>
    </p:spTree>
  </p:cSld>
  <p:clrMapOvr>
    <a:masterClrMapping/>
  </p:clrMapOvr>
  <p:transition spd="slow"/>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 name="Shape 144"/>
          <p:cNvSpPr>
            <a:spLocks noGrp="1"/>
          </p:cNvSpPr>
          <p:nvPr>
            <p:ph type="title"/>
          </p:nvPr>
        </p:nvSpPr>
        <p:spPr>
          <a:prstGeom prst="rect">
            <a:avLst/>
          </a:prstGeom>
        </p:spPr>
        <p:txBody>
          <a:bodyPr/>
          <a:lstStyle/>
          <a:p>
            <a:pPr algn="l">
              <a:defRPr sz="5000"/>
            </a:pPr>
            <a:r>
              <a:rPr dirty="0">
                <a:latin typeface="Adobe 고딕 Std B" panose="020B0800000000000000" pitchFamily="34" charset="-127"/>
                <a:ea typeface="Adobe 고딕 Std B" panose="020B0800000000000000" pitchFamily="34" charset="-127"/>
              </a:rPr>
              <a:t>Other Methods : </a:t>
            </a:r>
            <a:r>
              <a:rPr sz="4000" dirty="0">
                <a:latin typeface="Adobe 고딕 Std B" panose="020B0800000000000000" pitchFamily="34" charset="-127"/>
                <a:ea typeface="Adobe 고딕 Std B" panose="020B0800000000000000" pitchFamily="34" charset="-127"/>
              </a:rPr>
              <a:t>Therapeutic effects</a:t>
            </a:r>
          </a:p>
        </p:txBody>
      </p:sp>
      <p:sp>
        <p:nvSpPr>
          <p:cNvPr id="145" name="Shape 145"/>
          <p:cNvSpPr/>
          <p:nvPr/>
        </p:nvSpPr>
        <p:spPr>
          <a:xfrm>
            <a:off x="952500" y="2781300"/>
            <a:ext cx="11099800" cy="5840512"/>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lnSpcReduction="10000"/>
          </a:bodyPr>
          <a:lstStyle/>
          <a:p>
            <a:pPr marL="608541" indent="-608541" algn="l" defTabSz="403097">
              <a:buSzPct val="100000"/>
              <a:buAutoNum type="arabicPeriod"/>
              <a:defRPr sz="3450">
                <a:latin typeface="Apple SD 산돌고딕 Neo 세미볼드체"/>
                <a:ea typeface="Apple SD 산돌고딕 Neo 세미볼드체"/>
                <a:cs typeface="Apple SD 산돌고딕 Neo 세미볼드체"/>
                <a:sym typeface="Apple SD 산돌고딕 Neo 세미볼드체"/>
              </a:defRPr>
            </a:pPr>
            <a:r>
              <a:rPr dirty="0"/>
              <a:t>Although success stories have been reported on repositioning of drugs on the basis of clinical observations of pharmacologic effects in human patients, there is a paucity of published literature on the systematic use of repositioning.  </a:t>
            </a:r>
            <a:br>
              <a:rPr dirty="0"/>
            </a:br>
            <a:endParaRPr dirty="0"/>
          </a:p>
          <a:p>
            <a:pPr marL="608541" indent="-608541" algn="l" defTabSz="403097">
              <a:buSzPct val="100000"/>
              <a:buAutoNum type="arabicPeriod"/>
              <a:defRPr sz="3450">
                <a:latin typeface="Apple SD 산돌고딕 Neo 세미볼드체"/>
                <a:ea typeface="Apple SD 산돌고딕 Neo 세미볼드체"/>
                <a:cs typeface="Apple SD 산돌고딕 Neo 세미볼드체"/>
                <a:sym typeface="Apple SD 산돌고딕 Neo 세미볼드체"/>
              </a:defRPr>
            </a:pPr>
            <a:r>
              <a:rPr dirty="0"/>
              <a:t>This is perhaps a consequence of the lack of publicly available clinical trial </a:t>
            </a:r>
            <a:r>
              <a:rPr dirty="0" smtClean="0"/>
              <a:t>data</a:t>
            </a:r>
            <a:r>
              <a:rPr lang="en-US" dirty="0" smtClean="0"/>
              <a:t>.</a:t>
            </a:r>
            <a:endParaRPr dirty="0"/>
          </a:p>
          <a:p>
            <a:pPr algn="l" defTabSz="403097">
              <a:defRPr sz="3450">
                <a:latin typeface="Apple SD 산돌고딕 Neo 세미볼드체"/>
                <a:ea typeface="Apple SD 산돌고딕 Neo 세미볼드체"/>
                <a:cs typeface="Apple SD 산돌고딕 Neo 세미볼드체"/>
                <a:sym typeface="Apple SD 산돌고딕 Neo 세미볼드체"/>
              </a:defRPr>
            </a:pPr>
            <a:endParaRPr dirty="0"/>
          </a:p>
          <a:p>
            <a:pPr marL="608541" indent="-608541" algn="l" defTabSz="403097">
              <a:buSzPct val="100000"/>
              <a:buAutoNum type="arabicPeriod" startAt="3"/>
              <a:defRPr sz="3450">
                <a:latin typeface="Apple SD 산돌고딕 Neo 세미볼드체"/>
                <a:ea typeface="Apple SD 산돌고딕 Neo 세미볼드체"/>
                <a:cs typeface="Apple SD 산돌고딕 Neo 세미볼드체"/>
                <a:sym typeface="Apple SD 산돌고딕 Neo 세미볼드체"/>
              </a:defRPr>
            </a:pPr>
            <a:r>
              <a:rPr dirty="0"/>
              <a:t>however, such clinical trial data are now becoming more readily available.</a:t>
            </a:r>
          </a:p>
        </p:txBody>
      </p:sp>
    </p:spTree>
  </p:cSld>
  <p:clrMapOvr>
    <a:masterClrMapping/>
  </p:clrMapOvr>
  <p:transition spd="slow"/>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Apple SD 산돌고딕 Neo 옅은체"/>
        <a:ea typeface="Apple SD 산돌고딕 Neo 옅은체"/>
        <a:cs typeface="Apple SD 산돌고딕 Neo 옅은체"/>
      </a:majorFont>
      <a:minorFont>
        <a:latin typeface="Apple SD 산돌고딕 Neo 옅은체"/>
        <a:ea typeface="Apple SD 산돌고딕 Neo 옅은체"/>
        <a:cs typeface="Apple SD 산돌고딕 Neo 옅은체"/>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FFFFFF"/>
            </a:solidFill>
            <a:effectLst/>
            <a:uFillTx/>
            <a:latin typeface="+mn-lt"/>
            <a:ea typeface="+mn-ea"/>
            <a:cs typeface="+mn-cs"/>
            <a:sym typeface="Apple SD 산돌고딕 Neo 옅은체"/>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Apple SD 산돌고딕 Neo 옅은체"/>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Apple SD 산돌고딕 Neo 옅은체"/>
        <a:ea typeface="Apple SD 산돌고딕 Neo 옅은체"/>
        <a:cs typeface="Apple SD 산돌고딕 Neo 옅은체"/>
      </a:majorFont>
      <a:minorFont>
        <a:latin typeface="Apple SD 산돌고딕 Neo 옅은체"/>
        <a:ea typeface="Apple SD 산돌고딕 Neo 옅은체"/>
        <a:cs typeface="Apple SD 산돌고딕 Neo 옅은체"/>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FFFFFF"/>
            </a:solidFill>
            <a:effectLst/>
            <a:uFillTx/>
            <a:latin typeface="+mn-lt"/>
            <a:ea typeface="+mn-ea"/>
            <a:cs typeface="+mn-cs"/>
            <a:sym typeface="Apple SD 산돌고딕 Neo 옅은체"/>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Apple SD 산돌고딕 Neo 옅은체"/>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53</TotalTime>
  <Words>1560</Words>
  <Application>Microsoft Office PowerPoint</Application>
  <PresentationFormat>사용자 지정</PresentationFormat>
  <Paragraphs>147</Paragraphs>
  <Slides>11</Slides>
  <Notes>9</Notes>
  <HiddenSlides>0</HiddenSlides>
  <MMClips>0</MMClips>
  <ScaleCrop>false</ScaleCrop>
  <HeadingPairs>
    <vt:vector size="6" baseType="variant">
      <vt:variant>
        <vt:lpstr>사용한 글꼴</vt:lpstr>
      </vt:variant>
      <vt:variant>
        <vt:i4>6</vt:i4>
      </vt:variant>
      <vt:variant>
        <vt:lpstr>테마</vt:lpstr>
      </vt:variant>
      <vt:variant>
        <vt:i4>1</vt:i4>
      </vt:variant>
      <vt:variant>
        <vt:lpstr>슬라이드 제목</vt:lpstr>
      </vt:variant>
      <vt:variant>
        <vt:i4>11</vt:i4>
      </vt:variant>
    </vt:vector>
  </HeadingPairs>
  <TitlesOfParts>
    <vt:vector size="18" baseType="lpstr">
      <vt:lpstr>Adobe 고딕 Std B</vt:lpstr>
      <vt:lpstr>Apple SD 산돌고딕 Neo 세미볼드체</vt:lpstr>
      <vt:lpstr>Apple SD 산돌고딕 Neo 옅은체</vt:lpstr>
      <vt:lpstr>Helvetica Light</vt:lpstr>
      <vt:lpstr>Helvetica Neue</vt:lpstr>
      <vt:lpstr>Wingdings</vt:lpstr>
      <vt:lpstr>White</vt:lpstr>
      <vt:lpstr>Computational Drug Repositioning ( 2 ) : From Data to Therapeutics</vt:lpstr>
      <vt:lpstr>Overview</vt:lpstr>
      <vt:lpstr>Genetics</vt:lpstr>
      <vt:lpstr>Other Methods</vt:lpstr>
      <vt:lpstr>Other Methods : Pathway and Network</vt:lpstr>
      <vt:lpstr>Other Methods : Screening</vt:lpstr>
      <vt:lpstr>Other Methods : Off-target effects</vt:lpstr>
      <vt:lpstr>Other Methods : In vivo</vt:lpstr>
      <vt:lpstr>Other Methods : Therapeutic effects</vt:lpstr>
      <vt:lpstr>Other Methods : Observational studies, EHRs, and social media</vt:lpstr>
      <vt:lpstr>Conclusion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Computational Drug Repositioning ( 2 ) : From Data to Therapeutics</dc:title>
  <cp:lastModifiedBy>Windows 사용자</cp:lastModifiedBy>
  <cp:revision>9</cp:revision>
  <dcterms:modified xsi:type="dcterms:W3CDTF">2016-06-30T05:02:24Z</dcterms:modified>
</cp:coreProperties>
</file>