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99" autoAdjust="0"/>
  </p:normalViewPr>
  <p:slideViewPr>
    <p:cSldViewPr>
      <p:cViewPr varScale="1">
        <p:scale>
          <a:sx n="70" d="100"/>
          <a:sy n="70" d="100"/>
        </p:scale>
        <p:origin x="17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522A-A270-4E18-9F87-A7F5387C0625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7A4C1-03C8-4881-8B63-5BFFF9FAB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041D-A288-4BA5-90E1-1F1DDC639593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8A4CB-F55A-49D8-A3B4-1B7981FFB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전통적인 연구 방식인 표현형 분석과 </a:t>
            </a:r>
            <a:r>
              <a:rPr lang="en-US" altLang="ko-KR" dirty="0" smtClean="0"/>
              <a:t>Target-based</a:t>
            </a:r>
            <a:r>
              <a:rPr lang="en-US" altLang="ko-KR" baseline="0" dirty="0" smtClean="0"/>
              <a:t> screen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9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유전체 시대의 </a:t>
            </a:r>
            <a:r>
              <a:rPr lang="ko-KR" altLang="en-US" dirty="0" err="1" smtClean="0"/>
              <a:t>창발</a:t>
            </a:r>
            <a:r>
              <a:rPr lang="ko-KR" altLang="en-US" baseline="0" dirty="0" smtClean="0"/>
              <a:t> 이래로 많은 연구들이 특정 메커니즘을 따르는 </a:t>
            </a:r>
            <a:r>
              <a:rPr lang="ko-KR" altLang="en-US" baseline="0" dirty="0" err="1" smtClean="0"/>
              <a:t>싱글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타겟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컨셉으로</a:t>
            </a:r>
            <a:r>
              <a:rPr lang="ko-KR" altLang="en-US" baseline="0" dirty="0" smtClean="0"/>
              <a:t> 시작했다고 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몇몇 케이스에서는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타겟이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디지즈와</a:t>
            </a:r>
            <a:r>
              <a:rPr lang="ko-KR" altLang="en-US" baseline="0" dirty="0" smtClean="0"/>
              <a:t> 유전적으로 연결되어있음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 다른 케이스에서는 체계적인 가설이 </a:t>
            </a:r>
            <a:r>
              <a:rPr lang="ko-KR" altLang="en-US" baseline="0" dirty="0" err="1" smtClean="0"/>
              <a:t>타겟의</a:t>
            </a:r>
            <a:r>
              <a:rPr lang="ko-KR" altLang="en-US" baseline="0" dirty="0" smtClean="0"/>
              <a:t> 생물학적 분석을 이끌었고</a:t>
            </a:r>
            <a:r>
              <a:rPr lang="en-US" altLang="ko-KR" baseline="0" dirty="0" smtClean="0"/>
              <a:t>, tool compound</a:t>
            </a:r>
            <a:r>
              <a:rPr lang="ko-KR" altLang="en-US" baseline="0" dirty="0" smtClean="0"/>
              <a:t>의 결과로 더 가치가 올라갔음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다른 연구는 표현형을 이용한 실험을 진행했다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모든 케이스에서 개발자들은 </a:t>
            </a:r>
            <a:r>
              <a:rPr lang="en-US" altLang="ko-KR" baseline="0" dirty="0" smtClean="0"/>
              <a:t>Side effect</a:t>
            </a:r>
            <a:r>
              <a:rPr lang="ko-KR" altLang="en-US" baseline="0" dirty="0" smtClean="0"/>
              <a:t>가 없기를 바라면서</a:t>
            </a:r>
            <a:r>
              <a:rPr lang="en-US" altLang="ko-KR" baseline="0" dirty="0" smtClean="0"/>
              <a:t>, the lead compound</a:t>
            </a:r>
            <a:r>
              <a:rPr lang="ko-KR" altLang="en-US" baseline="0" dirty="0" smtClean="0"/>
              <a:t>에 최적화 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1999</a:t>
            </a:r>
            <a:r>
              <a:rPr lang="ko-KR" altLang="en-US" baseline="0" dirty="0" smtClean="0"/>
              <a:t>년과 </a:t>
            </a:r>
            <a:r>
              <a:rPr lang="en-US" altLang="ko-KR" baseline="0" dirty="0" smtClean="0"/>
              <a:t>2008</a:t>
            </a:r>
            <a:r>
              <a:rPr lang="ko-KR" altLang="en-US" baseline="0" dirty="0" smtClean="0"/>
              <a:t>년 사이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과정은 </a:t>
            </a:r>
            <a:r>
              <a:rPr lang="en-US" altLang="ko-KR" baseline="0" dirty="0" smtClean="0"/>
              <a:t>FDA</a:t>
            </a:r>
            <a:r>
              <a:rPr lang="ko-KR" altLang="en-US" baseline="0" dirty="0" smtClean="0"/>
              <a:t>의 승인을 받은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개의</a:t>
            </a:r>
            <a:r>
              <a:rPr lang="en-US" altLang="ko-KR" baseline="0" dirty="0" smtClean="0"/>
              <a:t> first in class mail- molecule agents</a:t>
            </a:r>
            <a:r>
              <a:rPr lang="ko-KR" altLang="en-US" baseline="0" dirty="0" smtClean="0"/>
              <a:t>의 결과를 나타냈음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중에서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개는 </a:t>
            </a:r>
            <a:r>
              <a:rPr lang="en-US" altLang="ko-KR" baseline="0" dirty="0" smtClean="0"/>
              <a:t>target-based discovery method 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 28</a:t>
            </a:r>
            <a:r>
              <a:rPr lang="ko-KR" altLang="en-US" baseline="0" dirty="0" smtClean="0"/>
              <a:t>개는 </a:t>
            </a:r>
            <a:r>
              <a:rPr lang="en-US" altLang="ko-KR" baseline="0" dirty="0" smtClean="0"/>
              <a:t>phenotypic discovery method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0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드러그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리포지셔닝은</a:t>
            </a:r>
            <a:r>
              <a:rPr lang="ko-KR" altLang="en-US" dirty="0" smtClean="0"/>
              <a:t> 신약개발에서의 필요한 계획임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왜나하면</a:t>
            </a:r>
            <a:r>
              <a:rPr lang="ko-KR" altLang="en-US" dirty="0" smtClean="0"/>
              <a:t> 실패한 약과 성공한 것의 징후를 확장시킬 수 있기 때문임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드러그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리포지셔닝의</a:t>
            </a:r>
            <a:r>
              <a:rPr lang="ko-KR" altLang="en-US" dirty="0" smtClean="0"/>
              <a:t> 장점에는</a:t>
            </a:r>
            <a:r>
              <a:rPr lang="ko-KR" altLang="en-US" baseline="0" dirty="0" smtClean="0"/>
              <a:t> 전통적인 발견 방법에 비해 시간이 적게 든다는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0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 : </a:t>
            </a:r>
            <a:r>
              <a:rPr lang="ko-KR" altLang="en-US" dirty="0" smtClean="0"/>
              <a:t>의학적 관찰은 새로운 징후를 위한 의학적 개발 계획이</a:t>
            </a:r>
            <a:r>
              <a:rPr lang="ko-KR" altLang="en-US" baseline="0" dirty="0" smtClean="0"/>
              <a:t> 될 수 있는 </a:t>
            </a:r>
            <a:r>
              <a:rPr lang="ko-KR" altLang="en-US" baseline="0" dirty="0" err="1" smtClean="0"/>
              <a:t>리포지셔닝</a:t>
            </a:r>
            <a:r>
              <a:rPr lang="ko-KR" altLang="en-US" baseline="0" dirty="0" smtClean="0"/>
              <a:t> 가설을 제안한다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D : </a:t>
            </a:r>
            <a:r>
              <a:rPr lang="ko-KR" altLang="en-US" baseline="0" dirty="0" smtClean="0"/>
              <a:t>계산 방법론은 분자들을 </a:t>
            </a:r>
            <a:r>
              <a:rPr lang="ko-KR" altLang="en-US" baseline="0" dirty="0" err="1" smtClean="0"/>
              <a:t>리포지션하기</a:t>
            </a:r>
            <a:r>
              <a:rPr lang="ko-KR" altLang="en-US" baseline="0" dirty="0" smtClean="0"/>
              <a:t> 위한 검증과 의학적 개발이 될 수 있게 체계적으로 후보 분자들을 위한 재목적 가설을 </a:t>
            </a:r>
            <a:r>
              <a:rPr lang="ko-KR" altLang="en-US" baseline="0" dirty="0" smtClean="0"/>
              <a:t>세운다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잠재적으로 신약개발을 총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년에서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년까지 줄일 수 있고</a:t>
            </a:r>
            <a:endParaRPr lang="en-US" altLang="ko-KR" baseline="0" dirty="0" smtClean="0"/>
          </a:p>
          <a:p>
            <a:r>
              <a:rPr lang="ko-KR" altLang="en-US" dirty="0" smtClean="0"/>
              <a:t>상용화까지는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년에서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년 정도 줄일 수 있다고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계산적 </a:t>
            </a:r>
            <a:r>
              <a:rPr lang="ko-KR" altLang="en-US" dirty="0" err="1" smtClean="0"/>
              <a:t>리포지셔닝은</a:t>
            </a:r>
            <a:r>
              <a:rPr lang="ko-KR" altLang="en-US" dirty="0" smtClean="0"/>
              <a:t> 신약 후보자들에게 새로운 징후의 가설을 발생시킬 수 있는 자동화된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워크플로우의</a:t>
            </a:r>
            <a:r>
              <a:rPr lang="ko-KR" altLang="en-US" baseline="0" dirty="0" smtClean="0"/>
              <a:t> 설계와 검증 단계이다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리포지셔닝은</a:t>
            </a:r>
            <a:r>
              <a:rPr lang="ko-KR" altLang="en-US" baseline="0" dirty="0" smtClean="0"/>
              <a:t> 신약개발기간을 가속화 할 수 있는 우선순위 결정을 통합할 수 있는 체계적인 프로세스이기 때문에 가능성이 높다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0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리포지셔닝에서는</a:t>
            </a:r>
            <a:r>
              <a:rPr lang="ko-KR" altLang="en-US" dirty="0" smtClean="0"/>
              <a:t> 가장 환자에게 좋은 약을 찾을 수 있는 가장 빠른 방법이라고 생각하여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안전평가를 받은 약 후보자들에 집중하는 방법에는 </a:t>
            </a:r>
            <a:r>
              <a:rPr lang="ko-KR" altLang="en-US" dirty="0" err="1" smtClean="0"/>
              <a:t>신중하는</a:t>
            </a:r>
            <a:r>
              <a:rPr lang="ko-KR" altLang="en-US" dirty="0" smtClean="0"/>
              <a:t> 편이 좋다고</a:t>
            </a:r>
            <a:r>
              <a:rPr lang="ko-KR" altLang="en-US" baseline="0" dirty="0" smtClean="0"/>
              <a:t> 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왜냐하면 당뇨병이나 천식과 같은 사람들에게 발생하면 안 되는 부작용일지라도 좀더 급박한 의학 환경에서 사용되어질 가능성이 존재하기 때문이다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thalidomide</a:t>
            </a:r>
            <a:r>
              <a:rPr lang="ko-KR" altLang="en-US" baseline="0" dirty="0" smtClean="0"/>
              <a:t> 는 기형발생이라는 심각한 부작용을 일으킬 수 있지만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골수종이나 홍진 치료에 사용된다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smtClean="0"/>
              <a:t>게다가 안전상의 이유로 실패한 약들도 </a:t>
            </a:r>
            <a:r>
              <a:rPr lang="ko-KR" altLang="en-US" baseline="0" dirty="0" err="1" smtClean="0"/>
              <a:t>리포지셔닝의</a:t>
            </a:r>
            <a:r>
              <a:rPr lang="ko-KR" altLang="en-US" baseline="0" dirty="0" smtClean="0"/>
              <a:t> 대상이 될 수 있으나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추가적인 안전성 실험이 필요하다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비록 규제 배제는 짧은 시장 독점을 얻을 수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약이 진짜 충분한 가치를 얻기 전에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재확인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재공식화는</a:t>
            </a:r>
            <a:r>
              <a:rPr lang="ko-KR" altLang="en-US" baseline="0" dirty="0" smtClean="0"/>
              <a:t> 종종 필수적으로 이루어진다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6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전형적으로 </a:t>
            </a:r>
            <a:r>
              <a:rPr lang="ko-KR" altLang="en-US" dirty="0" err="1" smtClean="0"/>
              <a:t>리포지셔닝은</a:t>
            </a:r>
            <a:r>
              <a:rPr lang="ko-KR" altLang="en-US" dirty="0" smtClean="0"/>
              <a:t> 새 질병을 추측하기 위해 대상의 체계적인 지식을 이용하거나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표현형을 관찰함으로써 이루어진다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몇몇 경우에는 우연하게 찾은 징후가 </a:t>
            </a:r>
            <a:r>
              <a:rPr lang="ko-KR" altLang="en-US" dirty="0" err="1" smtClean="0"/>
              <a:t>리포지셔닝으로</a:t>
            </a:r>
            <a:r>
              <a:rPr lang="ko-KR" altLang="en-US" dirty="0" smtClean="0"/>
              <a:t> 이어지기도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예를들면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sildenafil citrate </a:t>
            </a:r>
            <a:r>
              <a:rPr lang="ko-KR" altLang="en-US" dirty="0" smtClean="0"/>
              <a:t>같은 경우에는 협심증 치료제에서 </a:t>
            </a:r>
            <a:r>
              <a:rPr lang="en-US" altLang="ko-KR" dirty="0" smtClean="0"/>
              <a:t>erectile</a:t>
            </a:r>
            <a:r>
              <a:rPr lang="en-US" altLang="ko-KR" baseline="0" dirty="0" smtClean="0"/>
              <a:t> dysfunction</a:t>
            </a:r>
            <a:r>
              <a:rPr lang="ko-KR" altLang="en-US" baseline="0" dirty="0" smtClean="0"/>
              <a:t>의 치료제로 </a:t>
            </a:r>
            <a:r>
              <a:rPr lang="ko-KR" altLang="en-US" baseline="0" dirty="0" err="1" smtClean="0"/>
              <a:t>리포지셔닝</a:t>
            </a:r>
            <a:r>
              <a:rPr lang="ko-KR" altLang="en-US" baseline="0" dirty="0" smtClean="0"/>
              <a:t> 되기도 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게다가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데이터의 체계적인 분석은 또 다른 가설을 이끌어 낼 수 있다고 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0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계산적 분석은 전통적인 접근을 확대시킨다고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Computational analyses</a:t>
            </a:r>
            <a:r>
              <a:rPr lang="ko-KR" altLang="en-US" dirty="0" smtClean="0"/>
              <a:t>는 연구자들이 질병과 </a:t>
            </a:r>
            <a:r>
              <a:rPr lang="ko-KR" altLang="en-US" dirty="0" err="1" smtClean="0"/>
              <a:t>드러그에</a:t>
            </a:r>
            <a:r>
              <a:rPr lang="ko-KR" altLang="en-US" dirty="0" smtClean="0"/>
              <a:t> 대한 데이터를 발생시키고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우선순위를 매길 수 있게 한다고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게다가 </a:t>
            </a:r>
            <a:r>
              <a:rPr lang="ko-KR" altLang="en-US" dirty="0" err="1" smtClean="0"/>
              <a:t>사용할수있는</a:t>
            </a:r>
            <a:r>
              <a:rPr lang="ko-KR" altLang="en-US" dirty="0" smtClean="0"/>
              <a:t> 플랫폼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팽창하는 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방법론의 발달</a:t>
            </a:r>
            <a:r>
              <a:rPr lang="ko-KR" altLang="en-US" baseline="0" dirty="0" smtClean="0"/>
              <a:t> 등 여러 체계적 노력과 함께</a:t>
            </a:r>
            <a:r>
              <a:rPr lang="en-US" altLang="ko-KR" baseline="0" dirty="0" smtClean="0"/>
              <a:t>,</a:t>
            </a:r>
          </a:p>
          <a:p>
            <a:r>
              <a:rPr lang="en-US" altLang="ko-KR" dirty="0" smtClean="0"/>
              <a:t>Computational </a:t>
            </a:r>
            <a:r>
              <a:rPr lang="ko-KR" altLang="en-US" dirty="0" err="1" smtClean="0"/>
              <a:t>메소드들의</a:t>
            </a:r>
            <a:r>
              <a:rPr lang="ko-KR" altLang="en-US" dirty="0" smtClean="0"/>
              <a:t> 가치의 증가가 기대된다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</a:t>
            </a:r>
            <a:r>
              <a:rPr lang="ko-KR" altLang="en-US" dirty="0" smtClean="0"/>
              <a:t>그리고 이 기술들의 사용이 </a:t>
            </a:r>
            <a:r>
              <a:rPr lang="ko-KR" altLang="en-US" dirty="0" err="1" smtClean="0"/>
              <a:t>드러그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리포지셔닝을</a:t>
            </a:r>
            <a:r>
              <a:rPr lang="ko-KR" altLang="en-US" dirty="0" smtClean="0"/>
              <a:t> 넘어 </a:t>
            </a:r>
            <a:r>
              <a:rPr lang="ko-KR" altLang="en-US" dirty="0" err="1" smtClean="0"/>
              <a:t>드러그의</a:t>
            </a:r>
            <a:r>
              <a:rPr lang="ko-KR" altLang="en-US" dirty="0" smtClean="0"/>
              <a:t> 새로운 징후를 찾아내는데 허용될 수 있음을 </a:t>
            </a:r>
            <a:r>
              <a:rPr lang="ko-KR" altLang="en-US" dirty="0" err="1" smtClean="0"/>
              <a:t>기억해야한다고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A4CB-F55A-49D8-A3B4-1B7981FFB8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68DFD3-CC9D-4CC6-8274-04818B03617B}" type="datetimeFigureOut">
              <a:rPr lang="ko-KR" altLang="en-US" smtClean="0"/>
              <a:t>2016-06-27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2DF1DD-A002-49AB-850B-625998D28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Computational Drug </a:t>
            </a:r>
            <a:r>
              <a:rPr lang="en-US" altLang="ko-KR" dirty="0" smtClean="0"/>
              <a:t>Repositioning 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박민</a:t>
            </a:r>
            <a:r>
              <a:rPr lang="ko-KR" altLang="en-US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28071076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is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Since the advent of the genomic era, most of the searches for new drug have begun with the concept of a single target that acts through a specific mechanism.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787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Drug repositioning has long been a necessary </a:t>
            </a:r>
            <a:r>
              <a:rPr lang="en-US" altLang="ko-KR" dirty="0" smtClean="0"/>
              <a:t>strategy </a:t>
            </a:r>
            <a:r>
              <a:rPr lang="en-US" altLang="ko-KR" dirty="0"/>
              <a:t>of drug development because it can </a:t>
            </a:r>
            <a:r>
              <a:rPr lang="en-US" altLang="ko-KR" dirty="0" smtClean="0"/>
              <a:t>renew </a:t>
            </a:r>
            <a:r>
              <a:rPr lang="en-US" altLang="ko-KR" dirty="0"/>
              <a:t>a failed drug or expand the number of indications for a successful one.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604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pic>
        <p:nvPicPr>
          <p:cNvPr id="1026" name="Picture 2" descr="C:\Users\MYCOM\Desktop\clpt20131f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01" y="1556792"/>
            <a:ext cx="6667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5771281"/>
            <a:ext cx="449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a, b : Traditional drug discovery method </a:t>
            </a:r>
          </a:p>
          <a:p>
            <a:r>
              <a:rPr lang="en-US" altLang="ko-KR" dirty="0" smtClean="0"/>
              <a:t>c, d : Drug Repositioning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6512" y="1844824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Target-Based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84" y="283978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Phenotypic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is prudent to examine all drug candidates for repositioning with particular focus on </a:t>
            </a:r>
            <a:r>
              <a:rPr lang="en-US" altLang="ko-KR" dirty="0" smtClean="0"/>
              <a:t>those </a:t>
            </a:r>
            <a:r>
              <a:rPr lang="en-US" altLang="ko-KR" dirty="0"/>
              <a:t>that have passed human-safety hurdles.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Potential Of Drug Repositioning ( 1 )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Typically, Repositioning has been accomplished by using the mechanistic knowledge of the target to infer a new disease indication or by observing new clinical phenotypes. And, Systematic analysis of data has led to new therapies.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8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Potential Of Drug Repositioning ( 2 )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Computational analyses amplify these traditional approaches. And, It is important to note that important to note that the utility of these computational techniques extends beyond drug repositioning; they can be used to find the initial indications for a drug.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299519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429</TotalTime>
  <Words>663</Words>
  <Application>Microsoft Office PowerPoint</Application>
  <PresentationFormat>화면 슬라이드 쇼(4:3)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HY얕은샘물M</vt:lpstr>
      <vt:lpstr>맑은 고딕</vt:lpstr>
      <vt:lpstr>Tw Cen MT</vt:lpstr>
      <vt:lpstr>Wingdings</vt:lpstr>
      <vt:lpstr>Wingdings 2</vt:lpstr>
      <vt:lpstr>가을</vt:lpstr>
      <vt:lpstr>Computational Drug Repositioning 01</vt:lpstr>
      <vt:lpstr>What is Drug Repositioning</vt:lpstr>
      <vt:lpstr>Feature</vt:lpstr>
      <vt:lpstr>Feature</vt:lpstr>
      <vt:lpstr>Feature</vt:lpstr>
      <vt:lpstr>Potential Of Drug Repositioning ( 1 )</vt:lpstr>
      <vt:lpstr>Potential Of Drug Repositioning ( 2 )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Computaional Drug Repositioning</dc:title>
  <dc:creator>MYCOM</dc:creator>
  <cp:lastModifiedBy>Windows 사용자</cp:lastModifiedBy>
  <cp:revision>15</cp:revision>
  <cp:lastPrinted>2016-06-26T17:32:15Z</cp:lastPrinted>
  <dcterms:created xsi:type="dcterms:W3CDTF">2016-06-26T11:50:11Z</dcterms:created>
  <dcterms:modified xsi:type="dcterms:W3CDTF">2016-06-27T05:06:55Z</dcterms:modified>
</cp:coreProperties>
</file>