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8" r:id="rId7"/>
    <p:sldId id="260" r:id="rId8"/>
    <p:sldId id="269" r:id="rId9"/>
    <p:sldId id="261" r:id="rId10"/>
    <p:sldId id="262" r:id="rId11"/>
    <p:sldId id="271" r:id="rId12"/>
    <p:sldId id="273" r:id="rId13"/>
    <p:sldId id="264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2944" autoAdjust="0"/>
  </p:normalViewPr>
  <p:slideViewPr>
    <p:cSldViewPr snapToGrid="0">
      <p:cViewPr varScale="1">
        <p:scale>
          <a:sx n="92" d="100"/>
          <a:sy n="92" d="100"/>
        </p:scale>
        <p:origin x="-11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1C2E-B78A-4A20-B62B-B27C5AA1C1E4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AA85D-13B5-4E8D-B933-74E9D559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2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대량의 데이터를 처리할 수 있는 기술과 </a:t>
            </a:r>
            <a:r>
              <a:rPr lang="en-US" altLang="ko-KR" dirty="0" smtClean="0"/>
              <a:t>bioinformatics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발전과 함께</a:t>
            </a:r>
            <a:endParaRPr lang="en-US" altLang="ko-KR" baseline="0" dirty="0" smtClean="0"/>
          </a:p>
          <a:p>
            <a:r>
              <a:rPr lang="en-US" altLang="ko-KR" baseline="0" dirty="0" smtClean="0"/>
              <a:t>Biological </a:t>
            </a:r>
            <a:r>
              <a:rPr lang="ko-KR" altLang="en-US" baseline="0" dirty="0" smtClean="0"/>
              <a:t>시스템에서의 분자 상호는 네트워크에 의해 그려질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이전 연구들을 통해 많은 네트워크가 치료하기 위한 </a:t>
            </a:r>
            <a:r>
              <a:rPr lang="ko-KR" altLang="en-US" baseline="0" dirty="0" err="1" smtClean="0"/>
              <a:t>타겟의</a:t>
            </a:r>
            <a:r>
              <a:rPr lang="ko-KR" altLang="en-US" baseline="0" dirty="0" smtClean="0"/>
              <a:t> 식별에서 많은 네트워크들이 유용하다고 하다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Viability : </a:t>
            </a:r>
            <a:r>
              <a:rPr lang="ko-KR" altLang="en-US" dirty="0" smtClean="0"/>
              <a:t>생존 능력</a:t>
            </a:r>
            <a:endParaRPr lang="en-US" altLang="ko-KR" dirty="0" smtClean="0"/>
          </a:p>
          <a:p>
            <a:r>
              <a:rPr lang="ko-KR" altLang="en-US" dirty="0" smtClean="0"/>
              <a:t>한번 읽고</a:t>
            </a:r>
            <a:endParaRPr lang="en-US" altLang="ko-KR" dirty="0" smtClean="0"/>
          </a:p>
          <a:p>
            <a:r>
              <a:rPr lang="en-US" altLang="ko-KR" dirty="0" smtClean="0"/>
              <a:t>Computational search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을 통해 </a:t>
            </a:r>
            <a:r>
              <a:rPr lang="ko-KR" altLang="en-US" baseline="0" dirty="0" smtClean="0"/>
              <a:t>만들어진 </a:t>
            </a:r>
            <a:r>
              <a:rPr lang="en-US" altLang="ko-KR" dirty="0" smtClean="0"/>
              <a:t>Drug</a:t>
            </a:r>
            <a:r>
              <a:rPr lang="en-US" altLang="ko-KR" baseline="0" dirty="0" smtClean="0"/>
              <a:t> combinations </a:t>
            </a:r>
            <a:r>
              <a:rPr lang="ko-KR" altLang="en-US" baseline="0" dirty="0" smtClean="0"/>
              <a:t>을 검증하기 위해 생존 능력 </a:t>
            </a:r>
            <a:r>
              <a:rPr lang="en-US" altLang="ko-KR" baseline="0" dirty="0" smtClean="0"/>
              <a:t>assays</a:t>
            </a:r>
            <a:r>
              <a:rPr lang="ko-KR" altLang="en-US" baseline="0" dirty="0" smtClean="0"/>
              <a:t>를 사용했다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결과 암 세포 안에서 죽이는 높은 효율의 </a:t>
            </a:r>
            <a:r>
              <a:rPr lang="en-US" altLang="ko-KR" dirty="0" smtClean="0"/>
              <a:t>Drug combinations</a:t>
            </a:r>
            <a:r>
              <a:rPr lang="ko-KR" altLang="en-US" baseline="0" dirty="0" smtClean="0"/>
              <a:t>가 발견되었다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2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년에 걸친 신장 이식 환자 </a:t>
            </a:r>
            <a:r>
              <a:rPr lang="en-US" altLang="ko-KR" dirty="0" smtClean="0"/>
              <a:t>2515</a:t>
            </a:r>
            <a:r>
              <a:rPr lang="ko-KR" altLang="en-US" dirty="0" smtClean="0"/>
              <a:t>명의 </a:t>
            </a:r>
            <a:r>
              <a:rPr lang="en-US" altLang="ko-KR" dirty="0" smtClean="0"/>
              <a:t>EMRs</a:t>
            </a:r>
            <a:r>
              <a:rPr lang="ko-KR" altLang="en-US" dirty="0" smtClean="0"/>
              <a:t>을 분석하여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Atorvastatin</a:t>
            </a:r>
            <a:r>
              <a:rPr lang="ko-KR" altLang="en-US" baseline="0" dirty="0" smtClean="0"/>
              <a:t> 이 장기 이식의 새로운 치료법임을 발견했으며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이식 </a:t>
            </a:r>
            <a:r>
              <a:rPr lang="ko-KR" altLang="en-US" baseline="0" dirty="0" err="1" smtClean="0"/>
              <a:t>생존률</a:t>
            </a:r>
            <a:r>
              <a:rPr lang="ko-KR" altLang="en-US" baseline="0" dirty="0" smtClean="0"/>
              <a:t> 에서의 </a:t>
            </a:r>
            <a:r>
              <a:rPr lang="en-US" altLang="ko-KR" baseline="0" dirty="0" smtClean="0"/>
              <a:t>beneficial effect</a:t>
            </a:r>
            <a:r>
              <a:rPr lang="ko-KR" altLang="en-US" baseline="0" dirty="0" smtClean="0"/>
              <a:t>를 검증했다고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많은 </a:t>
            </a:r>
            <a:r>
              <a:rPr lang="ko-KR" altLang="en-US" baseline="0" dirty="0" err="1" smtClean="0"/>
              <a:t>논란점이</a:t>
            </a:r>
            <a:r>
              <a:rPr lang="ko-KR" altLang="en-US" baseline="0" dirty="0" smtClean="0"/>
              <a:t> 존재한다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영어 한번 읽기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drug chemical structures, drug side-effects</a:t>
            </a:r>
            <a:r>
              <a:rPr lang="ko-KR" altLang="en-US" baseline="0" dirty="0" smtClean="0"/>
              <a:t>와 같은 것을 포함하는 </a:t>
            </a:r>
            <a:r>
              <a:rPr lang="ko-KR" altLang="en-US" dirty="0" smtClean="0"/>
              <a:t>통합된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각각의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비교했을때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민감성과 </a:t>
            </a:r>
            <a:r>
              <a:rPr lang="ko-KR" altLang="en-US" dirty="0" err="1" smtClean="0"/>
              <a:t>특이성면에서</a:t>
            </a:r>
            <a:r>
              <a:rPr lang="ko-KR" altLang="en-US" dirty="0" smtClean="0"/>
              <a:t> 더 나은 </a:t>
            </a:r>
            <a:r>
              <a:rPr lang="ko-KR" altLang="en-US" dirty="0" err="1" smtClean="0"/>
              <a:t>퍼포먼스를</a:t>
            </a:r>
            <a:r>
              <a:rPr lang="ko-KR" altLang="en-US" dirty="0" smtClean="0"/>
              <a:t> 보여준다고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단점도 존재한다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4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이론적 계산 모델의 불가피한 요소들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데이터 손실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치우친 데이터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기술적 한계 때문에 </a:t>
            </a:r>
            <a:r>
              <a:rPr lang="ko-KR" altLang="en-US" dirty="0" smtClean="0"/>
              <a:t>실질적 적용이</a:t>
            </a:r>
            <a:r>
              <a:rPr lang="ko-KR" altLang="en-US" baseline="0" dirty="0" smtClean="0"/>
              <a:t> 어렵다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현재에 와서 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민감도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특이성과 같은 표준 척도가 적용되었지만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이전의 연구들은 표준 척도가 아닌 연구만의 데이터로 평가를 수행했기 때문에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표준이 정해져 </a:t>
            </a:r>
            <a:r>
              <a:rPr lang="ko-KR" altLang="en-US" dirty="0" err="1" smtClean="0"/>
              <a:t>있지않아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연구들에서 사용된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메소드들의</a:t>
            </a:r>
            <a:r>
              <a:rPr lang="ko-KR" altLang="en-US" baseline="0" dirty="0" smtClean="0"/>
              <a:t> 평가와 비교가 어렵다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비록 임상전과 </a:t>
            </a:r>
            <a:r>
              <a:rPr lang="en-US" altLang="ko-KR" baseline="0" dirty="0" smtClean="0"/>
              <a:t>Phase 1 trials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drug repositioning</a:t>
            </a:r>
            <a:r>
              <a:rPr lang="ko-KR" altLang="en-US" baseline="0" dirty="0" smtClean="0"/>
              <a:t>의 과정은 극히 짧아질 수 있지만</a:t>
            </a:r>
            <a:r>
              <a:rPr lang="en-US" altLang="ko-KR" baseline="0" dirty="0" smtClean="0"/>
              <a:t>, Phase 2 trials</a:t>
            </a:r>
            <a:r>
              <a:rPr lang="ko-KR" altLang="en-US" baseline="0" dirty="0" smtClean="0"/>
              <a:t>에서 어려움이 존재한다고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검증을 위한 </a:t>
            </a:r>
            <a:r>
              <a:rPr lang="en-US" altLang="ko-KR" baseline="0" dirty="0" smtClean="0"/>
              <a:t>Resource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Phase 1 trials</a:t>
            </a:r>
            <a:r>
              <a:rPr lang="ko-KR" altLang="en-US" baseline="0" dirty="0" smtClean="0"/>
              <a:t>에 비해 더 많이 요구되기 때문이다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I: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연구자들이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처음 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평가하기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위하여 소규모 그룹에 테스트하며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안전복용범위와 부작용을 검사한다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II: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적용된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큰 그룹을 관찰하며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그것이 안전한지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효과가 있는지를 관찰하는 단계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8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 읽기</a:t>
            </a:r>
            <a:endParaRPr lang="en-US" altLang="ko-KR" dirty="0" smtClean="0"/>
          </a:p>
          <a:p>
            <a:r>
              <a:rPr lang="en-US" altLang="ko-KR" dirty="0" smtClean="0"/>
              <a:t>Li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사람은 비슷한 </a:t>
            </a:r>
            <a:r>
              <a:rPr lang="en-US" altLang="ko-KR" baseline="0" dirty="0" smtClean="0"/>
              <a:t>drug</a:t>
            </a:r>
            <a:r>
              <a:rPr lang="ko-KR" altLang="en-US" baseline="0" dirty="0" smtClean="0"/>
              <a:t>와의 관계를 통해 이미 존재하는 약의 새로운 잠재적 </a:t>
            </a:r>
            <a:r>
              <a:rPr lang="en-US" altLang="ko-KR" baseline="0" dirty="0" smtClean="0"/>
              <a:t>indication</a:t>
            </a:r>
            <a:r>
              <a:rPr lang="ko-KR" altLang="en-US" baseline="0" dirty="0" smtClean="0"/>
              <a:t>을 발견하고자</a:t>
            </a:r>
            <a:endParaRPr lang="en-US" altLang="ko-KR" baseline="0" dirty="0" smtClean="0"/>
          </a:p>
          <a:p>
            <a:r>
              <a:rPr lang="en-US" altLang="ko-KR" dirty="0" smtClean="0"/>
              <a:t>Drug-target</a:t>
            </a:r>
            <a:r>
              <a:rPr lang="en-US" altLang="ko-KR" baseline="0" dirty="0" smtClean="0"/>
              <a:t> network</a:t>
            </a:r>
            <a:r>
              <a:rPr lang="ko-KR" altLang="en-US" baseline="0" dirty="0" smtClean="0"/>
              <a:t>를 이용했다고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bipartite network model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Drug Pair similarity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drug chemical structure similarity and common drug targets and their interaction</a:t>
            </a:r>
            <a:r>
              <a:rPr lang="ko-KR" altLang="en-US" baseline="0" dirty="0" smtClean="0"/>
              <a:t>을 포함하고 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추가적으로 </a:t>
            </a:r>
            <a:r>
              <a:rPr lang="en-US" altLang="ko-KR" dirty="0" smtClean="0"/>
              <a:t>Li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다계층의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CauseNet</a:t>
            </a:r>
            <a:r>
              <a:rPr lang="ko-KR" altLang="en-US" dirty="0" smtClean="0"/>
              <a:t>을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이용하여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Chain</a:t>
            </a:r>
            <a:r>
              <a:rPr lang="ko-KR" altLang="en-US" dirty="0" smtClean="0"/>
              <a:t>이 실제 치료방법으로 바뀔 수 있는 가능성을 이미 잘 알려진 </a:t>
            </a:r>
            <a:r>
              <a:rPr lang="en-US" altLang="ko-KR" dirty="0" smtClean="0"/>
              <a:t>drug-disease</a:t>
            </a:r>
            <a:r>
              <a:rPr lang="en-US" altLang="ko-KR" baseline="0" dirty="0" smtClean="0"/>
              <a:t> treatment association</a:t>
            </a:r>
            <a:r>
              <a:rPr lang="ko-KR" altLang="en-US" baseline="0" dirty="0" smtClean="0"/>
              <a:t>에 기반하여 평가하면서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이미 존재하는 약의 새로운 치료 방법을 찾아내고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Wu</a:t>
            </a:r>
            <a:r>
              <a:rPr lang="ko-KR" altLang="en-US" dirty="0" smtClean="0"/>
              <a:t>는 이질적 네트워크에 </a:t>
            </a:r>
            <a:r>
              <a:rPr lang="en-US" altLang="ko-KR" dirty="0" smtClean="0"/>
              <a:t>network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도입하였고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이용하여 </a:t>
            </a:r>
            <a:r>
              <a:rPr lang="en-US" altLang="ko-KR" dirty="0" smtClean="0"/>
              <a:t>drug</a:t>
            </a:r>
            <a:r>
              <a:rPr lang="en-US" altLang="ko-KR" baseline="0" dirty="0" smtClean="0"/>
              <a:t> repositioning</a:t>
            </a:r>
            <a:r>
              <a:rPr lang="ko-KR" altLang="en-US" baseline="0" dirty="0" smtClean="0"/>
              <a:t>이 가능한 </a:t>
            </a:r>
            <a:r>
              <a:rPr lang="en-US" altLang="ko-KR" baseline="0" dirty="0" smtClean="0"/>
              <a:t>drug-disease pairs</a:t>
            </a:r>
            <a:r>
              <a:rPr lang="ko-KR" altLang="en-US" baseline="0" dirty="0" smtClean="0"/>
              <a:t>를 추출하는데 사용할 수 있는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가깝게 연결된 </a:t>
            </a:r>
            <a:r>
              <a:rPr lang="en-US" altLang="ko-KR" baseline="0" dirty="0" smtClean="0"/>
              <a:t>Disease and drugs </a:t>
            </a:r>
            <a:r>
              <a:rPr lang="ko-KR" altLang="en-US" baseline="0" dirty="0" smtClean="0"/>
              <a:t>모듈들을 찾아내고자 하였다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네트워크에서 두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는 유전자와 </a:t>
            </a:r>
            <a:r>
              <a:rPr lang="ko-KR" altLang="en-US" baseline="0" dirty="0" err="1" smtClean="0"/>
              <a:t>타겟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biological process, pathway, and phenotypes</a:t>
            </a:r>
            <a:r>
              <a:rPr lang="ko-KR" altLang="en-US" baseline="0" dirty="0" smtClean="0"/>
              <a:t>와 같은 특징들로 연결 되어있으며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Jaccard</a:t>
            </a:r>
            <a:r>
              <a:rPr lang="en-US" altLang="ko-KR" baseline="0" dirty="0" smtClean="0"/>
              <a:t> score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Weighted </a:t>
            </a:r>
            <a:r>
              <a:rPr lang="ko-KR" altLang="en-US" baseline="0" dirty="0" smtClean="0"/>
              <a:t>되어있다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Jaccard</a:t>
            </a:r>
            <a:r>
              <a:rPr lang="en-US" altLang="ko-KR" baseline="0" dirty="0" smtClean="0"/>
              <a:t> score : </a:t>
            </a:r>
            <a:r>
              <a:rPr lang="ko-KR" altLang="en-US" baseline="0" dirty="0" smtClean="0"/>
              <a:t>두 집합간 얼마나 일치하는 부분이 존재하는지 나타내는 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그리고 의미론적 추론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Biomedical</a:t>
            </a:r>
            <a:r>
              <a:rPr lang="ko-KR" altLang="en-US" dirty="0" smtClean="0"/>
              <a:t>이나 제약지식과 같이</a:t>
            </a:r>
            <a:r>
              <a:rPr lang="ko-KR" altLang="en-US" baseline="0" dirty="0" smtClean="0"/>
              <a:t> 사용할 수 있는 문서나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Drugs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diseases</a:t>
            </a:r>
            <a:r>
              <a:rPr lang="ko-KR" altLang="en-US" baseline="0" dirty="0" smtClean="0"/>
              <a:t>에 대한 방대한 정보를 가지고 있는데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정보를 가지고 관련된 지식을 찾아 존재하는 </a:t>
            </a:r>
            <a:r>
              <a:rPr lang="en-US" altLang="ko-KR" baseline="0" dirty="0" smtClean="0"/>
              <a:t>drugs</a:t>
            </a:r>
            <a:r>
              <a:rPr lang="ko-KR" altLang="en-US" baseline="0" dirty="0" smtClean="0"/>
              <a:t>의 새로운 </a:t>
            </a:r>
            <a:r>
              <a:rPr lang="en-US" altLang="ko-KR" baseline="0" dirty="0" smtClean="0"/>
              <a:t>indications </a:t>
            </a:r>
            <a:r>
              <a:rPr lang="ko-KR" altLang="en-US" baseline="0" dirty="0" smtClean="0"/>
              <a:t>를 발견하는 것이 가능하다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방법은 </a:t>
            </a:r>
            <a:r>
              <a:rPr lang="en-US" altLang="ko-KR" baseline="0" dirty="0" smtClean="0"/>
              <a:t>ontology</a:t>
            </a:r>
            <a:r>
              <a:rPr lang="ko-KR" altLang="en-US" baseline="0" dirty="0" smtClean="0"/>
              <a:t>를 생성하는데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이는 다른 </a:t>
            </a:r>
            <a:r>
              <a:rPr lang="ko-KR" altLang="en-US" baseline="0" dirty="0" err="1" smtClean="0"/>
              <a:t>소스으로부터의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biological </a:t>
            </a:r>
            <a:r>
              <a:rPr lang="ko-KR" altLang="en-US" baseline="0" dirty="0" smtClean="0"/>
              <a:t>정보들의 분석과 비교를 가능하게 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6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마이닝을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ko-KR" altLang="en-US" dirty="0" smtClean="0"/>
              <a:t>한 연구에서 영양소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부족으로 인한 질병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발견하고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연구에서 </a:t>
            </a:r>
            <a:r>
              <a:rPr lang="en-US" altLang="ko-KR" dirty="0" smtClean="0"/>
              <a:t>drug</a:t>
            </a:r>
            <a:r>
              <a:rPr lang="en-US" altLang="ko-KR" baseline="0" dirty="0" smtClean="0"/>
              <a:t> C</a:t>
            </a:r>
            <a:r>
              <a:rPr lang="ko-KR" altLang="en-US" baseline="0" dirty="0" smtClean="0"/>
              <a:t>가 다른 질병에서 영양소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activator</a:t>
            </a:r>
            <a:r>
              <a:rPr lang="ko-KR" altLang="en-US" baseline="0" dirty="0" err="1" smtClean="0"/>
              <a:t>일때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Drug C</a:t>
            </a:r>
            <a:r>
              <a:rPr lang="ko-KR" altLang="en-US" baseline="0" dirty="0" smtClean="0"/>
              <a:t>는 질병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repurposed </a:t>
            </a:r>
            <a:r>
              <a:rPr lang="ko-KR" altLang="en-US" baseline="0" dirty="0" smtClean="0"/>
              <a:t>될 수 있다고 </a:t>
            </a:r>
            <a:r>
              <a:rPr lang="ko-KR" altLang="en-US" baseline="0" dirty="0" err="1" smtClean="0"/>
              <a:t>보는것이다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Guilt by association 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2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읽고 </a:t>
            </a:r>
            <a:endParaRPr lang="en-US" altLang="ko-KR" dirty="0" smtClean="0"/>
          </a:p>
          <a:p>
            <a:r>
              <a:rPr lang="en-US" altLang="ko-KR" dirty="0" smtClean="0"/>
              <a:t>Zhu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FDA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승인된 유방암 </a:t>
            </a:r>
            <a:r>
              <a:rPr lang="en-US" altLang="ko-KR" baseline="0" dirty="0" smtClean="0"/>
              <a:t>drugs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drugs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pathways, drugs, genes, SNPs and diseases</a:t>
            </a:r>
            <a:r>
              <a:rPr lang="ko-KR" altLang="en-US" baseline="0" dirty="0" smtClean="0"/>
              <a:t>들의 연관을 모델화하는 </a:t>
            </a:r>
            <a:r>
              <a:rPr lang="ko-KR" altLang="en-US" dirty="0" err="1" smtClean="0"/>
              <a:t>온톨로지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만들었고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온톨로지를</a:t>
            </a:r>
            <a:r>
              <a:rPr lang="ko-KR" altLang="en-US" baseline="0" dirty="0" smtClean="0"/>
              <a:t> 통해 새로운 </a:t>
            </a:r>
            <a:r>
              <a:rPr lang="en-US" altLang="ko-KR" baseline="0" dirty="0" smtClean="0"/>
              <a:t>drug-disease</a:t>
            </a:r>
            <a:r>
              <a:rPr lang="ko-KR" altLang="en-US" baseline="0" dirty="0" smtClean="0"/>
              <a:t>를 추정할 수 있었다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읽고</a:t>
            </a:r>
            <a:endParaRPr lang="en-US" altLang="ko-KR" dirty="0" smtClean="0"/>
          </a:p>
          <a:p>
            <a:r>
              <a:rPr lang="en-US" altLang="ko-KR" dirty="0" smtClean="0"/>
              <a:t>Chen</a:t>
            </a:r>
            <a:r>
              <a:rPr lang="ko-KR" altLang="en-US" dirty="0" smtClean="0"/>
              <a:t>이라는 사람은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drugs</a:t>
            </a:r>
            <a:r>
              <a:rPr lang="en-US" altLang="ko-KR" baseline="0" dirty="0" smtClean="0"/>
              <a:t>, chemical compounds, protein targets, diseases, side-effects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pathways</a:t>
            </a:r>
            <a:r>
              <a:rPr lang="ko-KR" altLang="en-US" baseline="0" dirty="0" smtClean="0"/>
              <a:t>등을 포함하고 있는</a:t>
            </a:r>
            <a:endParaRPr lang="en-US" altLang="ko-KR" dirty="0" smtClean="0"/>
          </a:p>
          <a:p>
            <a:r>
              <a:rPr lang="en-US" altLang="ko-KR" dirty="0" smtClean="0"/>
              <a:t>Semantic</a:t>
            </a:r>
            <a:r>
              <a:rPr lang="en-US" altLang="ko-KR" baseline="0" dirty="0" smtClean="0"/>
              <a:t> linked networks </a:t>
            </a:r>
            <a:r>
              <a:rPr lang="ko-KR" altLang="en-US" baseline="0" dirty="0" smtClean="0"/>
              <a:t>로부터 </a:t>
            </a:r>
            <a:r>
              <a:rPr lang="en-US" altLang="ko-KR" dirty="0" smtClean="0"/>
              <a:t>Drug-target associations</a:t>
            </a:r>
            <a:r>
              <a:rPr lang="ko-KR" altLang="en-US" dirty="0" smtClean="0"/>
              <a:t>을 결정</a:t>
            </a:r>
            <a:r>
              <a:rPr lang="ko-KR" altLang="en-US" baseline="0" dirty="0" smtClean="0"/>
              <a:t>할 수 있는 </a:t>
            </a:r>
            <a:r>
              <a:rPr lang="ko-KR" altLang="en-US" dirty="0" smtClean="0"/>
              <a:t>통계적 모델을 만들었다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통계적 모델은 </a:t>
            </a:r>
            <a:r>
              <a:rPr lang="en-US" altLang="ko-KR" baseline="0" dirty="0" smtClean="0"/>
              <a:t>drug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disease </a:t>
            </a:r>
            <a:r>
              <a:rPr lang="ko-KR" altLang="en-US" baseline="0" dirty="0" smtClean="0"/>
              <a:t>사이의  부분그래프의 의미를 고려하여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다른 질병으로부터 나온 비슷한 </a:t>
            </a:r>
            <a:r>
              <a:rPr lang="en-US" altLang="ko-KR" baseline="0" dirty="0" smtClean="0"/>
              <a:t>drug-drug pair</a:t>
            </a:r>
            <a:r>
              <a:rPr lang="ko-KR" altLang="en-US" baseline="0" dirty="0" smtClean="0"/>
              <a:t>에게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리포지셔닝의</a:t>
            </a:r>
            <a:r>
              <a:rPr lang="ko-KR" altLang="en-US" baseline="0" dirty="0" smtClean="0"/>
              <a:t> 기회를 부여한다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6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Computatonal</a:t>
            </a:r>
            <a:r>
              <a:rPr lang="en-US" altLang="ko-KR" baseline="0" dirty="0" smtClean="0"/>
              <a:t> model</a:t>
            </a:r>
            <a:r>
              <a:rPr lang="ko-KR" altLang="en-US" baseline="0" dirty="0" smtClean="0"/>
              <a:t>은 종종 소량의 예상을 하는데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Drug repositioning</a:t>
            </a:r>
            <a:r>
              <a:rPr lang="ko-KR" altLang="en-US" baseline="0" dirty="0" smtClean="0"/>
              <a:t>의 궁극적인 목표는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예상들을 실제로 적용시켜 환자에게 이익을 제공하도록 </a:t>
            </a:r>
            <a:r>
              <a:rPr lang="ko-KR" altLang="en-US" baseline="0" dirty="0" err="1" smtClean="0"/>
              <a:t>하는것이며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그러기때문에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validation</a:t>
            </a:r>
            <a:r>
              <a:rPr lang="ko-KR" altLang="en-US" baseline="0" dirty="0" smtClean="0"/>
              <a:t>이라는 과정은 중요할 수 밖에 없다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3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Zerbini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FDA</a:t>
            </a:r>
            <a:r>
              <a:rPr lang="ko-KR" altLang="en-US" dirty="0" smtClean="0"/>
              <a:t>에 승인된 몇몇 약들이 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신장암세포에 민감한 것을 발견했습니다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약의 효과를 증명하기 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세포자살에 관한 에세이와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이종이식 </a:t>
            </a:r>
            <a:r>
              <a:rPr lang="en-US" altLang="ko-KR" baseline="0" dirty="0" smtClean="0"/>
              <a:t>mouse models</a:t>
            </a:r>
            <a:r>
              <a:rPr lang="ko-KR" altLang="en-US" baseline="0" dirty="0" smtClean="0"/>
              <a:t>를 사용하였고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Pentamidine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ccRCC</a:t>
            </a:r>
            <a:r>
              <a:rPr lang="ko-KR" altLang="en-US" baseline="0" dirty="0" smtClean="0"/>
              <a:t>에 대해 잠재적 치료 </a:t>
            </a:r>
            <a:r>
              <a:rPr lang="en-US" altLang="ko-KR" baseline="0" dirty="0" smtClean="0"/>
              <a:t>agent </a:t>
            </a:r>
            <a:r>
              <a:rPr lang="ko-KR" altLang="en-US" baseline="0" dirty="0" smtClean="0"/>
              <a:t>임을 보였습니다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Pentamidine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ccRCC</a:t>
            </a:r>
            <a:r>
              <a:rPr lang="ko-KR" altLang="en-US" baseline="0" dirty="0" smtClean="0"/>
              <a:t>의 종양을 세포 자살로 유도하고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종양의 성장을 늦춘다고 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A85D-13B5-4E8D-B933-74E9D559D4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8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2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6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4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1765-D31B-42C4-A69F-B4D84E611158}" type="datetimeFigureOut">
              <a:rPr lang="ko-KR" altLang="en-US" smtClean="0"/>
              <a:t>2016-07-07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637E-254C-4E2F-8578-9BD2834A3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 survey of current trends in computational drug repositioning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Jiao Li, Si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Zheng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Bin Chen,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Atul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j.Butte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S. Joshua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Swamidass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and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Zhiyoung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Lu</a:t>
            </a: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March 31, 2015</a:t>
            </a:r>
          </a:p>
          <a:p>
            <a:pPr algn="r"/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16-07-06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Zerbini</a:t>
            </a:r>
            <a:r>
              <a:rPr lang="en-US" altLang="ko-KR" dirty="0" smtClean="0"/>
              <a:t> et al</a:t>
            </a:r>
          </a:p>
          <a:p>
            <a:pPr marL="457200" lvl="1" indent="0">
              <a:buNone/>
            </a:pPr>
            <a:r>
              <a:rPr lang="en-US" altLang="ko-KR" dirty="0" err="1" smtClean="0"/>
              <a:t>Zerbini</a:t>
            </a:r>
            <a:r>
              <a:rPr lang="en-US" altLang="ko-KR" dirty="0" smtClean="0"/>
              <a:t> identified several FDA-approved drugs showed</a:t>
            </a:r>
          </a:p>
          <a:p>
            <a:pPr marL="457200" lvl="1" indent="0">
              <a:buNone/>
            </a:pPr>
            <a:r>
              <a:rPr lang="en-US" altLang="ko-KR" dirty="0" smtClean="0"/>
              <a:t>sensitivity for clear cell renal cell carcinoma (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).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For validation, </a:t>
            </a:r>
            <a:r>
              <a:rPr lang="en-US" altLang="ko-KR" dirty="0" smtClean="0"/>
              <a:t>using </a:t>
            </a:r>
            <a:r>
              <a:rPr lang="en-US" altLang="ko-KR" dirty="0" smtClean="0"/>
              <a:t>apoptosis assays and </a:t>
            </a:r>
            <a:r>
              <a:rPr lang="en-US" altLang="ko-KR" dirty="0" err="1" smtClean="0"/>
              <a:t>xenograft</a:t>
            </a:r>
            <a:r>
              <a:rPr lang="en-US" altLang="ko-KR" dirty="0"/>
              <a:t> </a:t>
            </a:r>
            <a:r>
              <a:rPr lang="en-US" altLang="ko-KR" dirty="0" smtClean="0"/>
              <a:t>mouse </a:t>
            </a:r>
            <a:r>
              <a:rPr lang="en-US" altLang="ko-KR" dirty="0" smtClean="0"/>
              <a:t>models and demonstrated </a:t>
            </a:r>
            <a:r>
              <a:rPr lang="en-US" altLang="ko-KR" dirty="0" err="1" smtClean="0"/>
              <a:t>pentamidine</a:t>
            </a:r>
            <a:r>
              <a:rPr lang="en-US" altLang="ko-KR" dirty="0" smtClean="0"/>
              <a:t> as a </a:t>
            </a:r>
            <a:r>
              <a:rPr lang="en-US" altLang="ko-KR" dirty="0" smtClean="0"/>
              <a:t>potential therapeutic </a:t>
            </a:r>
            <a:r>
              <a:rPr lang="en-US" altLang="ko-KR" dirty="0" smtClean="0"/>
              <a:t>agent for 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, as it can </a:t>
            </a:r>
            <a:r>
              <a:rPr lang="en-US" altLang="ko-KR" dirty="0" smtClean="0"/>
              <a:t>induce</a:t>
            </a:r>
            <a:r>
              <a:rPr lang="en-US" altLang="ko-KR" dirty="0"/>
              <a:t> </a:t>
            </a:r>
            <a:r>
              <a:rPr lang="en-US" altLang="ko-KR" dirty="0" smtClean="0"/>
              <a:t>apoptosis </a:t>
            </a:r>
            <a:r>
              <a:rPr lang="en-US" altLang="ko-KR" dirty="0" smtClean="0"/>
              <a:t>in tumor cells and slow tumor growth.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altLang="ko-KR" dirty="0" smtClean="0"/>
              <a:t>Kang </a:t>
            </a:r>
            <a:r>
              <a:rPr lang="en-US" altLang="ko-KR" dirty="0" smtClean="0"/>
              <a:t>et </a:t>
            </a:r>
            <a:r>
              <a:rPr lang="en-US" altLang="ko-KR" dirty="0" smtClean="0"/>
              <a:t>al</a:t>
            </a:r>
          </a:p>
          <a:p>
            <a:pPr marL="0" indent="0">
              <a:buNone/>
            </a:pPr>
            <a:r>
              <a:rPr lang="en-US" altLang="ko-KR" dirty="0" smtClean="0"/>
              <a:t>	Us</a:t>
            </a:r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/>
              <a:t>cell viability assays to validate the drug </a:t>
            </a:r>
            <a:r>
              <a:rPr lang="en-US" altLang="ko-KR" dirty="0" smtClean="0"/>
              <a:t>	combinations generated from </a:t>
            </a:r>
            <a:r>
              <a:rPr lang="en-US" altLang="ko-KR" dirty="0"/>
              <a:t>a computational search </a:t>
            </a:r>
            <a:r>
              <a:rPr lang="en-US" altLang="ko-KR" dirty="0" smtClean="0"/>
              <a:t>	algorithm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In result, drug </a:t>
            </a:r>
            <a:r>
              <a:rPr lang="en-US" altLang="ko-KR" dirty="0"/>
              <a:t>combinations </a:t>
            </a:r>
            <a:r>
              <a:rPr lang="en-US" altLang="ko-KR" dirty="0" smtClean="0"/>
              <a:t>with	significant </a:t>
            </a:r>
            <a:r>
              <a:rPr lang="en-US" altLang="ko-KR" dirty="0"/>
              <a:t>efficacy in </a:t>
            </a:r>
            <a:r>
              <a:rPr lang="en-US" altLang="ko-KR" dirty="0" smtClean="0"/>
              <a:t>	cancer </a:t>
            </a:r>
            <a:r>
              <a:rPr lang="en-US" altLang="ko-KR" dirty="0"/>
              <a:t>cell </a:t>
            </a:r>
            <a:r>
              <a:rPr lang="en-US" altLang="ko-KR" dirty="0" smtClean="0"/>
              <a:t>killing were </a:t>
            </a:r>
            <a:r>
              <a:rPr lang="en-US" altLang="ko-KR" dirty="0"/>
              <a:t>confirmed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8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 </a:t>
            </a:r>
            <a:r>
              <a:rPr lang="en-US" altLang="ko-KR" dirty="0" err="1" smtClean="0"/>
              <a:t>Khatri</a:t>
            </a:r>
            <a:r>
              <a:rPr lang="en-US" altLang="ko-KR" dirty="0" smtClean="0"/>
              <a:t> </a:t>
            </a:r>
            <a:r>
              <a:rPr lang="en-US" altLang="ko-KR" dirty="0" smtClean="0"/>
              <a:t>el al</a:t>
            </a:r>
          </a:p>
          <a:p>
            <a:pPr marL="0" indent="0">
              <a:buNone/>
            </a:pPr>
            <a:r>
              <a:rPr lang="en-US" altLang="ko-KR" dirty="0"/>
              <a:t>	Using analysis of EMRs of 2515 renal transplant patients </a:t>
            </a:r>
            <a:r>
              <a:rPr lang="en-US" altLang="ko-KR" dirty="0" smtClean="0"/>
              <a:t>	followed </a:t>
            </a:r>
            <a:r>
              <a:rPr lang="en-US" altLang="ko-KR" dirty="0"/>
              <a:t>for up to 22 </a:t>
            </a:r>
            <a:r>
              <a:rPr lang="en-US" altLang="ko-KR" dirty="0" smtClean="0"/>
              <a:t>years.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Identified atorvastatin </a:t>
            </a:r>
            <a:r>
              <a:rPr lang="en-US" altLang="ko-KR" dirty="0"/>
              <a:t>as a new therapeutic for organ </a:t>
            </a:r>
            <a:r>
              <a:rPr lang="en-US" altLang="ko-KR" dirty="0" smtClean="0"/>
              <a:t>	plantation, and </a:t>
            </a:r>
            <a:r>
              <a:rPr lang="en-US" altLang="ko-KR" dirty="0"/>
              <a:t>validated the beneficial effect of </a:t>
            </a:r>
            <a:r>
              <a:rPr lang="en-US" altLang="ko-KR" dirty="0" smtClean="0"/>
              <a:t>	atorvastatin </a:t>
            </a:r>
            <a:r>
              <a:rPr lang="en-US" altLang="ko-KR" dirty="0"/>
              <a:t>on </a:t>
            </a:r>
            <a:r>
              <a:rPr lang="en-US" altLang="ko-KR" dirty="0" smtClean="0"/>
              <a:t>graft survival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6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repositioning strategies</a:t>
            </a:r>
            <a:br>
              <a:rPr lang="en-US" altLang="ko-KR" dirty="0"/>
            </a:br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+</a:t>
            </a:r>
          </a:p>
          <a:p>
            <a:pPr marL="0" indent="0">
              <a:buNone/>
            </a:pPr>
            <a:r>
              <a:rPr lang="en-US" altLang="ko-KR" dirty="0" smtClean="0"/>
              <a:t>Integrative methods including drug chemical structures, drug side-effects,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showed better performance in both sensitivity and specificity, comparing with individual methods.</a:t>
            </a:r>
          </a:p>
        </p:txBody>
      </p:sp>
    </p:spTree>
    <p:extLst>
      <p:ext uri="{BB962C8B-B14F-4D97-AF65-F5344CB8AC3E}">
        <p14:creationId xmlns:p14="http://schemas.microsoft.com/office/powerpoint/2010/main" val="1091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repositioning strategies</a:t>
            </a:r>
            <a:br>
              <a:rPr lang="en-US" altLang="ko-KR" dirty="0"/>
            </a:br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The transformation of theoretical computational models into practical use is far, because of inevitable factors like missing data, data bias, and technical </a:t>
            </a:r>
            <a:r>
              <a:rPr lang="en-US" altLang="ko-KR" dirty="0" smtClean="0"/>
              <a:t>limitation.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The lack of structured standard for drug repositioning made it hard to compare and evaluate the performance of methods.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There are challenges after Phase Ⅱ trials.</a:t>
            </a:r>
          </a:p>
        </p:txBody>
      </p:sp>
    </p:spTree>
    <p:extLst>
      <p:ext uri="{BB962C8B-B14F-4D97-AF65-F5344CB8AC3E}">
        <p14:creationId xmlns:p14="http://schemas.microsoft.com/office/powerpoint/2010/main" val="10640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With the advances </a:t>
            </a:r>
            <a:r>
              <a:rPr lang="en-US" altLang="ko-KR" dirty="0" smtClean="0"/>
              <a:t>of</a:t>
            </a:r>
            <a:r>
              <a:rPr lang="ko-KR" altLang="en-US" dirty="0" smtClean="0"/>
              <a:t> </a:t>
            </a:r>
            <a:r>
              <a:rPr lang="en-US" altLang="ko-KR" dirty="0" smtClean="0"/>
              <a:t>technology </a:t>
            </a:r>
            <a:r>
              <a:rPr lang="en-US" altLang="ko-KR" dirty="0"/>
              <a:t>and bioinformatics methods, </a:t>
            </a:r>
            <a:r>
              <a:rPr lang="en-US" altLang="ko-KR" dirty="0" smtClean="0"/>
              <a:t>molecular interactions </a:t>
            </a:r>
            <a:r>
              <a:rPr lang="en-US" altLang="ko-KR" dirty="0"/>
              <a:t>in the biological systems can be modeled by networks.</a:t>
            </a:r>
            <a:endParaRPr lang="en-US" altLang="ko-KR" dirty="0"/>
          </a:p>
          <a:p>
            <a:r>
              <a:rPr lang="en-US" altLang="ko-KR" dirty="0" smtClean="0"/>
              <a:t>Previous studies have suggested that many network are useful in the identification of therapeutic targets of characteristics of drug targets</a:t>
            </a:r>
          </a:p>
          <a:p>
            <a:r>
              <a:rPr lang="en-US" altLang="ko-KR" sz="1100" dirty="0" smtClean="0"/>
              <a:t>drug-target </a:t>
            </a:r>
            <a:r>
              <a:rPr lang="en-US" altLang="ko-KR" sz="1100" dirty="0" smtClean="0"/>
              <a:t>network</a:t>
            </a:r>
          </a:p>
          <a:p>
            <a:r>
              <a:rPr lang="en-US" altLang="ko-KR" sz="1100" dirty="0" smtClean="0"/>
              <a:t>drug-drug network</a:t>
            </a:r>
          </a:p>
          <a:p>
            <a:r>
              <a:rPr lang="en-US" altLang="ko-KR" sz="1100" dirty="0" smtClean="0"/>
              <a:t>drug-disease network</a:t>
            </a:r>
          </a:p>
          <a:p>
            <a:r>
              <a:rPr lang="en-US" altLang="ko-KR" sz="1100" dirty="0" smtClean="0"/>
              <a:t>protein interaction network</a:t>
            </a:r>
          </a:p>
          <a:p>
            <a:r>
              <a:rPr lang="en-US" altLang="ko-KR" sz="1100" dirty="0" smtClean="0"/>
              <a:t>transcriptional networks</a:t>
            </a:r>
          </a:p>
          <a:p>
            <a:r>
              <a:rPr lang="en-US" altLang="ko-KR" sz="1100" dirty="0" smtClean="0"/>
              <a:t>signaling networks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67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Li et al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Li developed a bipartite drug-target network to identity potential new indications of an existing drug through its relation to similar drugs.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bipartite network model, Drug pair similarity integrated drug chemical structure similarity and common drug targets and their interaction.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addition, Li made </a:t>
            </a:r>
            <a:r>
              <a:rPr lang="en-US" altLang="ko-KR" sz="1800" dirty="0" err="1" smtClean="0"/>
              <a:t>CauseNet</a:t>
            </a:r>
            <a:r>
              <a:rPr lang="en-US" altLang="ko-KR" sz="1800" dirty="0" smtClean="0"/>
              <a:t> - multilayered pathway of gene, disease and drug target – to identify new therapeutic uses of existing drugs.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And, the </a:t>
            </a:r>
            <a:r>
              <a:rPr lang="en-US" altLang="ko-KR" sz="1800" dirty="0" smtClean="0"/>
              <a:t>transition likelihood of </a:t>
            </a:r>
            <a:r>
              <a:rPr lang="en-US" altLang="ko-KR" sz="1800" dirty="0" smtClean="0"/>
              <a:t>each chain </a:t>
            </a:r>
            <a:r>
              <a:rPr lang="en-US" altLang="ko-KR" sz="1800" dirty="0" smtClean="0"/>
              <a:t>is estimated on the basis of known drug–disease </a:t>
            </a:r>
            <a:r>
              <a:rPr lang="en-US" altLang="ko-KR" sz="1800" dirty="0" smtClean="0"/>
              <a:t>treatment association</a:t>
            </a:r>
            <a:r>
              <a:rPr lang="en-US" altLang="ko-KR" sz="18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99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altLang="ko-KR" dirty="0" smtClean="0"/>
              <a:t>Wu et al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 smtClean="0"/>
              <a:t>Wu applied network clustering to a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drug–disease heterogeneous network to identify closely connected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modules of disease and drugs, which can be used for extracting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possible drug–disease pairs for drug repositioning.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network, two nodes (one drug or one disease) with shared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genes/targets and enriched features (biological process, pathway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and phenotypes) were connected and the connection was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weighted by a </a:t>
            </a:r>
            <a:r>
              <a:rPr lang="en-US" altLang="ko-KR" sz="1800" dirty="0" err="1" smtClean="0"/>
              <a:t>Jaccard</a:t>
            </a:r>
            <a:r>
              <a:rPr lang="en-US" altLang="ko-KR" sz="1800" dirty="0" smtClean="0"/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3915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biomedical and pharmaceutical knowledge available in literature or </a:t>
            </a:r>
            <a:r>
              <a:rPr lang="en-US" altLang="ko-KR" dirty="0" smtClean="0"/>
              <a:t>DBs </a:t>
            </a:r>
            <a:r>
              <a:rPr lang="en-US" altLang="ko-KR" dirty="0"/>
              <a:t>contains vast amount of </a:t>
            </a:r>
            <a:r>
              <a:rPr lang="en-US" altLang="ko-KR" dirty="0" smtClean="0"/>
              <a:t>information for </a:t>
            </a:r>
            <a:r>
              <a:rPr lang="en-US" altLang="ko-KR" dirty="0"/>
              <a:t>drugs and </a:t>
            </a:r>
            <a:r>
              <a:rPr lang="en-US" altLang="ko-KR" dirty="0" smtClean="0"/>
              <a:t>diseases</a:t>
            </a:r>
          </a:p>
          <a:p>
            <a:endParaRPr lang="en-US" altLang="ko-KR" dirty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possible to detect novel indications for existing drugs by finding relevant </a:t>
            </a:r>
            <a:r>
              <a:rPr lang="en-US" altLang="ko-KR" dirty="0" smtClean="0"/>
              <a:t>knowledge</a:t>
            </a:r>
          </a:p>
          <a:p>
            <a:endParaRPr lang="en-US" altLang="ko-KR" dirty="0"/>
          </a:p>
          <a:p>
            <a:r>
              <a:rPr lang="en-US" altLang="ko-KR" dirty="0" smtClean="0"/>
              <a:t>This methods make ontology that </a:t>
            </a:r>
            <a:r>
              <a:rPr lang="en-US" altLang="ko-KR" dirty="0"/>
              <a:t>makes it possible for the comparison and analysis of biological information from different sources.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06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Andronis</a:t>
            </a:r>
            <a:r>
              <a:rPr lang="en-US" altLang="ko-KR" dirty="0" smtClean="0"/>
              <a:t> et al</a:t>
            </a:r>
          </a:p>
          <a:p>
            <a:pPr marL="457200" lvl="1" indent="0">
              <a:buNone/>
            </a:pPr>
            <a:r>
              <a:rPr lang="en-US" altLang="ko-KR" dirty="0" smtClean="0"/>
              <a:t>If one study finds that disease A was caused by the lack of nutrition B while another study reports that drug C used for another disease was an activator of </a:t>
            </a:r>
            <a:r>
              <a:rPr lang="en-US" altLang="ko-KR" dirty="0"/>
              <a:t>nutrition </a:t>
            </a:r>
            <a:r>
              <a:rPr lang="en-US" altLang="ko-KR" dirty="0" smtClean="0"/>
              <a:t>B</a:t>
            </a:r>
            <a:r>
              <a:rPr lang="en-US" altLang="ko-KR" dirty="0"/>
              <a:t>, then drug </a:t>
            </a:r>
            <a:r>
              <a:rPr lang="en-US" altLang="ko-KR" dirty="0" smtClean="0"/>
              <a:t>C might </a:t>
            </a:r>
            <a:r>
              <a:rPr lang="en-US" altLang="ko-KR" dirty="0"/>
              <a:t>be repurposed for disease A through literature mining.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6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 Zhu et al</a:t>
            </a:r>
          </a:p>
          <a:p>
            <a:pPr marL="0" indent="0">
              <a:buNone/>
            </a:pPr>
            <a:r>
              <a:rPr lang="en-US" altLang="ko-KR" dirty="0" smtClean="0"/>
              <a:t>	Zhu developed an ontology to model FDA-approved 	breast cancer drugs and their relations with pathways, 	drugs, genes, SNPs and diseases.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Through this ontology, new drug-disease pairs were 	inferred.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3.  Chen et al</a:t>
            </a:r>
          </a:p>
          <a:p>
            <a:pPr marL="0" indent="0">
              <a:buNone/>
            </a:pPr>
            <a:r>
              <a:rPr lang="en-US" altLang="ko-KR" dirty="0" smtClean="0"/>
              <a:t>	Chen developed a statistical model to assess drug-target 	associations from a semantic linked network comprised 	by drugs, chemical compounds, protein targets, diseases, 	side effects and pathways and their relations.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The model considered the topology and semantics of the </a:t>
            </a:r>
            <a:r>
              <a:rPr lang="en-US" altLang="ko-KR" dirty="0" smtClean="0"/>
              <a:t>	sub-graph.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similar </a:t>
            </a:r>
            <a:r>
              <a:rPr lang="en-US" altLang="ko-KR" dirty="0" smtClean="0"/>
              <a:t>drug–drug </a:t>
            </a:r>
            <a:r>
              <a:rPr lang="en-US" altLang="ko-KR" dirty="0" smtClean="0"/>
              <a:t>pair from </a:t>
            </a:r>
            <a:r>
              <a:rPr lang="en-US" altLang="ko-KR" dirty="0" smtClean="0"/>
              <a:t>different</a:t>
            </a:r>
            <a:r>
              <a:rPr lang="en-US" altLang="ko-KR" dirty="0" smtClean="0"/>
              <a:t>	disease </a:t>
            </a:r>
            <a:r>
              <a:rPr lang="en-US" altLang="ko-KR" dirty="0" smtClean="0"/>
              <a:t>areas 	may indicate </a:t>
            </a:r>
            <a:r>
              <a:rPr lang="en-US" altLang="ko-KR" dirty="0" smtClean="0"/>
              <a:t>a potential repositioning </a:t>
            </a:r>
            <a:r>
              <a:rPr lang="en-US" altLang="ko-KR" dirty="0" smtClean="0"/>
              <a:t>opportunity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Computational models often predict a handful interesting </a:t>
            </a:r>
            <a:r>
              <a:rPr lang="en-US" altLang="ko-KR" dirty="0" smtClean="0"/>
              <a:t>hits.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However, the ultimate goal of drug repositioning is to move only</a:t>
            </a:r>
            <a:r>
              <a:rPr lang="en-US" altLang="ko-KR" dirty="0"/>
              <a:t> </a:t>
            </a:r>
            <a:r>
              <a:rPr lang="en-US" altLang="ko-KR" dirty="0" smtClean="0"/>
              <a:t>one or two hits into clinical application to benefit patients.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Therefore, experimental validation of these computer-generated hits </a:t>
            </a:r>
            <a:r>
              <a:rPr lang="en-US" altLang="ko-KR" dirty="0" smtClean="0"/>
              <a:t>becomes </a:t>
            </a:r>
            <a:r>
              <a:rPr lang="en-US" altLang="ko-KR" dirty="0" smtClean="0"/>
              <a:t>important.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1283</Words>
  <Application>Microsoft Office PowerPoint</Application>
  <PresentationFormat>사용자 지정</PresentationFormat>
  <Paragraphs>174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A survey of current trends in computational drug repositioning</vt:lpstr>
      <vt:lpstr>Network Analysis</vt:lpstr>
      <vt:lpstr>Network Analysis</vt:lpstr>
      <vt:lpstr>Network Analysis</vt:lpstr>
      <vt:lpstr>Text mining and semantic inference</vt:lpstr>
      <vt:lpstr>Text mining and semantic inference</vt:lpstr>
      <vt:lpstr>Text mining and semantic inference</vt:lpstr>
      <vt:lpstr>Text mining and semantic inference</vt:lpstr>
      <vt:lpstr>Validation for computational drug repositioning</vt:lpstr>
      <vt:lpstr>Validation for computational drug repositioning</vt:lpstr>
      <vt:lpstr>Validation for computational drug repositioning</vt:lpstr>
      <vt:lpstr>Validation for computational drug repositioning</vt:lpstr>
      <vt:lpstr>Computational repositioning strategies Discussion</vt:lpstr>
      <vt:lpstr>Computational repositioning strategies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current trends in computational drug repositioning</dc:title>
  <dc:creator>Windows 사용자</dc:creator>
  <cp:lastModifiedBy>MYCOM</cp:lastModifiedBy>
  <cp:revision>86</cp:revision>
  <dcterms:created xsi:type="dcterms:W3CDTF">2016-07-04T07:48:59Z</dcterms:created>
  <dcterms:modified xsi:type="dcterms:W3CDTF">2016-07-06T18:40:16Z</dcterms:modified>
</cp:coreProperties>
</file>