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0" r:id="rId9"/>
    <p:sldId id="269" r:id="rId10"/>
    <p:sldId id="261" r:id="rId11"/>
    <p:sldId id="262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9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1765-D31B-42C4-A69F-B4D84E611158}" type="datetimeFigureOut">
              <a:rPr lang="ko-KR" altLang="en-US" smtClean="0"/>
              <a:t>2016-07-04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637E-254C-4E2F-8578-9BD2834A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 survey of current trends in computational drug repositioning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Jiao Li, Si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Zheng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Bin Chen,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Atul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j.Butte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S. Joshua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Swamidass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and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Zhiyoung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Lu</a:t>
            </a: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March 31, 2015</a:t>
            </a:r>
          </a:p>
          <a:p>
            <a:pPr algn="r"/>
            <a:endParaRPr lang="en-US" altLang="ko-KR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16-07-06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0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Computational models often predict a handful interesting hits;</a:t>
            </a:r>
          </a:p>
          <a:p>
            <a:pPr marL="0" indent="0">
              <a:buNone/>
            </a:pPr>
            <a:r>
              <a:rPr lang="en-US" altLang="ko-KR" dirty="0" smtClean="0"/>
              <a:t>however, the ultimate goal of drug repositioning is to move only</a:t>
            </a:r>
          </a:p>
          <a:p>
            <a:pPr marL="0" indent="0">
              <a:buNone/>
            </a:pPr>
            <a:r>
              <a:rPr lang="en-US" altLang="ko-KR" dirty="0" smtClean="0"/>
              <a:t>one or two hits into clinical application to benefit patients.</a:t>
            </a:r>
          </a:p>
          <a:p>
            <a:pPr marL="0" indent="0">
              <a:buNone/>
            </a:pPr>
            <a:r>
              <a:rPr lang="en-US" altLang="ko-KR" dirty="0" smtClean="0"/>
              <a:t>Therefore, experimental validation of these computer-generated</a:t>
            </a:r>
          </a:p>
          <a:p>
            <a:pPr marL="0" indent="0">
              <a:buNone/>
            </a:pPr>
            <a:r>
              <a:rPr lang="en-US" altLang="ko-KR" dirty="0" smtClean="0"/>
              <a:t>hits becomes important. Despite some known limitations,</a:t>
            </a:r>
          </a:p>
          <a:p>
            <a:pPr marL="0" indent="0">
              <a:buNone/>
            </a:pPr>
            <a:r>
              <a:rPr lang="en-US" altLang="ko-KR" dirty="0" smtClean="0"/>
              <a:t>in vitro and in vivo models (e.g. cell-based targeted assays</a:t>
            </a:r>
          </a:p>
          <a:p>
            <a:pPr marL="0" indent="0">
              <a:buNone/>
            </a:pPr>
            <a:r>
              <a:rPr lang="en-US" altLang="ko-KR" dirty="0" smtClean="0"/>
              <a:t>and mouse models) have been increasingly used to validate the</a:t>
            </a:r>
          </a:p>
          <a:p>
            <a:pPr marL="0" indent="0">
              <a:buNone/>
            </a:pPr>
            <a:r>
              <a:rPr lang="en-US" altLang="ko-KR" dirty="0" smtClean="0"/>
              <a:t>candidate hits for preclinical drug evaluation.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0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Zerbini</a:t>
            </a:r>
            <a:r>
              <a:rPr lang="en-US" altLang="ko-KR" dirty="0" smtClean="0"/>
              <a:t> et al</a:t>
            </a:r>
          </a:p>
          <a:p>
            <a:pPr marL="457200" lvl="1" indent="0">
              <a:buNone/>
            </a:pPr>
            <a:r>
              <a:rPr lang="en-US" altLang="ko-KR" dirty="0" err="1" smtClean="0"/>
              <a:t>Zerbini</a:t>
            </a:r>
            <a:r>
              <a:rPr lang="en-US" altLang="ko-KR" dirty="0" smtClean="0"/>
              <a:t> identified several FDA-approved drugs showed</a:t>
            </a:r>
          </a:p>
          <a:p>
            <a:pPr marL="457200" lvl="1" indent="0">
              <a:buNone/>
            </a:pPr>
            <a:r>
              <a:rPr lang="en-US" altLang="ko-KR" dirty="0" smtClean="0"/>
              <a:t>sensitivity for clear cell renal cell carcinoma (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). To confirm</a:t>
            </a:r>
          </a:p>
          <a:p>
            <a:pPr marL="457200" lvl="1" indent="0">
              <a:buNone/>
            </a:pPr>
            <a:r>
              <a:rPr lang="en-US" altLang="ko-KR" dirty="0" smtClean="0"/>
              <a:t>the drug efficacy, they further used apoptosis assays and </a:t>
            </a:r>
            <a:r>
              <a:rPr lang="en-US" altLang="ko-KR" dirty="0" err="1" smtClean="0"/>
              <a:t>xenograft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mouse models and demonstrated </a:t>
            </a:r>
            <a:r>
              <a:rPr lang="en-US" altLang="ko-KR" dirty="0" err="1" smtClean="0"/>
              <a:t>pentamidine</a:t>
            </a:r>
            <a:r>
              <a:rPr lang="en-US" altLang="ko-KR" dirty="0" smtClean="0"/>
              <a:t> as a potential</a:t>
            </a:r>
          </a:p>
          <a:p>
            <a:pPr marL="457200" lvl="1" indent="0">
              <a:buNone/>
            </a:pPr>
            <a:r>
              <a:rPr lang="en-US" altLang="ko-KR" dirty="0" smtClean="0"/>
              <a:t>therapeutic agent for </a:t>
            </a:r>
            <a:r>
              <a:rPr lang="en-US" altLang="ko-KR" dirty="0" err="1" smtClean="0"/>
              <a:t>ccRCC</a:t>
            </a:r>
            <a:r>
              <a:rPr lang="en-US" altLang="ko-KR" dirty="0" smtClean="0"/>
              <a:t>, as it can significantly induce</a:t>
            </a:r>
          </a:p>
          <a:p>
            <a:pPr marL="457200" lvl="1" indent="0">
              <a:buNone/>
            </a:pPr>
            <a:r>
              <a:rPr lang="en-US" altLang="ko-KR" dirty="0" smtClean="0"/>
              <a:t>apoptosis in tumor cells and slow tumor growth.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Kang et 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Vegner</a:t>
            </a:r>
            <a:r>
              <a:rPr lang="en-US" altLang="ko-KR" dirty="0" smtClean="0"/>
              <a:t> et 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Khatri el al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Validation for computational drug repositioning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Network-based analysis is used strategy for computational drug repositioning.</a:t>
            </a:r>
          </a:p>
          <a:p>
            <a:endParaRPr lang="en-US" altLang="ko-KR" dirty="0"/>
          </a:p>
          <a:p>
            <a:r>
              <a:rPr lang="en-US" altLang="ko-KR" dirty="0" smtClean="0"/>
              <a:t>Previous studies have suggested that many network are useful in the identification of therapeutic targets of characteristics of drug targets</a:t>
            </a:r>
          </a:p>
          <a:p>
            <a:r>
              <a:rPr lang="en-US" altLang="ko-KR" sz="1100" dirty="0" smtClean="0"/>
              <a:t>drug-target network</a:t>
            </a:r>
          </a:p>
          <a:p>
            <a:r>
              <a:rPr lang="en-US" altLang="ko-KR" sz="1100" dirty="0" smtClean="0"/>
              <a:t>drug-drug network</a:t>
            </a:r>
          </a:p>
          <a:p>
            <a:r>
              <a:rPr lang="en-US" altLang="ko-KR" sz="1100" dirty="0" smtClean="0"/>
              <a:t>drug-disease network</a:t>
            </a:r>
          </a:p>
          <a:p>
            <a:r>
              <a:rPr lang="en-US" altLang="ko-KR" sz="1100" dirty="0" smtClean="0"/>
              <a:t>protein interaction network</a:t>
            </a:r>
          </a:p>
          <a:p>
            <a:r>
              <a:rPr lang="en-US" altLang="ko-KR" sz="1100" dirty="0" smtClean="0"/>
              <a:t>transcriptional networks</a:t>
            </a:r>
          </a:p>
          <a:p>
            <a:r>
              <a:rPr lang="en-US" altLang="ko-KR" sz="1100" dirty="0" smtClean="0"/>
              <a:t>signaling networks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0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+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0911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Network-based analysis is used strategy for computational drug repositioning.</a:t>
            </a:r>
          </a:p>
          <a:p>
            <a:endParaRPr lang="en-US" altLang="ko-KR" dirty="0"/>
          </a:p>
          <a:p>
            <a:r>
              <a:rPr lang="en-US" altLang="ko-KR" dirty="0" smtClean="0"/>
              <a:t>Previous studies have suggested that many network are useful in the identification of therapeutic targets of characteristics of drug targets</a:t>
            </a:r>
          </a:p>
          <a:p>
            <a:r>
              <a:rPr lang="en-US" altLang="ko-KR" sz="1100" dirty="0" smtClean="0"/>
              <a:t>drug-target network</a:t>
            </a:r>
          </a:p>
          <a:p>
            <a:r>
              <a:rPr lang="en-US" altLang="ko-KR" sz="1100" dirty="0" smtClean="0"/>
              <a:t>drug-drug network</a:t>
            </a:r>
          </a:p>
          <a:p>
            <a:r>
              <a:rPr lang="en-US" altLang="ko-KR" sz="1100" dirty="0" smtClean="0"/>
              <a:t>drug-disease network</a:t>
            </a:r>
          </a:p>
          <a:p>
            <a:r>
              <a:rPr lang="en-US" altLang="ko-KR" sz="1100" dirty="0" smtClean="0"/>
              <a:t>protein interaction network</a:t>
            </a:r>
          </a:p>
          <a:p>
            <a:r>
              <a:rPr lang="en-US" altLang="ko-KR" sz="1100" dirty="0" smtClean="0"/>
              <a:t>transcriptional networks</a:t>
            </a:r>
          </a:p>
          <a:p>
            <a:r>
              <a:rPr lang="en-US" altLang="ko-KR" sz="1100" dirty="0" smtClean="0"/>
              <a:t>signaling networks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067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Li et al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Li developed a bipartite drug-target network to identity potential new indications of an existing drug through its relation to similar drugs.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the bipartite network model, Drug pair similarity integrated drug chemical structure similarity and common drug targets and their interaction.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addition, Li made </a:t>
            </a:r>
            <a:r>
              <a:rPr lang="en-US" altLang="ko-KR" sz="1800" dirty="0" err="1" smtClean="0"/>
              <a:t>CauseNet</a:t>
            </a:r>
            <a:r>
              <a:rPr lang="en-US" altLang="ko-KR" sz="1800" dirty="0" smtClean="0"/>
              <a:t> - multilayered pathway of gene, disease and drug target – to identify new therapeutic uses of existing drugs.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the causal network, the transition likelihood of each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chain is estimated on the basis of known drug–disease treatment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association.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99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altLang="ko-KR" dirty="0" smtClean="0"/>
              <a:t>Wu et al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800" dirty="0" smtClean="0"/>
              <a:t>Wu applied network clustering to a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drug–disease heterogeneous network to identify closely connected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modules of disease and drugs, which can be used for extracting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possible drug–disease pairs for drug repositioning.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In the network, two nodes (one drug or one disease) with shared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genes/targets and enriched features (biological process, pathway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and phenotypes) were connected and the connection was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weighted by a </a:t>
            </a:r>
            <a:r>
              <a:rPr lang="en-US" altLang="ko-KR" sz="1800" dirty="0" err="1" smtClean="0"/>
              <a:t>Jaccard</a:t>
            </a:r>
            <a:r>
              <a:rPr lang="en-US" altLang="ko-KR" sz="1800" dirty="0" smtClean="0"/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39153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 Jin et al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60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Andronis</a:t>
            </a:r>
            <a:r>
              <a:rPr lang="en-US" altLang="ko-KR" dirty="0" smtClean="0"/>
              <a:t> et al</a:t>
            </a:r>
          </a:p>
          <a:p>
            <a:pPr marL="457200" lvl="1" indent="0">
              <a:buNone/>
            </a:pPr>
            <a:r>
              <a:rPr lang="en-US" altLang="ko-KR" dirty="0" smtClean="0"/>
              <a:t>Study summarized several literature mining approaches and </a:t>
            </a:r>
            <a:r>
              <a:rPr lang="en-US" altLang="ko-KR" dirty="0" err="1" smtClean="0"/>
              <a:t>soucres</a:t>
            </a:r>
            <a:r>
              <a:rPr lang="en-US" altLang="ko-KR" dirty="0" smtClean="0"/>
              <a:t> for drug </a:t>
            </a:r>
            <a:r>
              <a:rPr lang="en-US" altLang="ko-KR" dirty="0" err="1" smtClean="0"/>
              <a:t>repuposing</a:t>
            </a:r>
            <a:r>
              <a:rPr lang="en-US" altLang="ko-KR" dirty="0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if one study finds that disease A was caused by the lack of nutrition B while another study reports that drug C used for another disease was an activator of nutrition B, then drug C</a:t>
            </a:r>
          </a:p>
        </p:txBody>
      </p:sp>
    </p:spTree>
    <p:extLst>
      <p:ext uri="{BB962C8B-B14F-4D97-AF65-F5344CB8AC3E}">
        <p14:creationId xmlns:p14="http://schemas.microsoft.com/office/powerpoint/2010/main" val="25126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 Zhu et al</a:t>
            </a:r>
          </a:p>
          <a:p>
            <a:pPr marL="0" indent="0">
              <a:buNone/>
            </a:pPr>
            <a:r>
              <a:rPr lang="en-US" altLang="ko-KR" dirty="0" smtClean="0"/>
              <a:t>	Zhu developed an ontology to model FDA-approved 	breast cancer drugs and their relations with pathways, 	drugs, genes, SNPs and diseases.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Through this ontology, new drug-disease pairs were 	inferred.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mining and semantic inference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3.  Chen et al</a:t>
            </a:r>
          </a:p>
          <a:p>
            <a:pPr marL="0" indent="0">
              <a:buNone/>
            </a:pPr>
            <a:r>
              <a:rPr lang="en-US" altLang="ko-KR" dirty="0" smtClean="0"/>
              <a:t>	Chen developed a statistical model to assess drug-target 	associations from a semantic linked network comprised 	by drugs, chemical compounds, protein targets, diseases, 	side effects and pathways and their relations.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The model considered the topology and semantics of the sub-graph between a</a:t>
            </a:r>
          </a:p>
          <a:p>
            <a:pPr marL="0" indent="0">
              <a:buNone/>
            </a:pPr>
            <a:r>
              <a:rPr lang="en-US" altLang="ko-KR" dirty="0" smtClean="0"/>
              <a:t>	drug and a target. The similar drug–drug pair from different 	disease areas may indicate a potential repositioning 	opportunity.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546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Adobe 고딕 Std B</vt:lpstr>
      <vt:lpstr>맑은 고딕</vt:lpstr>
      <vt:lpstr>Arial</vt:lpstr>
      <vt:lpstr>Office 테마</vt:lpstr>
      <vt:lpstr>A survey of current trends in computational drug repositioning</vt:lpstr>
      <vt:lpstr>Network Analysis</vt:lpstr>
      <vt:lpstr>Network Analysis</vt:lpstr>
      <vt:lpstr>Network Analysis</vt:lpstr>
      <vt:lpstr>Network Analysis</vt:lpstr>
      <vt:lpstr>Text mining and semantic inference</vt:lpstr>
      <vt:lpstr>Text mining and semantic inference</vt:lpstr>
      <vt:lpstr>Text mining and semantic inference</vt:lpstr>
      <vt:lpstr>Text mining and semantic inference</vt:lpstr>
      <vt:lpstr>Validation for computational drug repositioning</vt:lpstr>
      <vt:lpstr>Validation for computational drug repositioning</vt:lpstr>
      <vt:lpstr>Validation for computational drug repositioning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current trends in computational drug repositioning</dc:title>
  <dc:creator>Windows 사용자</dc:creator>
  <cp:lastModifiedBy>Windows 사용자</cp:lastModifiedBy>
  <cp:revision>18</cp:revision>
  <dcterms:created xsi:type="dcterms:W3CDTF">2016-07-04T07:48:59Z</dcterms:created>
  <dcterms:modified xsi:type="dcterms:W3CDTF">2016-07-06T07:34:35Z</dcterms:modified>
</cp:coreProperties>
</file>