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67315" autoAdjust="0"/>
  </p:normalViewPr>
  <p:slideViewPr>
    <p:cSldViewPr snapToGrid="0">
      <p:cViewPr varScale="1">
        <p:scale>
          <a:sx n="69" d="100"/>
          <a:sy n="6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9CBE-A6DE-449D-9232-68186284CB87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77DD-6346-4C60-9BCD-18E499DA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어떻게 진행하고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효율적으로 사용할 수 있는가에 대해 나와있다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*** PubMed</a:t>
            </a:r>
            <a:r>
              <a:rPr lang="ko-KR" altLang="en-US" dirty="0" smtClean="0"/>
              <a:t>엔 </a:t>
            </a:r>
            <a:r>
              <a:rPr lang="en-US" altLang="ko-KR" dirty="0" smtClean="0"/>
              <a:t>Literature</a:t>
            </a:r>
            <a:r>
              <a:rPr lang="ko-KR" altLang="en-US" dirty="0" smtClean="0"/>
              <a:t>가 주이기 때문에</a:t>
            </a:r>
            <a:endParaRPr lang="en-US" altLang="ko-KR" dirty="0" smtClean="0"/>
          </a:p>
          <a:p>
            <a:r>
              <a:rPr lang="en-US" altLang="ko-KR" dirty="0" smtClean="0"/>
              <a:t>Literature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Ontology</a:t>
            </a:r>
            <a:r>
              <a:rPr lang="ko-KR" altLang="en-US" dirty="0" smtClean="0"/>
              <a:t>를 나누어 </a:t>
            </a:r>
            <a:r>
              <a:rPr lang="ko-KR" altLang="en-US" dirty="0" err="1" smtClean="0"/>
              <a:t>봐야해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근데 이 </a:t>
            </a:r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어떤 데이터를 이용해 진행하느냐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Pubmed</a:t>
            </a:r>
            <a:r>
              <a:rPr lang="ko-KR" altLang="en-US" baseline="0" dirty="0" smtClean="0"/>
              <a:t>라는 부분이 나옵니다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정확한 증상을 </a:t>
            </a:r>
            <a:r>
              <a:rPr lang="ko-KR" altLang="en-US" dirty="0" err="1" smtClean="0"/>
              <a:t>근거있게</a:t>
            </a:r>
            <a:r>
              <a:rPr lang="ko-KR" altLang="en-US" dirty="0" smtClean="0"/>
              <a:t> 예측할 수 있거나 부작용으로 이끄는 </a:t>
            </a:r>
            <a:r>
              <a:rPr lang="en-US" altLang="ko-KR" dirty="0" smtClean="0"/>
              <a:t>signaling pathway</a:t>
            </a:r>
            <a:r>
              <a:rPr lang="ko-KR" altLang="en-US" dirty="0" smtClean="0"/>
              <a:t>를 피할 수 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DR </a:t>
            </a:r>
            <a:r>
              <a:rPr lang="ko-KR" altLang="en-US" dirty="0" smtClean="0"/>
              <a:t>과정에서 중요한 점은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모든 가설은 전문가에 의해 직접 만들어져야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전문가가 직접 수행함으로써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불확실성이 줄어들고</a:t>
            </a:r>
            <a:r>
              <a:rPr lang="en-US" altLang="ko-KR" dirty="0" smtClean="0"/>
              <a:t>, novel association</a:t>
            </a:r>
            <a:r>
              <a:rPr lang="ko-KR" altLang="en-US" dirty="0" smtClean="0"/>
              <a:t>과 연관된 다른 </a:t>
            </a:r>
            <a:r>
              <a:rPr lang="en-US" altLang="ko-KR" dirty="0" smtClean="0"/>
              <a:t>parameters</a:t>
            </a:r>
            <a:r>
              <a:rPr lang="ko-KR" altLang="en-US" dirty="0" smtClean="0"/>
              <a:t>들을 고려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유해반응이 발생한다는 가능성이 없다고 가정해선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기존의 있는 </a:t>
            </a:r>
            <a:r>
              <a:rPr lang="en-US" altLang="ko-KR" dirty="0" smtClean="0"/>
              <a:t>drugs</a:t>
            </a:r>
            <a:r>
              <a:rPr lang="ko-KR" altLang="en-US" dirty="0" smtClean="0"/>
              <a:t>를 이용해 수행하는 것이기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안전성 검사가 되어있더라도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부작용이 발생하지 않는다는 것은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Closed</a:t>
            </a:r>
            <a:r>
              <a:rPr lang="en-US" altLang="ko-KR" baseline="0" dirty="0" smtClean="0"/>
              <a:t> :</a:t>
            </a:r>
          </a:p>
          <a:p>
            <a:r>
              <a:rPr lang="ko-KR" altLang="en-US" baseline="0" dirty="0" smtClean="0"/>
              <a:t>이미 </a:t>
            </a:r>
            <a:r>
              <a:rPr lang="ko-KR" altLang="en-US" baseline="0" dirty="0" err="1" smtClean="0"/>
              <a:t>알고있는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사이에서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baseline="0" dirty="0" smtClean="0"/>
              <a:t> 사이의 간접적인 관계를 해석하려고 하는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이미 </a:t>
            </a:r>
            <a:r>
              <a:rPr lang="ko-KR" altLang="en-US" baseline="0" dirty="0" err="1" smtClean="0"/>
              <a:t>알고있음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Open :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공유하는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찾아내는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만 암</a:t>
            </a:r>
            <a:r>
              <a:rPr lang="en-US" altLang="ko-KR" baseline="0" dirty="0" smtClean="0"/>
              <a:t>. A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 B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찾는것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Swanson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모델을 기반으로 하여 발생된 </a:t>
            </a:r>
            <a:r>
              <a:rPr lang="en-US" altLang="ko-KR" dirty="0" smtClean="0"/>
              <a:t>Literature Mining.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처음에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에서 관계와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추출하고 점차 늘려감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추출 방식에는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존재하는데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IE</a:t>
            </a:r>
            <a:r>
              <a:rPr lang="ko-KR" altLang="en-US" dirty="0" smtClean="0"/>
              <a:t>의 필수</a:t>
            </a:r>
            <a:r>
              <a:rPr lang="ko-KR" altLang="en-US" baseline="0" dirty="0" smtClean="0"/>
              <a:t> 조건으로</a:t>
            </a:r>
            <a:r>
              <a:rPr lang="ko-KR" altLang="en-US" dirty="0" smtClean="0"/>
              <a:t>써 </a:t>
            </a:r>
            <a:r>
              <a:rPr lang="en-US" altLang="ko-KR" dirty="0" smtClean="0"/>
              <a:t>NER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 Free</a:t>
            </a:r>
            <a:r>
              <a:rPr lang="en-US" altLang="ko-KR" baseline="0" dirty="0" smtClean="0"/>
              <a:t> text</a:t>
            </a:r>
            <a:r>
              <a:rPr lang="ko-KR" altLang="en-US" baseline="0" dirty="0" smtClean="0"/>
              <a:t> 로부터 의학적용어의 식별을 다룸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UMLS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MeSH</a:t>
            </a:r>
            <a:r>
              <a:rPr lang="ko-KR" altLang="en-US" dirty="0" smtClean="0"/>
              <a:t>같은 사전에서 용어를 식별함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동의어나 다의성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부족한 용어 표준화 때문에 상당히 어려운 과정이라고 함</a:t>
            </a:r>
            <a:r>
              <a:rPr lang="en-US" altLang="ko-KR" baseline="0" dirty="0" smtClean="0"/>
              <a:t>.,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정보와 자원 사이의 관계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의미 정보를 기계가 처리할 수 있는 </a:t>
            </a:r>
            <a:r>
              <a:rPr lang="ko-KR" altLang="en-US" dirty="0" err="1" smtClean="0"/>
              <a:t>온톨로지</a:t>
            </a:r>
            <a:r>
              <a:rPr lang="ko-KR" altLang="en-US" dirty="0" smtClean="0"/>
              <a:t> 형태로 처리하는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2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</a:t>
            </a:r>
            <a:r>
              <a:rPr lang="en-US" altLang="ko-KR" dirty="0" err="1" smtClean="0"/>
              <a:t>ontolgy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UMLS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Gene</a:t>
            </a:r>
            <a:r>
              <a:rPr lang="en-US" altLang="ko-KR" baseline="0" dirty="0" smtClean="0"/>
              <a:t> Ontology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Biology model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framework.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function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cellular component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 process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  대한 정보를 가지고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한계점도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양의 데이터를 시각화 하려고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시각화시</a:t>
            </a:r>
            <a:r>
              <a:rPr lang="ko-KR" altLang="en-US" dirty="0" smtClean="0"/>
              <a:t> 더 복잡해 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그때는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시각화가 적절한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Literature mining, ontologies and information visualization for drug repurposing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Christos </a:t>
            </a:r>
            <a:r>
              <a:rPr lang="en-US" altLang="ko-KR" sz="1800" dirty="0" err="1" smtClean="0"/>
              <a:t>Andronis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Anuj</a:t>
            </a:r>
            <a:r>
              <a:rPr lang="en-US" altLang="ko-KR" sz="1800" dirty="0" smtClean="0"/>
              <a:t> Sharma, </a:t>
            </a:r>
            <a:r>
              <a:rPr lang="en-US" altLang="ko-KR" sz="1800" dirty="0" err="1" smtClean="0"/>
              <a:t>Vassilis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Virvilis</a:t>
            </a:r>
            <a:r>
              <a:rPr lang="en-US" altLang="ko-KR" sz="1800" dirty="0" smtClean="0"/>
              <a:t>, Spyros </a:t>
            </a:r>
            <a:r>
              <a:rPr lang="en-US" altLang="ko-KR" sz="1800" dirty="0" err="1" smtClean="0"/>
              <a:t>Deftereos</a:t>
            </a:r>
            <a:r>
              <a:rPr lang="en-US" altLang="ko-KR" sz="1800" dirty="0" smtClean="0"/>
              <a:t> and </a:t>
            </a:r>
            <a:r>
              <a:rPr lang="en-US" altLang="ko-KR" sz="1800" dirty="0" err="1" smtClean="0"/>
              <a:t>Aris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Persidis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17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November </a:t>
            </a:r>
            <a:r>
              <a:rPr lang="en-US" altLang="ko-KR" sz="1800" dirty="0" smtClean="0"/>
              <a:t>2010 | </a:t>
            </a:r>
            <a:r>
              <a:rPr lang="en-US" altLang="ko-KR" sz="1800" dirty="0"/>
              <a:t>BRIEFINGS IN </a:t>
            </a:r>
            <a:r>
              <a:rPr lang="en-US" altLang="ko-KR" sz="1800" dirty="0" smtClean="0"/>
              <a:t>BIOINFORMATICS</a:t>
            </a:r>
          </a:p>
          <a:p>
            <a:pPr algn="r"/>
            <a:endParaRPr lang="en-US" altLang="ko-KR" sz="1800" dirty="0"/>
          </a:p>
          <a:p>
            <a:pPr algn="r"/>
            <a:r>
              <a:rPr lang="en-US" altLang="ko-KR" sz="1800" dirty="0" smtClean="0"/>
              <a:t>160711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8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Semantic web technologies and </a:t>
            </a:r>
            <a:r>
              <a:rPr lang="en-US" altLang="ko-KR" dirty="0" smtClean="0"/>
              <a:t>ontologies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36170"/>
            <a:ext cx="10515600" cy="404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GO ( Gene Ontology )</a:t>
            </a:r>
          </a:p>
          <a:p>
            <a:pPr marL="0" indent="0">
              <a:buNone/>
            </a:pPr>
            <a:r>
              <a:rPr lang="en-US" altLang="ko-KR" dirty="0" smtClean="0"/>
              <a:t>	the </a:t>
            </a:r>
            <a:r>
              <a:rPr lang="en-US" altLang="ko-KR" dirty="0"/>
              <a:t>framework for the model of biology.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</a:t>
            </a:r>
            <a:r>
              <a:rPr lang="en-US" altLang="ko-KR" dirty="0"/>
              <a:t>GO defines </a:t>
            </a:r>
            <a:r>
              <a:rPr lang="en-US" altLang="ko-KR" dirty="0" smtClean="0"/>
              <a:t>	concepts/classes </a:t>
            </a:r>
            <a:r>
              <a:rPr lang="en-US" altLang="ko-KR" dirty="0"/>
              <a:t>used to describe gene </a:t>
            </a:r>
            <a:r>
              <a:rPr lang="en-US" altLang="ko-KR" dirty="0" smtClean="0"/>
              <a:t>	function</a:t>
            </a:r>
            <a:r>
              <a:rPr lang="en-US" altLang="ko-KR" dirty="0"/>
              <a:t>, </a:t>
            </a:r>
            <a:r>
              <a:rPr lang="en-US" altLang="ko-KR" dirty="0" smtClean="0"/>
              <a:t>and relationships </a:t>
            </a:r>
            <a:r>
              <a:rPr lang="en-US" altLang="ko-KR" dirty="0"/>
              <a:t>between these concepts.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UMLS ( Unified Medical Language System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Using the meta-thesaurus with over 1 million concepts 	and over 4 million concept names and relationships.</a:t>
            </a:r>
          </a:p>
          <a:p>
            <a:pPr marL="0" indent="0">
              <a:buNone/>
            </a:pPr>
            <a:r>
              <a:rPr lang="en-US" altLang="ko-KR" dirty="0"/>
              <a:t>	S</a:t>
            </a:r>
            <a:r>
              <a:rPr lang="en-US" altLang="ko-KR" dirty="0" smtClean="0"/>
              <a:t>ingle standardized format for accessing information.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551395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Most referenced ontology : GO, UMLS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Finding inferences through visualization techniques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1690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Visualization</a:t>
            </a:r>
          </a:p>
          <a:p>
            <a:pPr marL="0" indent="0">
              <a:buNone/>
            </a:pPr>
            <a:r>
              <a:rPr lang="en-US" altLang="ko-KR" dirty="0" smtClean="0"/>
              <a:t>Enable brain to take advantage of spatial relationships that might not be evident in other.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3" y="3570711"/>
            <a:ext cx="1738995" cy="2452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4" y="3522815"/>
            <a:ext cx="3349769" cy="250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9" y="3679518"/>
            <a:ext cx="4488089" cy="221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768" y="61791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Heat map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9041" y="617912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Network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77219" y="6179128"/>
            <a:ext cx="36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Tools enabling the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003223" y="46412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NLP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55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3223" y="28124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Co-occurrence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59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 a structure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618199"/>
            <a:ext cx="1131743" cy="1131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931107" y="37268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 flipV="1">
            <a:off x="1859107" y="4184070"/>
            <a:ext cx="64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 flipV="1">
            <a:off x="4445143" y="3269670"/>
            <a:ext cx="55808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3" idx="1"/>
          </p:cNvCxnSpPr>
          <p:nvPr/>
        </p:nvCxnSpPr>
        <p:spPr>
          <a:xfrm>
            <a:off x="4445143" y="4184071"/>
            <a:ext cx="558080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11" idx="1"/>
          </p:cNvCxnSpPr>
          <p:nvPr/>
        </p:nvCxnSpPr>
        <p:spPr>
          <a:xfrm>
            <a:off x="6942859" y="3269670"/>
            <a:ext cx="513048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11" idx="1"/>
          </p:cNvCxnSpPr>
          <p:nvPr/>
        </p:nvCxnSpPr>
        <p:spPr>
          <a:xfrm flipV="1">
            <a:off x="6942859" y="4184071"/>
            <a:ext cx="513048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3"/>
            <a:endCxn id="12" idx="1"/>
          </p:cNvCxnSpPr>
          <p:nvPr/>
        </p:nvCxnSpPr>
        <p:spPr>
          <a:xfrm flipV="1">
            <a:off x="9395543" y="4184070"/>
            <a:ext cx="535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3020" y="2743268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Literature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rom PubMed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05507" y="4749942"/>
            <a:ext cx="150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Named</a:t>
            </a:r>
          </a:p>
          <a:p>
            <a:r>
              <a:rPr lang="en-US" altLang="ko-KR" dirty="0" smtClean="0"/>
              <a:t>Entity</a:t>
            </a:r>
          </a:p>
          <a:p>
            <a:r>
              <a:rPr lang="en-US" altLang="ko-KR" dirty="0" smtClean="0"/>
              <a:t>Recognition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3223" y="5673272"/>
            <a:ext cx="1292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Natural</a:t>
            </a:r>
          </a:p>
          <a:p>
            <a:r>
              <a:rPr lang="en-US" altLang="ko-KR" dirty="0" smtClean="0"/>
              <a:t>Language</a:t>
            </a:r>
          </a:p>
          <a:p>
            <a:r>
              <a:rPr lang="en-US" altLang="ko-KR" dirty="0" smtClean="0"/>
              <a:t>Processing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78423" y="4641270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</a:t>
            </a:r>
            <a:r>
              <a:rPr lang="en-US" altLang="ko-KR" dirty="0"/>
              <a:t> </a:t>
            </a:r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Categorized mapping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48725" y="4749942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Heat Map or</a:t>
            </a:r>
          </a:p>
          <a:p>
            <a:r>
              <a:rPr lang="en-US" altLang="ko-KR" dirty="0" smtClean="0"/>
              <a:t>Network or</a:t>
            </a:r>
          </a:p>
          <a:p>
            <a:r>
              <a:rPr lang="en-US" altLang="ko-KR" dirty="0" smtClean="0"/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3905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CONCLUDING REMARKS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The more one knows about disease and drug, </a:t>
            </a:r>
            <a:r>
              <a:rPr lang="en-US" altLang="ko-KR" dirty="0" smtClean="0"/>
              <a:t>the more ‘educated’ a guess will be concerning selection of the right indication.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Visualization techniques may provide additional guidance to DR exercises.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All hypotheses should always be followed by manual creation by experts.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The potential of a drug to generate an adverse reaction should not be assumed non-existent.</a:t>
            </a:r>
          </a:p>
        </p:txBody>
      </p:sp>
    </p:spTree>
    <p:extLst>
      <p:ext uri="{BB962C8B-B14F-4D97-AF65-F5344CB8AC3E}">
        <p14:creationId xmlns:p14="http://schemas.microsoft.com/office/powerpoint/2010/main" val="27233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TECHNOLOGICAL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Literature mining</a:t>
            </a:r>
          </a:p>
          <a:p>
            <a:r>
              <a:rPr lang="en-US" altLang="ko-KR" dirty="0" smtClean="0"/>
              <a:t>Information Extraction (IE)</a:t>
            </a:r>
          </a:p>
          <a:p>
            <a:r>
              <a:rPr lang="en-US" altLang="ko-KR" dirty="0" smtClean="0"/>
              <a:t>Semantic web technologies and ontologies</a:t>
            </a:r>
          </a:p>
          <a:p>
            <a:r>
              <a:rPr lang="en-US" altLang="ko-KR" dirty="0" smtClean="0"/>
              <a:t>Finding inferences through visualization techniques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7339"/>
            <a:ext cx="4883331" cy="3355386"/>
          </a:xfrm>
        </p:spPr>
        <p:txBody>
          <a:bodyPr/>
          <a:lstStyle/>
          <a:p>
            <a:r>
              <a:rPr lang="en-US" altLang="ko-KR" dirty="0" smtClean="0"/>
              <a:t>the most widely used repository of biomedical articles.</a:t>
            </a:r>
          </a:p>
          <a:p>
            <a:r>
              <a:rPr lang="en-US" altLang="ko-KR" dirty="0" smtClean="0"/>
              <a:t>containing over 20 million abstracts.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rowing rapidly.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29" y="1816168"/>
            <a:ext cx="5344271" cy="3591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523780"/>
            <a:ext cx="2654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PubMed </a:t>
            </a:r>
            <a:r>
              <a:rPr lang="en-US" altLang="ko-KR" sz="3200" dirty="0" smtClean="0"/>
              <a:t>is…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7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233749"/>
            <a:ext cx="10239102" cy="387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premise is that there are two concepts of knowledge that do not communicate explicitly with each other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Finally established in the clinical practice.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 : 2 types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02" y="2865246"/>
            <a:ext cx="5734850" cy="3867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2050" y="2952206"/>
            <a:ext cx="284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Closed Process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48838" y="4276866"/>
            <a:ext cx="295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Open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7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First step toward the discovery of novel links between unrelated concepts.</a:t>
            </a:r>
          </a:p>
          <a:p>
            <a:endParaRPr lang="en-US" altLang="ko-KR" dirty="0"/>
          </a:p>
          <a:p>
            <a:r>
              <a:rPr lang="en-US" altLang="ko-KR" dirty="0" smtClean="0"/>
              <a:t>The Extraction of concepts and relationships from a single article or 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NER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Named </a:t>
            </a:r>
            <a:r>
              <a:rPr lang="en-US" altLang="ko-KR" dirty="0"/>
              <a:t>Entity </a:t>
            </a:r>
            <a:r>
              <a:rPr lang="en-US" altLang="ko-KR" dirty="0" smtClean="0"/>
              <a:t>Recognition is a prerequisite for IE.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Identifying terms using controlled vocabularies, such as UMLS,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for diseases.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It is a quite difficult task due to the lack of standardization of names and the issue of synonymy and polysemy</a:t>
            </a:r>
          </a:p>
          <a:p>
            <a:pPr marL="0" indent="0">
              <a:buNone/>
            </a:pPr>
            <a:r>
              <a:rPr lang="en-US" altLang="ko-KR" sz="2000" dirty="0" smtClean="0"/>
              <a:t>	Ex) MAPK14, p38 MAP kinase, mitogen-activated protein kinase 14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2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Co-occurrence </a:t>
            </a:r>
          </a:p>
          <a:p>
            <a:pPr marL="457200" lvl="1" indent="0">
              <a:buNone/>
            </a:pPr>
            <a:r>
              <a:rPr lang="en-US" altLang="ko-KR" dirty="0" smtClean="0"/>
              <a:t>Based on the notion that if two concepts are mentioned in the same body of text, they are possibly related to each other.</a:t>
            </a:r>
          </a:p>
          <a:p>
            <a:pPr marL="457200" lvl="1" indent="0">
              <a:buNone/>
            </a:pPr>
            <a:r>
              <a:rPr lang="en-US" altLang="ko-KR" dirty="0" smtClean="0"/>
              <a:t>But, There is the high rate of false-positive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NLP ( Natural Language Processing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Word </a:t>
            </a:r>
            <a:r>
              <a:rPr lang="en-US" altLang="ko-KR" dirty="0"/>
              <a:t>-&gt; sentence -&gt; building structure ( tree, </a:t>
            </a:r>
            <a:r>
              <a:rPr lang="en-US" altLang="ko-KR" dirty="0" smtClean="0"/>
              <a:t>category )</a:t>
            </a:r>
          </a:p>
          <a:p>
            <a:pPr marL="457200" lvl="1" indent="0">
              <a:buNone/>
            </a:pPr>
            <a:r>
              <a:rPr lang="en-US" altLang="ko-KR" dirty="0" smtClean="0"/>
              <a:t>Better than co-occurrence as guidance.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web technologies and ontologies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1972492"/>
            <a:ext cx="10239102" cy="4139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Semantic web technologies, like OWL, RDF, are used as a means for formal description of concepts and relationships.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OWL : Ontology Web Language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RDF : Resource Description Framework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 smtClean="0"/>
              <a:t>&lt;Subject, Predicate, Object&gt;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6107" y="4251160"/>
            <a:ext cx="9859785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&lt;Ontology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ontologyIRI=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"http://example.com/tea.owl"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...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&lt;Prefix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name=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"http://www.w3.org/2002/07/owl#"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"Tea"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&lt;/Ontology&gt;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938</Words>
  <Application>Microsoft Office PowerPoint</Application>
  <PresentationFormat>와이드스크린</PresentationFormat>
  <Paragraphs>186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Arial Unicode MS</vt:lpstr>
      <vt:lpstr>맑은 고딕</vt:lpstr>
      <vt:lpstr>Arial</vt:lpstr>
      <vt:lpstr>Courier New</vt:lpstr>
      <vt:lpstr>Office 테마</vt:lpstr>
      <vt:lpstr>Literature mining, ontologies and information visualization for drug repurposing</vt:lpstr>
      <vt:lpstr>TECHNOLOGICAL OVERVIEW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Semantic web technologies and ontologies</vt:lpstr>
      <vt:lpstr>Semantic web technologies and ontologies</vt:lpstr>
      <vt:lpstr>Finding inferences through visualization techniques</vt:lpstr>
      <vt:lpstr>Literature Mining</vt:lpstr>
      <vt:lpstr>CONCLUDING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mining, ontologies and information visualization for drug repurposing</dc:title>
  <dc:creator>Windows 사용자</dc:creator>
  <cp:lastModifiedBy>Windows 사용자</cp:lastModifiedBy>
  <cp:revision>45</cp:revision>
  <dcterms:created xsi:type="dcterms:W3CDTF">2016-07-08T08:30:24Z</dcterms:created>
  <dcterms:modified xsi:type="dcterms:W3CDTF">2016-07-11T04:52:43Z</dcterms:modified>
</cp:coreProperties>
</file>