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56" r:id="rId2"/>
    <p:sldId id="283" r:id="rId3"/>
    <p:sldId id="285" r:id="rId4"/>
    <p:sldId id="286" r:id="rId5"/>
    <p:sldId id="287" r:id="rId6"/>
    <p:sldId id="290" r:id="rId7"/>
    <p:sldId id="291" r:id="rId8"/>
    <p:sldId id="292" r:id="rId9"/>
    <p:sldId id="293" r:id="rId10"/>
  </p:sldIdLst>
  <p:sldSz cx="12192000" cy="6858000"/>
  <p:notesSz cx="9144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p:scale>
          <a:sx n="100" d="100"/>
          <a:sy n="100" d="100"/>
        </p:scale>
        <p:origin x="-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7E79EB56-44A1-46CE-8B6B-9528BA84A8D9}" type="datetimeFigureOut">
              <a:rPr lang="ko-KR" altLang="en-US" smtClean="0"/>
              <a:t>2016-08-17</a:t>
            </a:fld>
            <a:endParaRPr lang="ko-KR" altLang="en-US"/>
          </a:p>
        </p:txBody>
      </p:sp>
      <p:sp>
        <p:nvSpPr>
          <p:cNvPr id="4" name="바닥글 개체 틀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D33230-1EEC-448B-B225-88523019E6BA}" type="slidenum">
              <a:rPr lang="ko-KR" altLang="en-US" smtClean="0"/>
              <a:t>‹#›</a:t>
            </a:fld>
            <a:endParaRPr lang="ko-KR" altLang="en-US"/>
          </a:p>
        </p:txBody>
      </p:sp>
    </p:spTree>
    <p:extLst>
      <p:ext uri="{BB962C8B-B14F-4D97-AF65-F5344CB8AC3E}">
        <p14:creationId xmlns:p14="http://schemas.microsoft.com/office/powerpoint/2010/main" val="40734014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69038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29279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205586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82769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26843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61332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3194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128117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72844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702047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3EDC4C0-6A02-4D45-A5CC-78FAE8BE5E20}" type="datetimeFigureOut">
              <a:rPr lang="ko-KR" altLang="en-US" smtClean="0"/>
              <a:t>2016-08-17</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343564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DC4C0-6A02-4D45-A5CC-78FAE8BE5E20}" type="datetimeFigureOut">
              <a:rPr lang="ko-KR" altLang="en-US" smtClean="0"/>
              <a:t>2016-08-17</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5CDBA-B816-471F-B14F-FCAC8645F23B}" type="slidenum">
              <a:rPr lang="ko-KR" altLang="en-US" smtClean="0"/>
              <a:t>‹#›</a:t>
            </a:fld>
            <a:endParaRPr lang="ko-KR" altLang="en-US"/>
          </a:p>
        </p:txBody>
      </p:sp>
    </p:spTree>
    <p:extLst>
      <p:ext uri="{BB962C8B-B14F-4D97-AF65-F5344CB8AC3E}">
        <p14:creationId xmlns:p14="http://schemas.microsoft.com/office/powerpoint/2010/main" val="1584591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Autofit/>
          </a:bodyPr>
          <a:lstStyle/>
          <a:p>
            <a:r>
              <a:rPr lang="en-US" altLang="ko-KR" sz="3600" b="1" dirty="0">
                <a:latin typeface="Adobe Fan Heiti Std B" panose="020B0700000000000000" pitchFamily="34" charset="-128"/>
                <a:ea typeface="Adobe Fan Heiti Std B" panose="020B0700000000000000" pitchFamily="34" charset="-128"/>
              </a:rPr>
              <a:t>Learning the Structure of Biomedical</a:t>
            </a:r>
            <a:br>
              <a:rPr lang="en-US" altLang="ko-KR" sz="3600" b="1" dirty="0">
                <a:latin typeface="Adobe Fan Heiti Std B" panose="020B0700000000000000" pitchFamily="34" charset="-128"/>
                <a:ea typeface="Adobe Fan Heiti Std B" panose="020B0700000000000000" pitchFamily="34" charset="-128"/>
              </a:rPr>
            </a:br>
            <a:r>
              <a:rPr lang="en-US" altLang="ko-KR" sz="3600" b="1" dirty="0">
                <a:latin typeface="Adobe Fan Heiti Std B" panose="020B0700000000000000" pitchFamily="34" charset="-128"/>
                <a:ea typeface="Adobe Fan Heiti Std B" panose="020B0700000000000000" pitchFamily="34" charset="-128"/>
              </a:rPr>
              <a:t>Relationships from Unstructured Text</a:t>
            </a:r>
            <a:endParaRPr lang="ko-KR" altLang="en-US" sz="2400" b="1" dirty="0">
              <a:latin typeface="Adobe Fan Heiti Std B" panose="020B0700000000000000" pitchFamily="34" charset="-128"/>
              <a:ea typeface="Adobe 고딕 Std B" panose="020B0800000000000000" pitchFamily="34" charset="-127"/>
            </a:endParaRPr>
          </a:p>
        </p:txBody>
      </p:sp>
      <p:sp>
        <p:nvSpPr>
          <p:cNvPr id="3" name="부제목 2"/>
          <p:cNvSpPr>
            <a:spLocks noGrp="1"/>
          </p:cNvSpPr>
          <p:nvPr>
            <p:ph type="subTitle" idx="1"/>
          </p:nvPr>
        </p:nvSpPr>
        <p:spPr/>
        <p:txBody>
          <a:bodyPr>
            <a:normAutofit/>
          </a:bodyPr>
          <a:lstStyle/>
          <a:p>
            <a:pPr algn="r"/>
            <a:r>
              <a:rPr lang="en-US" altLang="ko-KR" dirty="0"/>
              <a:t>Bethany </a:t>
            </a:r>
            <a:r>
              <a:rPr lang="en-US" altLang="ko-KR" dirty="0" err="1" smtClean="0"/>
              <a:t>Percha</a:t>
            </a:r>
            <a:r>
              <a:rPr lang="en-US" altLang="ko-KR" dirty="0" smtClean="0"/>
              <a:t>, </a:t>
            </a:r>
            <a:r>
              <a:rPr lang="en-US" altLang="ko-KR" dirty="0"/>
              <a:t>Russ B. </a:t>
            </a:r>
            <a:r>
              <a:rPr lang="en-US" altLang="ko-KR" dirty="0" smtClean="0"/>
              <a:t>Altman</a:t>
            </a:r>
            <a:endParaRPr lang="en-US" altLang="ko-KR" dirty="0" smtClean="0"/>
          </a:p>
          <a:p>
            <a:pPr algn="r"/>
            <a:r>
              <a:rPr lang="en-US" altLang="ko-KR" dirty="0" smtClean="0"/>
              <a:t>160822</a:t>
            </a:r>
            <a:endParaRPr lang="ko-KR" altLang="en-US" dirty="0"/>
          </a:p>
        </p:txBody>
      </p:sp>
    </p:spTree>
    <p:extLst>
      <p:ext uri="{BB962C8B-B14F-4D97-AF65-F5344CB8AC3E}">
        <p14:creationId xmlns:p14="http://schemas.microsoft.com/office/powerpoint/2010/main" val="131830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endParaRPr lang="ko-KR" altLang="en-US" sz="2800" dirty="0"/>
          </a:p>
        </p:txBody>
      </p:sp>
      <p:sp>
        <p:nvSpPr>
          <p:cNvPr id="3" name="내용 개체 틀 2"/>
          <p:cNvSpPr>
            <a:spLocks noGrp="1"/>
          </p:cNvSpPr>
          <p:nvPr>
            <p:ph idx="1"/>
          </p:nvPr>
        </p:nvSpPr>
        <p:spPr/>
        <p:txBody>
          <a:bodyPr>
            <a:normAutofit fontScale="55000" lnSpcReduction="20000"/>
          </a:bodyPr>
          <a:lstStyle/>
          <a:p>
            <a:r>
              <a:rPr lang="en-US" altLang="ko-KR" b="1" dirty="0" smtClean="0"/>
              <a:t>Preprocessing (drug-gene relationship extraction task):</a:t>
            </a:r>
          </a:p>
          <a:p>
            <a:endParaRPr lang="en-US" altLang="ko-KR" dirty="0"/>
          </a:p>
          <a:p>
            <a:r>
              <a:rPr lang="en-US" altLang="ko-KR" dirty="0"/>
              <a:t>1. Identify all drug-gene pairs co-occurring in sentences within a corpus of text. </a:t>
            </a:r>
            <a:endParaRPr lang="en-US" altLang="ko-KR" dirty="0" smtClean="0"/>
          </a:p>
          <a:p>
            <a:r>
              <a:rPr lang="en-US" altLang="ko-KR" dirty="0" smtClean="0"/>
              <a:t>2</a:t>
            </a:r>
            <a:r>
              <a:rPr lang="en-US" altLang="ko-KR" dirty="0"/>
              <a:t>. Extract all dependency paths connecting these drug-gene pairs in the </a:t>
            </a:r>
            <a:r>
              <a:rPr lang="en-US" altLang="ko-KR" dirty="0" smtClean="0"/>
              <a:t>corpus</a:t>
            </a:r>
          </a:p>
          <a:p>
            <a:r>
              <a:rPr lang="en-US" altLang="ko-KR" dirty="0" smtClean="0"/>
              <a:t>3. Arrange the data in an n x m matrix where the rows represent drug-gene pairs and the columns dependency paths. </a:t>
            </a:r>
          </a:p>
          <a:p>
            <a:endParaRPr lang="en-US" altLang="ko-KR" dirty="0"/>
          </a:p>
          <a:p>
            <a:r>
              <a:rPr lang="en-US" altLang="ko-KR" b="1" dirty="0"/>
              <a:t>EBC algorithm:</a:t>
            </a:r>
          </a:p>
          <a:p>
            <a:endParaRPr lang="en-US" altLang="ko-KR" dirty="0"/>
          </a:p>
          <a:p>
            <a:r>
              <a:rPr lang="en-US" altLang="ko-KR" dirty="0"/>
              <a:t>4. </a:t>
            </a:r>
            <a:r>
              <a:rPr lang="en-US" altLang="ko-KR" b="1" dirty="0" smtClean="0"/>
              <a:t>(Unsupervised step.) </a:t>
            </a:r>
            <a:r>
              <a:rPr lang="en-US" altLang="ko-KR" dirty="0" smtClean="0"/>
              <a:t>Use </a:t>
            </a:r>
            <a:r>
              <a:rPr lang="en-US" altLang="ko-KR" dirty="0"/>
              <a:t>Information-Theoretic </a:t>
            </a:r>
            <a:r>
              <a:rPr lang="en-US" altLang="ko-KR" dirty="0" smtClean="0"/>
              <a:t>Co-Clustering </a:t>
            </a:r>
            <a:r>
              <a:rPr lang="en-US" altLang="ko-KR" dirty="0"/>
              <a:t>to </a:t>
            </a:r>
            <a:r>
              <a:rPr lang="en-US" altLang="ko-KR" dirty="0" err="1"/>
              <a:t>bicluster</a:t>
            </a:r>
            <a:r>
              <a:rPr lang="en-US" altLang="ko-KR" dirty="0"/>
              <a:t> the n x m matrix N times, recording the number of runs in which each row appears in a row cluster with each other row. </a:t>
            </a:r>
          </a:p>
          <a:p>
            <a:endParaRPr lang="en-US" altLang="ko-KR" dirty="0" smtClean="0"/>
          </a:p>
          <a:p>
            <a:r>
              <a:rPr lang="en-US" altLang="ko-KR" dirty="0" smtClean="0"/>
              <a:t>5</a:t>
            </a:r>
            <a:r>
              <a:rPr lang="en-US" altLang="ko-KR" dirty="0"/>
              <a:t>. </a:t>
            </a:r>
            <a:r>
              <a:rPr lang="en-US" altLang="ko-KR" b="1" dirty="0"/>
              <a:t>(Supervised step.) </a:t>
            </a:r>
            <a:r>
              <a:rPr lang="en-US" altLang="ko-KR" dirty="0"/>
              <a:t>Identify a seed set, S, of rows that share some property of interest. </a:t>
            </a:r>
          </a:p>
          <a:p>
            <a:r>
              <a:rPr lang="en-US" altLang="ko-KR" dirty="0"/>
              <a:t>Rank the entity pairs in a test </a:t>
            </a:r>
            <a:r>
              <a:rPr lang="en-US" altLang="ko-KR" dirty="0" smtClean="0"/>
              <a:t>set, </a:t>
            </a:r>
            <a:r>
              <a:rPr lang="en-US" altLang="ko-KR" dirty="0"/>
              <a:t>based on a scoring function related to how often they co-cluster with members </a:t>
            </a:r>
            <a:r>
              <a:rPr lang="en-US" altLang="ko-KR" dirty="0" smtClean="0"/>
              <a:t>of seed set.</a:t>
            </a:r>
            <a:endParaRPr lang="ko-KR" altLang="en-US" dirty="0"/>
          </a:p>
        </p:txBody>
      </p:sp>
    </p:spTree>
    <p:extLst>
      <p:ext uri="{BB962C8B-B14F-4D97-AF65-F5344CB8AC3E}">
        <p14:creationId xmlns:p14="http://schemas.microsoft.com/office/powerpoint/2010/main" val="66887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 EBC ( Ensemble </a:t>
            </a:r>
            <a:r>
              <a:rPr lang="en-US" altLang="ko-KR" sz="2800" dirty="0" err="1" smtClean="0"/>
              <a:t>Biclustering</a:t>
            </a:r>
            <a:r>
              <a:rPr lang="en-US" altLang="ko-KR" sz="2800" dirty="0" smtClean="0"/>
              <a:t> for Classification )</a:t>
            </a:r>
            <a:endParaRPr lang="ko-KR" altLang="en-US" sz="2800" dirty="0"/>
          </a:p>
        </p:txBody>
      </p:sp>
      <p:sp>
        <p:nvSpPr>
          <p:cNvPr id="3" name="내용 개체 틀 2"/>
          <p:cNvSpPr>
            <a:spLocks noGrp="1"/>
          </p:cNvSpPr>
          <p:nvPr>
            <p:ph idx="1"/>
          </p:nvPr>
        </p:nvSpPr>
        <p:spPr/>
        <p:txBody>
          <a:bodyPr>
            <a:normAutofit fontScale="32500" lnSpcReduction="20000"/>
          </a:bodyPr>
          <a:lstStyle/>
          <a:p>
            <a:r>
              <a:rPr lang="en-US" altLang="ko-KR" b="1" dirty="0" smtClean="0"/>
              <a:t>Preprocessing (drug-gene relationship extraction task):</a:t>
            </a:r>
          </a:p>
          <a:p>
            <a:endParaRPr lang="en-US" altLang="ko-KR" dirty="0"/>
          </a:p>
          <a:p>
            <a:r>
              <a:rPr lang="en-US" altLang="ko-KR" b="1" dirty="0"/>
              <a:t>1. </a:t>
            </a:r>
            <a:r>
              <a:rPr lang="en-US" altLang="ko-KR" dirty="0"/>
              <a:t>Identify all drug-gene pairs co-occurring in sentences within a corpus of text. (In our experiments, these were drug-gene pairs co-occurring in Medline sentences.) </a:t>
            </a:r>
          </a:p>
          <a:p>
            <a:r>
              <a:rPr lang="en-US" altLang="ko-KR" dirty="0"/>
              <a:t>Call the number of drug-gene pairs n.</a:t>
            </a:r>
          </a:p>
          <a:p>
            <a:endParaRPr lang="en-US" altLang="ko-KR" dirty="0"/>
          </a:p>
          <a:p>
            <a:r>
              <a:rPr lang="en-US" altLang="ko-KR" b="1" dirty="0"/>
              <a:t>2. </a:t>
            </a:r>
            <a:r>
              <a:rPr lang="en-US" altLang="ko-KR" dirty="0"/>
              <a:t>Extract all dependency paths connecting these drug-gene pairs in the corpus. Call the total number of observed paths </a:t>
            </a:r>
            <a:r>
              <a:rPr lang="en-US" altLang="ko-KR"/>
              <a:t>m</a:t>
            </a:r>
            <a:r>
              <a:rPr lang="en-US" altLang="ko-KR" smtClean="0"/>
              <a:t>.</a:t>
            </a:r>
          </a:p>
          <a:p>
            <a:endParaRPr lang="en-US" altLang="ko-KR" dirty="0"/>
          </a:p>
          <a:p>
            <a:r>
              <a:rPr lang="en-US" altLang="ko-KR" b="1" dirty="0"/>
              <a:t>3. </a:t>
            </a:r>
            <a:r>
              <a:rPr lang="en-US" altLang="ko-KR" dirty="0"/>
              <a:t>Arrange the data in an n x m matrix where the rows represent drug-gene pairs and the columns dependency paths. A cell with coordinates (</a:t>
            </a:r>
            <a:r>
              <a:rPr lang="en-US" altLang="ko-KR" dirty="0" err="1"/>
              <a:t>i</a:t>
            </a:r>
            <a:r>
              <a:rPr lang="en-US" altLang="ko-KR" dirty="0"/>
              <a:t>, j) in this matrix contains “1” if </a:t>
            </a:r>
            <a:r>
              <a:rPr lang="en-US" altLang="ko-KR" dirty="0" err="1"/>
              <a:t>druggene</a:t>
            </a:r>
            <a:r>
              <a:rPr lang="en-US" altLang="ko-KR" dirty="0"/>
              <a:t> pair </a:t>
            </a:r>
            <a:r>
              <a:rPr lang="en-US" altLang="ko-KR" dirty="0" err="1"/>
              <a:t>i</a:t>
            </a:r>
            <a:r>
              <a:rPr lang="en-US" altLang="ko-KR" dirty="0"/>
              <a:t> has been connected by path j somewhere in the corpus, and “0” otherwise.</a:t>
            </a:r>
          </a:p>
          <a:p>
            <a:endParaRPr lang="en-US" altLang="ko-KR" dirty="0"/>
          </a:p>
          <a:p>
            <a:r>
              <a:rPr lang="en-US" altLang="ko-KR" b="1" dirty="0"/>
              <a:t>EBC algorithm:</a:t>
            </a:r>
          </a:p>
          <a:p>
            <a:endParaRPr lang="en-US" altLang="ko-KR" dirty="0"/>
          </a:p>
          <a:p>
            <a:r>
              <a:rPr lang="en-US" altLang="ko-KR" b="1" dirty="0"/>
              <a:t>4. </a:t>
            </a:r>
            <a:r>
              <a:rPr lang="en-US" altLang="ko-KR" dirty="0"/>
              <a:t>(Unsupervised step.) Use Information-Theoretic Co-Clustering (ITCC; [16], details below) to </a:t>
            </a:r>
            <a:r>
              <a:rPr lang="en-US" altLang="ko-KR" dirty="0" err="1"/>
              <a:t>bicluster</a:t>
            </a:r>
            <a:r>
              <a:rPr lang="en-US" altLang="ko-KR" dirty="0"/>
              <a:t> the n x m matrix N times, recording the number of runs in which each row appears in a row cluster with each other row. </a:t>
            </a:r>
          </a:p>
          <a:p>
            <a:r>
              <a:rPr lang="en-US" altLang="ko-KR" dirty="0"/>
              <a:t>The result is an n x n array, C, of co-occurrence values. </a:t>
            </a:r>
          </a:p>
          <a:p>
            <a:r>
              <a:rPr lang="en-US" altLang="ko-KR" dirty="0"/>
              <a:t>Note that no information about the seed set is incorporated at this stage, so the unsupervised step need be run only once per data matrix.</a:t>
            </a:r>
          </a:p>
          <a:p>
            <a:r>
              <a:rPr lang="en-US" altLang="ko-KR" b="1" dirty="0"/>
              <a:t>5.</a:t>
            </a:r>
            <a:r>
              <a:rPr lang="en-US" altLang="ko-KR" dirty="0"/>
              <a:t> (Supervised step.) Identify a seed set, S, of rows that share some property of interest. (In our experiments, these were drug-gene pairs with known </a:t>
            </a:r>
            <a:r>
              <a:rPr lang="en-US" altLang="ko-KR" dirty="0" err="1"/>
              <a:t>PGx</a:t>
            </a:r>
            <a:r>
              <a:rPr lang="en-US" altLang="ko-KR" dirty="0"/>
              <a:t> or drug-target relationships.)</a:t>
            </a:r>
          </a:p>
          <a:p>
            <a:r>
              <a:rPr lang="en-US" altLang="ko-KR" dirty="0"/>
              <a:t>Rank the entity pairs in a test set, T, based on a scoring function related to how often they co-cluster with members of S (details below). Repeat this step as desired with different seed sets.</a:t>
            </a:r>
            <a:endParaRPr lang="ko-KR" altLang="en-US" dirty="0"/>
          </a:p>
        </p:txBody>
      </p:sp>
    </p:spTree>
    <p:extLst>
      <p:ext uri="{BB962C8B-B14F-4D97-AF65-F5344CB8AC3E}">
        <p14:creationId xmlns:p14="http://schemas.microsoft.com/office/powerpoint/2010/main" val="3371407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 </a:t>
            </a:r>
            <a:r>
              <a:rPr lang="en-US" altLang="ko-KR" sz="2800" dirty="0"/>
              <a:t>Extraction of dependency paths from Medline </a:t>
            </a:r>
            <a:r>
              <a:rPr lang="en-US" altLang="ko-KR" sz="2800" dirty="0" smtClean="0"/>
              <a:t>abstracts</a:t>
            </a:r>
            <a:endParaRPr lang="ko-KR" altLang="en-US" sz="2800" dirty="0"/>
          </a:p>
        </p:txBody>
      </p:sp>
      <p:sp>
        <p:nvSpPr>
          <p:cNvPr id="3" name="내용 개체 틀 2"/>
          <p:cNvSpPr>
            <a:spLocks noGrp="1"/>
          </p:cNvSpPr>
          <p:nvPr>
            <p:ph idx="1"/>
          </p:nvPr>
        </p:nvSpPr>
        <p:spPr/>
        <p:txBody>
          <a:bodyPr>
            <a:normAutofit fontScale="47500" lnSpcReduction="20000"/>
          </a:bodyPr>
          <a:lstStyle/>
          <a:p>
            <a:r>
              <a:rPr lang="en-US" altLang="ko-KR" dirty="0"/>
              <a:t>We used the Stanford Parser [49] to generate dependency graphs for all sentences in Medline 2013 between 4 and 50 words in length (roughly 95% of all sentences in Medline). </a:t>
            </a:r>
          </a:p>
          <a:p>
            <a:r>
              <a:rPr lang="en-US" altLang="ko-KR" dirty="0"/>
              <a:t>The input to the parser is a raw Medline sentence, and the output is a dependency graph. </a:t>
            </a:r>
          </a:p>
          <a:p>
            <a:r>
              <a:rPr lang="en-US" altLang="ko-KR" dirty="0"/>
              <a:t>A dependency graph (see Fig 1) is one way to represent the grammatical architecture of a sentence; the nodes are words, and the edges are grammatical dependencies (grammatical relationships between pairs of words, described in detail in [15]).</a:t>
            </a:r>
          </a:p>
          <a:p>
            <a:r>
              <a:rPr lang="en-US" altLang="ko-KR" dirty="0"/>
              <a:t>A dependency path is a path through a dependency graph that connects two entities of interest. </a:t>
            </a:r>
          </a:p>
          <a:p>
            <a:r>
              <a:rPr lang="en-US" altLang="ko-KR" dirty="0"/>
              <a:t>Considering a dependency path, instead of an entire sentence, can help “prune out” irrelevant terms and phrases and focus our attention on the part of the sentence directly relevant to the relationship between the two entities. </a:t>
            </a:r>
          </a:p>
          <a:p>
            <a:r>
              <a:rPr lang="en-US" altLang="ko-KR" dirty="0"/>
              <a:t>We extracted all dependency paths linking drugs to genes.</a:t>
            </a:r>
          </a:p>
          <a:p>
            <a:r>
              <a:rPr lang="en-US" altLang="ko-KR" dirty="0"/>
              <a:t>It was possible for a single sentence to generate more than one dependency path if multiple drug or gene names were present in the sentence. </a:t>
            </a:r>
          </a:p>
          <a:p>
            <a:r>
              <a:rPr lang="en-US" altLang="ko-KR" dirty="0"/>
              <a:t>We oriented our paths so that they always started at the drug and ended at the gene, and we eliminated edge directions. (We never observed a single situation where we accidentally collapsed paths with different meanings in doing so, since most pairs of words can only be connected by a particular dependency type, like</a:t>
            </a:r>
          </a:p>
          <a:p>
            <a:r>
              <a:rPr lang="en-US" altLang="ko-KR" dirty="0" err="1"/>
              <a:t>amod</a:t>
            </a:r>
            <a:r>
              <a:rPr lang="en-US" altLang="ko-KR" dirty="0"/>
              <a:t> or </a:t>
            </a:r>
            <a:r>
              <a:rPr lang="en-US" altLang="ko-KR" dirty="0" err="1"/>
              <a:t>nn</a:t>
            </a:r>
            <a:r>
              <a:rPr lang="en-US" altLang="ko-KR" dirty="0"/>
              <a:t>, in one direction.) </a:t>
            </a:r>
          </a:p>
          <a:p>
            <a:r>
              <a:rPr lang="en-US" altLang="ko-KR" dirty="0"/>
              <a:t>We eliminated paths containing dependencies of type </a:t>
            </a:r>
            <a:r>
              <a:rPr lang="en-US" altLang="ko-KR" dirty="0" err="1"/>
              <a:t>conj</a:t>
            </a:r>
            <a:r>
              <a:rPr lang="en-US" altLang="ko-KR" dirty="0"/>
              <a:t> [15],because these were usually errors arising from inadequacies in how the dependency parser represents lists. </a:t>
            </a:r>
          </a:p>
          <a:p>
            <a:r>
              <a:rPr lang="en-US" altLang="ko-KR" dirty="0"/>
              <a:t>Note that because the dependency graphs are trees, there is one unique dependency path for each drug-gene pair in a sentence.</a:t>
            </a:r>
          </a:p>
          <a:p>
            <a:endParaRPr lang="en-US" altLang="ko-KR" dirty="0"/>
          </a:p>
        </p:txBody>
      </p:sp>
    </p:spTree>
    <p:extLst>
      <p:ext uri="{BB962C8B-B14F-4D97-AF65-F5344CB8AC3E}">
        <p14:creationId xmlns:p14="http://schemas.microsoft.com/office/powerpoint/2010/main" val="144802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a:t>
            </a:r>
            <a:r>
              <a:rPr lang="en-US" altLang="ko-KR" sz="2800" dirty="0"/>
              <a:t>: Scoring of test set pairs</a:t>
            </a:r>
            <a:endParaRPr lang="ko-KR" altLang="en-US" sz="2800" dirty="0"/>
          </a:p>
        </p:txBody>
      </p:sp>
      <p:sp>
        <p:nvSpPr>
          <p:cNvPr id="3" name="내용 개체 틀 2"/>
          <p:cNvSpPr>
            <a:spLocks noGrp="1"/>
          </p:cNvSpPr>
          <p:nvPr>
            <p:ph idx="1"/>
          </p:nvPr>
        </p:nvSpPr>
        <p:spPr/>
        <p:txBody>
          <a:bodyPr>
            <a:normAutofit fontScale="55000" lnSpcReduction="20000"/>
          </a:bodyPr>
          <a:lstStyle/>
          <a:p>
            <a:r>
              <a:rPr lang="en-US" altLang="ko-KR" dirty="0"/>
              <a:t>Once EBC’s unsupervised step is performed and appropriate seed (S) and test (T) sets identified,</a:t>
            </a:r>
          </a:p>
          <a:p>
            <a:r>
              <a:rPr lang="en-US" altLang="ko-KR" dirty="0"/>
              <a:t>test set items can be ranked as follows:</a:t>
            </a:r>
          </a:p>
          <a:p>
            <a:endParaRPr lang="en-US" altLang="ko-KR" dirty="0"/>
          </a:p>
          <a:p>
            <a:r>
              <a:rPr lang="en-US" altLang="ko-KR" dirty="0"/>
              <a:t>1. EBC’s scoring function. For each test set member, Ti, rank all n rows of the data matrix</a:t>
            </a:r>
          </a:p>
          <a:p>
            <a:r>
              <a:rPr lang="en-US" altLang="ko-KR" dirty="0"/>
              <a:t>based on how often they co-cluster with Ti. This produces a ranking </a:t>
            </a:r>
            <a:r>
              <a:rPr lang="en-US" altLang="ko-KR" dirty="0" err="1"/>
              <a:t>Ri</a:t>
            </a:r>
            <a:r>
              <a:rPr lang="en-US" altLang="ko-KR" dirty="0"/>
              <a:t> of length n in which</a:t>
            </a:r>
          </a:p>
          <a:p>
            <a:r>
              <a:rPr lang="en-US" altLang="ko-KR" dirty="0"/>
              <a:t>pairs that frequently co-cluster with Ti are assigned high ranks and those that seldom </a:t>
            </a:r>
            <a:r>
              <a:rPr lang="en-US" altLang="ko-KR" dirty="0" err="1"/>
              <a:t>cocluster</a:t>
            </a:r>
            <a:endParaRPr lang="en-US" altLang="ko-KR" dirty="0"/>
          </a:p>
          <a:p>
            <a:r>
              <a:rPr lang="en-US" altLang="ko-KR" dirty="0"/>
              <a:t>get low ranks. The score for Ti is the rank sum of the members of the seed set, S,</a:t>
            </a:r>
          </a:p>
          <a:p>
            <a:r>
              <a:rPr lang="en-US" altLang="ko-KR" dirty="0"/>
              <a:t>within this list, or:</a:t>
            </a:r>
          </a:p>
          <a:p>
            <a:endParaRPr lang="en-US" altLang="ko-KR" dirty="0"/>
          </a:p>
          <a:p>
            <a:r>
              <a:rPr lang="en-US" altLang="ko-KR" dirty="0"/>
              <a:t>Using ranks instead of absolute co-clustering frequencies produces a score that does not</a:t>
            </a:r>
          </a:p>
          <a:p>
            <a:r>
              <a:rPr lang="en-US" altLang="ko-KR" dirty="0"/>
              <a:t>depend on how often, on average, a given drug-gene pair co-clusters with other pairs, </a:t>
            </a:r>
            <a:r>
              <a:rPr lang="en-US" altLang="ko-KR" dirty="0" smtClean="0"/>
              <a:t>since this </a:t>
            </a:r>
            <a:r>
              <a:rPr lang="en-US" altLang="ko-KR" dirty="0"/>
              <a:t>baseline “promiscuity” changes from pair to pair. For some applications, those </a:t>
            </a:r>
            <a:r>
              <a:rPr lang="en-US" altLang="ko-KR" dirty="0" smtClean="0"/>
              <a:t>differences might </a:t>
            </a:r>
            <a:r>
              <a:rPr lang="en-US" altLang="ko-KR" dirty="0"/>
              <a:t>not matter (or they might be informative) but we normalized to ranks so promiscuous pairs (which are often well-known or frequently mentioned pairs) would not consistently receive higher scores than less promiscuous pairs. </a:t>
            </a:r>
          </a:p>
          <a:p>
            <a:r>
              <a:rPr lang="en-US" altLang="ko-KR" dirty="0"/>
              <a:t>EBC’s scoring function will assign a high score to a test set member as long as the seed set rows tend to cluster with it more frequently than other rows do. Ties are broken randomly</a:t>
            </a:r>
            <a:r>
              <a:rPr lang="en-US" altLang="ko-KR" dirty="0" smtClean="0"/>
              <a:t>.</a:t>
            </a:r>
          </a:p>
          <a:p>
            <a:endParaRPr lang="en-US" altLang="ko-KR" dirty="0"/>
          </a:p>
          <a:p>
            <a:endParaRPr lang="ko-KR" altLang="en-US" dirty="0"/>
          </a:p>
        </p:txBody>
      </p:sp>
    </p:spTree>
    <p:extLst>
      <p:ext uri="{BB962C8B-B14F-4D97-AF65-F5344CB8AC3E}">
        <p14:creationId xmlns:p14="http://schemas.microsoft.com/office/powerpoint/2010/main" val="1805415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a:t>
            </a:r>
            <a:r>
              <a:rPr lang="en-US" altLang="ko-KR" sz="2800" dirty="0"/>
              <a:t>: Scoring of test set pairs</a:t>
            </a:r>
            <a:endParaRPr lang="ko-KR" altLang="en-US" sz="2800" dirty="0"/>
          </a:p>
        </p:txBody>
      </p:sp>
      <p:sp>
        <p:nvSpPr>
          <p:cNvPr id="3" name="내용 개체 틀 2"/>
          <p:cNvSpPr>
            <a:spLocks noGrp="1"/>
          </p:cNvSpPr>
          <p:nvPr>
            <p:ph idx="1"/>
          </p:nvPr>
        </p:nvSpPr>
        <p:spPr/>
        <p:txBody>
          <a:bodyPr>
            <a:normAutofit fontScale="62500" lnSpcReduction="20000"/>
          </a:bodyPr>
          <a:lstStyle/>
          <a:p>
            <a:r>
              <a:rPr lang="en-US" altLang="ko-KR" dirty="0"/>
              <a:t>We compared EBC’s performance to two other ranking methods that did not take the semantic similarity of different dependency paths into account:</a:t>
            </a:r>
          </a:p>
          <a:p>
            <a:r>
              <a:rPr lang="en-US" altLang="ko-KR" dirty="0"/>
              <a:t>2. </a:t>
            </a:r>
            <a:r>
              <a:rPr lang="en-US" altLang="ko-KR" dirty="0" err="1"/>
              <a:t>AvgCosine</a:t>
            </a:r>
            <a:r>
              <a:rPr lang="en-US" altLang="ko-KR" dirty="0"/>
              <a:t>. </a:t>
            </a:r>
          </a:p>
          <a:p>
            <a:r>
              <a:rPr lang="en-US" altLang="ko-KR" dirty="0"/>
              <a:t>Let </a:t>
            </a:r>
            <a:r>
              <a:rPr lang="en-US" altLang="ko-KR" dirty="0" err="1"/>
              <a:t>vTi</a:t>
            </a:r>
            <a:r>
              <a:rPr lang="en-US" altLang="ko-KR" dirty="0"/>
              <a:t>  be the row vector in the data matrix associated with test set member </a:t>
            </a:r>
            <a:r>
              <a:rPr lang="en-US" altLang="ko-KR" dirty="0" err="1"/>
              <a:t>i</a:t>
            </a:r>
            <a:r>
              <a:rPr lang="en-US" altLang="ko-KR" dirty="0"/>
              <a:t>.</a:t>
            </a:r>
          </a:p>
          <a:p>
            <a:r>
              <a:rPr lang="en-US" altLang="ko-KR" dirty="0"/>
              <a:t>This vector contains m elements: one for each dependency path. Let </a:t>
            </a:r>
            <a:r>
              <a:rPr lang="en-US" altLang="ko-KR" dirty="0" err="1"/>
              <a:t>vSj</a:t>
            </a:r>
            <a:r>
              <a:rPr lang="en-US" altLang="ko-KR" dirty="0"/>
              <a:t> be the row vector</a:t>
            </a:r>
          </a:p>
          <a:p>
            <a:r>
              <a:rPr lang="en-US" altLang="ko-KR" dirty="0"/>
              <a:t>associated with seed set member j. Here we score each test pair Ti based on the average</a:t>
            </a:r>
          </a:p>
          <a:p>
            <a:r>
              <a:rPr lang="en-US" altLang="ko-KR" dirty="0"/>
              <a:t>cosine similarity of </a:t>
            </a:r>
            <a:r>
              <a:rPr lang="en-US" altLang="ko-KR" dirty="0" err="1"/>
              <a:t>vTi</a:t>
            </a:r>
            <a:r>
              <a:rPr lang="en-US" altLang="ko-KR" dirty="0"/>
              <a:t> with all of the row vectors from the seed set, or:</a:t>
            </a:r>
          </a:p>
          <a:p>
            <a:endParaRPr lang="en-US" altLang="ko-KR" dirty="0" smtClean="0"/>
          </a:p>
          <a:p>
            <a:r>
              <a:rPr lang="en-US" altLang="ko-KR" dirty="0" smtClean="0"/>
              <a:t>3</a:t>
            </a:r>
            <a:r>
              <a:rPr lang="en-US" altLang="ko-KR" dirty="0"/>
              <a:t>. </a:t>
            </a:r>
            <a:r>
              <a:rPr lang="en-US" altLang="ko-KR" dirty="0" err="1"/>
              <a:t>RankSum</a:t>
            </a:r>
            <a:r>
              <a:rPr lang="en-US" altLang="ko-KR" dirty="0"/>
              <a:t>. In keeping with the spirit of EBC’s scoring function, for each Ti we rank all n rows of the data matrix based on cosine similarity to </a:t>
            </a:r>
            <a:r>
              <a:rPr lang="en-US" altLang="ko-KR" dirty="0" err="1"/>
              <a:t>vTi</a:t>
            </a:r>
            <a:r>
              <a:rPr lang="en-US" altLang="ko-KR" dirty="0"/>
              <a:t> . </a:t>
            </a:r>
          </a:p>
          <a:p>
            <a:r>
              <a:rPr lang="en-US" altLang="ko-KR" dirty="0"/>
              <a:t>This produces a ranking </a:t>
            </a:r>
            <a:r>
              <a:rPr lang="en-US" altLang="ko-KR" dirty="0" err="1"/>
              <a:t>Ri</a:t>
            </a:r>
            <a:r>
              <a:rPr lang="en-US" altLang="ko-KR" dirty="0"/>
              <a:t> of length n in which rows with high cosine similarity to </a:t>
            </a:r>
            <a:r>
              <a:rPr lang="en-US" altLang="ko-KR" dirty="0" err="1"/>
              <a:t>vTi</a:t>
            </a:r>
            <a:r>
              <a:rPr lang="en-US" altLang="ko-KR" dirty="0"/>
              <a:t> are assigned high ranks and those with low cosine similarity to </a:t>
            </a:r>
            <a:r>
              <a:rPr lang="en-US" altLang="ko-KR" dirty="0" err="1"/>
              <a:t>vTi</a:t>
            </a:r>
            <a:r>
              <a:rPr lang="en-US" altLang="ko-KR" dirty="0"/>
              <a:t> get low ranks. </a:t>
            </a:r>
          </a:p>
          <a:p>
            <a:r>
              <a:rPr lang="en-US" altLang="ko-KR" dirty="0"/>
              <a:t>The score for Ti is the rank sum of the member of S within this list, and looks identical to that for EBC; </a:t>
            </a:r>
          </a:p>
          <a:p>
            <a:r>
              <a:rPr lang="en-US" altLang="ko-KR" dirty="0"/>
              <a:t>the only difference is that the rankings </a:t>
            </a:r>
            <a:r>
              <a:rPr lang="en-US" altLang="ko-KR" dirty="0" err="1"/>
              <a:t>Ri</a:t>
            </a:r>
            <a:r>
              <a:rPr lang="en-US" altLang="ko-KR" dirty="0"/>
              <a:t> are produced using cosine similarity and not EBC.</a:t>
            </a:r>
            <a:endParaRPr lang="ko-KR" altLang="en-US" dirty="0"/>
          </a:p>
        </p:txBody>
      </p:sp>
    </p:spTree>
    <p:extLst>
      <p:ext uri="{BB962C8B-B14F-4D97-AF65-F5344CB8AC3E}">
        <p14:creationId xmlns:p14="http://schemas.microsoft.com/office/powerpoint/2010/main" val="290121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 </a:t>
            </a:r>
            <a:r>
              <a:rPr lang="en-US" altLang="ko-KR" sz="2800" dirty="0"/>
              <a:t>Evaluating rankings of </a:t>
            </a:r>
            <a:r>
              <a:rPr lang="en-US" altLang="ko-KR" sz="2800" dirty="0" err="1"/>
              <a:t>PGx</a:t>
            </a:r>
            <a:r>
              <a:rPr lang="en-US" altLang="ko-KR" sz="2800" dirty="0"/>
              <a:t> and drug-target relationships</a:t>
            </a:r>
            <a:endParaRPr lang="en-US" altLang="ko-KR" sz="2800" dirty="0"/>
          </a:p>
        </p:txBody>
      </p:sp>
      <p:sp>
        <p:nvSpPr>
          <p:cNvPr id="3" name="내용 개체 틀 2"/>
          <p:cNvSpPr>
            <a:spLocks noGrp="1"/>
          </p:cNvSpPr>
          <p:nvPr>
            <p:ph idx="1"/>
          </p:nvPr>
        </p:nvSpPr>
        <p:spPr/>
        <p:txBody>
          <a:bodyPr>
            <a:normAutofit fontScale="40000" lnSpcReduction="20000"/>
          </a:bodyPr>
          <a:lstStyle/>
          <a:p>
            <a:r>
              <a:rPr lang="en-US" altLang="ko-KR" dirty="0" smtClean="0"/>
              <a:t>For </a:t>
            </a:r>
            <a:r>
              <a:rPr lang="en-US" altLang="ko-KR" dirty="0"/>
              <a:t>both the </a:t>
            </a:r>
            <a:r>
              <a:rPr lang="en-US" altLang="ko-KR" dirty="0" err="1"/>
              <a:t>PGx</a:t>
            </a:r>
            <a:r>
              <a:rPr lang="en-US" altLang="ko-KR" dirty="0"/>
              <a:t> and drug-target tasks, and for seed set sizes |S| = 1, 2, 3, 4, 5, 10, 25, 50, and 100, we generated 1000 random seed sets and 1000 corresponding test sets, ensuring that the seed sets and test sets did not overlap. </a:t>
            </a:r>
          </a:p>
          <a:p>
            <a:r>
              <a:rPr lang="en-US" altLang="ko-KR" dirty="0"/>
              <a:t>The test sets were all composed of 100 drug-gene pairs, 50 of which had known </a:t>
            </a:r>
            <a:r>
              <a:rPr lang="en-US" altLang="ko-KR" dirty="0" err="1"/>
              <a:t>PGx</a:t>
            </a:r>
            <a:r>
              <a:rPr lang="en-US" altLang="ko-KR" dirty="0"/>
              <a:t> or drug-target relationships and 50 of which did not. </a:t>
            </a:r>
          </a:p>
          <a:p>
            <a:r>
              <a:rPr lang="en-US" altLang="ko-KR" dirty="0"/>
              <a:t>All three ranking methods were used to rank the members of each test set, using its associated seed set for scoring.</a:t>
            </a:r>
          </a:p>
          <a:p>
            <a:r>
              <a:rPr lang="en-US" altLang="ko-KR" dirty="0"/>
              <a:t>We also explored the impact of data </a:t>
            </a:r>
            <a:r>
              <a:rPr lang="en-US" altLang="ko-KR" dirty="0" err="1"/>
              <a:t>sparsity</a:t>
            </a:r>
            <a:r>
              <a:rPr lang="en-US" altLang="ko-KR" dirty="0"/>
              <a:t> by performing these evaluations on two separate datasets. </a:t>
            </a:r>
          </a:p>
          <a:p>
            <a:r>
              <a:rPr lang="en-US" altLang="ko-KR" dirty="0"/>
              <a:t>In the “dense” dataset, we included only drug-gene pairs and dependency paths that occurred at least five times in Medline. </a:t>
            </a:r>
          </a:p>
          <a:p>
            <a:r>
              <a:rPr lang="en-US" altLang="ko-KR" dirty="0"/>
              <a:t>In the “sparse” dataset, we included dependency paths occurring at least twice, and any drug-gene pairs they connected (even if they only </a:t>
            </a:r>
            <a:r>
              <a:rPr lang="en-US" altLang="ko-KR" dirty="0" err="1"/>
              <a:t>cooccurred</a:t>
            </a:r>
            <a:r>
              <a:rPr lang="en-US" altLang="ko-KR" dirty="0"/>
              <a:t> in a single sentence). </a:t>
            </a:r>
          </a:p>
          <a:p>
            <a:r>
              <a:rPr lang="en-US" altLang="ko-KR" dirty="0"/>
              <a:t>More information about the two datasets can be found in Table 2, and the data matrices themselves can be found in S2 Data.</a:t>
            </a:r>
          </a:p>
          <a:p>
            <a:r>
              <a:rPr lang="en-US" altLang="ko-KR" dirty="0"/>
              <a:t>We evaluated the quality of each ranking by calculating the area under the receiver operating characteristic curve (AUC) [52], a measure of how likely it is that a positive element of the test set will be ranked higher than a negative element.</a:t>
            </a:r>
          </a:p>
          <a:p>
            <a:r>
              <a:rPr lang="en-US" altLang="ko-KR" dirty="0"/>
              <a:t>We elected to use AUC instead of precision or recall because we wanted a threshold-independent measure of the overall quality of the ranking. </a:t>
            </a:r>
          </a:p>
          <a:p>
            <a:r>
              <a:rPr lang="en-US" altLang="ko-KR" dirty="0"/>
              <a:t>We used R’s ROCR package to calculate the AUCs. </a:t>
            </a:r>
          </a:p>
          <a:p>
            <a:endParaRPr lang="en-US" altLang="ko-KR" dirty="0"/>
          </a:p>
          <a:p>
            <a:r>
              <a:rPr lang="en-US" altLang="ko-KR" dirty="0"/>
              <a:t>From a practical standpoint, we were concerned mainly with the following scenario: </a:t>
            </a:r>
          </a:p>
          <a:p>
            <a:r>
              <a:rPr lang="en-US" altLang="ko-KR" dirty="0"/>
              <a:t>Given that I have a seed set about whose quality I know nothing, what is the chance I can accurately prioritize the knowledge I am looking for within my [unlabeled] corpus?</a:t>
            </a:r>
          </a:p>
          <a:p>
            <a:r>
              <a:rPr lang="en-US" altLang="ko-KR" dirty="0"/>
              <a:t>Our evaluation metric was, therefore, the fraction of the 1000 seed sets that ranked their corresponding test sets with AUC &gt; 0.7.</a:t>
            </a:r>
          </a:p>
        </p:txBody>
      </p:sp>
    </p:spTree>
    <p:extLst>
      <p:ext uri="{BB962C8B-B14F-4D97-AF65-F5344CB8AC3E}">
        <p14:creationId xmlns:p14="http://schemas.microsoft.com/office/powerpoint/2010/main" val="95187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 </a:t>
            </a:r>
            <a:r>
              <a:rPr lang="en-US" altLang="ko-KR" sz="2800" dirty="0"/>
              <a:t>Comparing EBC to Latent Semantic Analysis (LSA)</a:t>
            </a:r>
          </a:p>
        </p:txBody>
      </p:sp>
      <p:sp>
        <p:nvSpPr>
          <p:cNvPr id="3" name="내용 개체 틀 2"/>
          <p:cNvSpPr>
            <a:spLocks noGrp="1"/>
          </p:cNvSpPr>
          <p:nvPr>
            <p:ph idx="1"/>
          </p:nvPr>
        </p:nvSpPr>
        <p:spPr/>
        <p:txBody>
          <a:bodyPr>
            <a:normAutofit fontScale="92500" lnSpcReduction="20000"/>
          </a:bodyPr>
          <a:lstStyle/>
          <a:p>
            <a:r>
              <a:rPr lang="en-US" altLang="ko-KR" dirty="0"/>
              <a:t>To investigate how similar EBC’s performance was to a more established method designed to solve a similar problem, we used the singular value decomposition (SVD) </a:t>
            </a:r>
            <a:r>
              <a:rPr lang="en-US" altLang="ko-KR" dirty="0" smtClean="0"/>
              <a:t>to </a:t>
            </a:r>
            <a:r>
              <a:rPr lang="en-US" altLang="ko-KR" dirty="0"/>
              <a:t>decompose our two data matrices, creating “compressed” feature vectors of reduced dimensionality for each drug-gene pair and incorporating these, rather than the raw row vectors, into the two non-EBC ranking methods described above. </a:t>
            </a:r>
            <a:endParaRPr lang="en-US" altLang="ko-KR" dirty="0" smtClean="0"/>
          </a:p>
          <a:p>
            <a:endParaRPr lang="en-US" altLang="ko-KR" dirty="0"/>
          </a:p>
          <a:p>
            <a:r>
              <a:rPr lang="en-US" altLang="ko-KR" dirty="0" smtClean="0"/>
              <a:t>This </a:t>
            </a:r>
            <a:r>
              <a:rPr lang="en-US" altLang="ko-KR" dirty="0"/>
              <a:t>approach is identical to the famous text mining technique Latent Semantic Analysis (LSA; [13]) which was originally applied to overcome issues of data </a:t>
            </a:r>
            <a:r>
              <a:rPr lang="en-US" altLang="ko-KR" dirty="0" err="1"/>
              <a:t>sparsity</a:t>
            </a:r>
            <a:r>
              <a:rPr lang="en-US" altLang="ko-KR" dirty="0"/>
              <a:t> in document retrieval. </a:t>
            </a:r>
            <a:endParaRPr lang="en-US" altLang="ko-KR" dirty="0" smtClean="0"/>
          </a:p>
          <a:p>
            <a:endParaRPr lang="en-US" altLang="ko-KR" dirty="0"/>
          </a:p>
          <a:p>
            <a:r>
              <a:rPr lang="en-US" altLang="ko-KR" dirty="0"/>
              <a:t>The results of these experiments are described further in S2 Text.</a:t>
            </a:r>
          </a:p>
        </p:txBody>
      </p:sp>
    </p:spTree>
    <p:extLst>
      <p:ext uri="{BB962C8B-B14F-4D97-AF65-F5344CB8AC3E}">
        <p14:creationId xmlns:p14="http://schemas.microsoft.com/office/powerpoint/2010/main" val="2069264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2800" dirty="0" smtClean="0"/>
              <a:t>Methods : </a:t>
            </a:r>
            <a:r>
              <a:rPr lang="en-US" altLang="ko-KR" sz="2800" dirty="0"/>
              <a:t>Building a </a:t>
            </a:r>
            <a:r>
              <a:rPr lang="en-US" altLang="ko-KR" sz="2800" dirty="0" err="1"/>
              <a:t>dendrogram</a:t>
            </a:r>
            <a:r>
              <a:rPr lang="en-US" altLang="ko-KR" sz="2800" dirty="0"/>
              <a:t> of drug-gene pairs based on EBC’s similarity assessments</a:t>
            </a:r>
            <a:endParaRPr lang="en-US" altLang="ko-KR" sz="2800" dirty="0"/>
          </a:p>
        </p:txBody>
      </p:sp>
      <p:sp>
        <p:nvSpPr>
          <p:cNvPr id="3" name="내용 개체 틀 2"/>
          <p:cNvSpPr>
            <a:spLocks noGrp="1"/>
          </p:cNvSpPr>
          <p:nvPr>
            <p:ph idx="1"/>
          </p:nvPr>
        </p:nvSpPr>
        <p:spPr/>
        <p:txBody>
          <a:bodyPr>
            <a:normAutofit fontScale="40000" lnSpcReduction="20000"/>
          </a:bodyPr>
          <a:lstStyle/>
          <a:p>
            <a:r>
              <a:rPr lang="en-US" altLang="ko-KR" dirty="0" smtClean="0"/>
              <a:t>EBC </a:t>
            </a:r>
            <a:r>
              <a:rPr lang="en-US" altLang="ko-KR" dirty="0"/>
              <a:t>provides a natural measure of similarity for each drug-gene pair and every other pair: </a:t>
            </a:r>
          </a:p>
          <a:p>
            <a:r>
              <a:rPr lang="en-US" altLang="ko-KR" dirty="0"/>
              <a:t>the number of times the rows corresponding to those two pairs clustered together over the N </a:t>
            </a:r>
            <a:r>
              <a:rPr lang="en-US" altLang="ko-KR" dirty="0" err="1"/>
              <a:t>biclustering</a:t>
            </a:r>
            <a:r>
              <a:rPr lang="en-US" altLang="ko-KR" dirty="0"/>
              <a:t> runs. However, as we have seen, these raw values are not fair measures of distance for all pairs, since some drug-gene pairs tend to cluster frequently with many other pairs, and others cluster less frequently. </a:t>
            </a:r>
          </a:p>
          <a:p>
            <a:r>
              <a:rPr lang="en-US" altLang="ko-KR" dirty="0"/>
              <a:t>EBC’s rank-based scoring function accounts for this by normalizing to ranks: </a:t>
            </a:r>
          </a:p>
          <a:p>
            <a:r>
              <a:rPr lang="en-US" altLang="ko-KR" dirty="0"/>
              <a:t>each drug-gene pair ranks all other pairs by co-clustering frequency, </a:t>
            </a:r>
          </a:p>
          <a:p>
            <a:r>
              <a:rPr lang="en-US" altLang="ko-KR" dirty="0"/>
              <a:t>and these ranks are used in place of the raw co-clustering values in the scoring function.</a:t>
            </a:r>
          </a:p>
          <a:p>
            <a:endParaRPr lang="en-US" altLang="ko-KR" dirty="0"/>
          </a:p>
          <a:p>
            <a:r>
              <a:rPr lang="en-US" altLang="ko-KR" dirty="0"/>
              <a:t>To implement EBC's scoring function in an unsupervised manner to construct our </a:t>
            </a:r>
            <a:r>
              <a:rPr lang="en-US" altLang="ko-KR" dirty="0" err="1"/>
              <a:t>dendrogram</a:t>
            </a:r>
            <a:r>
              <a:rPr lang="en-US" altLang="ko-KR" dirty="0"/>
              <a:t>, we started with our n x n matrix of co-occurrence values, C, in which </a:t>
            </a:r>
            <a:r>
              <a:rPr lang="en-US" altLang="ko-KR" dirty="0" err="1"/>
              <a:t>Cij</a:t>
            </a:r>
            <a:r>
              <a:rPr lang="en-US" altLang="ko-KR" dirty="0"/>
              <a:t> was the number of runs (out of N total) in which drug-gene pair </a:t>
            </a:r>
            <a:r>
              <a:rPr lang="en-US" altLang="ko-KR" dirty="0" err="1"/>
              <a:t>i</a:t>
            </a:r>
            <a:r>
              <a:rPr lang="en-US" altLang="ko-KR" dirty="0"/>
              <a:t> co-clustered with drug-gene pair j.</a:t>
            </a:r>
          </a:p>
          <a:p>
            <a:r>
              <a:rPr lang="en-US" altLang="ko-KR" dirty="0"/>
              <a:t>We then converted C into a correlation matrix, ρ, also n x n, where </a:t>
            </a:r>
            <a:r>
              <a:rPr lang="en-US" altLang="ko-KR" dirty="0" err="1"/>
              <a:t>ρij</a:t>
            </a:r>
            <a:r>
              <a:rPr lang="en-US" altLang="ko-KR" dirty="0"/>
              <a:t> contained the Spearman correlation of </a:t>
            </a:r>
            <a:r>
              <a:rPr lang="en-US" altLang="ko-KR" dirty="0" err="1"/>
              <a:t>Ci</a:t>
            </a:r>
            <a:r>
              <a:rPr lang="en-US" altLang="ko-KR" dirty="0"/>
              <a:t> and </a:t>
            </a:r>
            <a:r>
              <a:rPr lang="en-US" altLang="ko-KR" dirty="0" err="1"/>
              <a:t>Cj</a:t>
            </a:r>
            <a:r>
              <a:rPr lang="en-US" altLang="ko-KR" dirty="0"/>
              <a:t>, the </a:t>
            </a:r>
            <a:r>
              <a:rPr lang="en-US" altLang="ko-KR" dirty="0" err="1"/>
              <a:t>ith</a:t>
            </a:r>
            <a:r>
              <a:rPr lang="en-US" altLang="ko-KR" dirty="0"/>
              <a:t> and </a:t>
            </a:r>
            <a:r>
              <a:rPr lang="en-US" altLang="ko-KR" dirty="0" err="1"/>
              <a:t>jth</a:t>
            </a:r>
            <a:r>
              <a:rPr lang="en-US" altLang="ko-KR" dirty="0"/>
              <a:t> rows of C (note that C is symmetric, so we could just as easily have used columns). </a:t>
            </a:r>
          </a:p>
          <a:p>
            <a:r>
              <a:rPr lang="en-US" altLang="ko-KR" dirty="0"/>
              <a:t>These correlations are, as in EBC's scoring function, measures of how similarly drug-gene pair </a:t>
            </a:r>
            <a:r>
              <a:rPr lang="en-US" altLang="ko-KR" dirty="0" err="1"/>
              <a:t>i</a:t>
            </a:r>
            <a:r>
              <a:rPr lang="en-US" altLang="ko-KR" dirty="0"/>
              <a:t> and pair j rank all other pairs in the matrix, and are not biased in favor of promiscuous pairs. </a:t>
            </a:r>
          </a:p>
          <a:p>
            <a:r>
              <a:rPr lang="en-US" altLang="ko-KR" dirty="0"/>
              <a:t>We then used 1 − ρ as the distance measure for hierarchical clustering using </a:t>
            </a:r>
            <a:r>
              <a:rPr lang="en-US" altLang="ko-KR" dirty="0" err="1"/>
              <a:t>minimax</a:t>
            </a:r>
            <a:r>
              <a:rPr lang="en-US" altLang="ko-KR" dirty="0"/>
              <a:t> linkage [53] to produce the </a:t>
            </a:r>
            <a:r>
              <a:rPr lang="en-US" altLang="ko-KR" dirty="0" err="1"/>
              <a:t>dendrogram</a:t>
            </a:r>
            <a:r>
              <a:rPr lang="en-US" altLang="ko-KR" dirty="0"/>
              <a:t> shown in Fig 4. </a:t>
            </a:r>
          </a:p>
          <a:p>
            <a:r>
              <a:rPr lang="en-US" altLang="ko-KR" dirty="0"/>
              <a:t>Using a different linkage function or distance metric, obviously, would produce a different-looking </a:t>
            </a:r>
            <a:r>
              <a:rPr lang="en-US" altLang="ko-KR" dirty="0" err="1"/>
              <a:t>dendrogram</a:t>
            </a:r>
            <a:r>
              <a:rPr lang="en-US" altLang="ko-KR" dirty="0"/>
              <a:t>.</a:t>
            </a:r>
          </a:p>
          <a:p>
            <a:endParaRPr lang="en-US" altLang="ko-KR" dirty="0"/>
          </a:p>
          <a:p>
            <a:r>
              <a:rPr lang="en-US" altLang="ko-KR" dirty="0"/>
              <a:t>We used several R packages to produce the </a:t>
            </a:r>
            <a:r>
              <a:rPr lang="en-US" altLang="ko-KR" dirty="0" err="1"/>
              <a:t>dendrogram</a:t>
            </a:r>
            <a:r>
              <a:rPr lang="en-US" altLang="ko-KR" dirty="0"/>
              <a:t> figures, including ape (a library for making phylogenetic trees), and </a:t>
            </a:r>
            <a:r>
              <a:rPr lang="en-US" altLang="ko-KR" dirty="0" err="1"/>
              <a:t>protoclust</a:t>
            </a:r>
            <a:r>
              <a:rPr lang="en-US" altLang="ko-KR" dirty="0"/>
              <a:t> (a library for hierarchical clustering using </a:t>
            </a:r>
            <a:r>
              <a:rPr lang="en-US" altLang="ko-KR" dirty="0" err="1"/>
              <a:t>minimax</a:t>
            </a:r>
            <a:endParaRPr lang="en-US" altLang="ko-KR" dirty="0"/>
          </a:p>
          <a:p>
            <a:r>
              <a:rPr lang="en-US" altLang="ko-KR" dirty="0"/>
              <a:t>linkage).</a:t>
            </a:r>
          </a:p>
          <a:p>
            <a:r>
              <a:rPr lang="en-US" altLang="ko-KR" dirty="0"/>
              <a:t>To achieve the radially-spaced tip markers, we used a separate package [54].</a:t>
            </a:r>
          </a:p>
        </p:txBody>
      </p:sp>
    </p:spTree>
    <p:extLst>
      <p:ext uri="{BB962C8B-B14F-4D97-AF65-F5344CB8AC3E}">
        <p14:creationId xmlns:p14="http://schemas.microsoft.com/office/powerpoint/2010/main" val="81748009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15989</TotalTime>
  <Words>2103</Words>
  <Application>Microsoft Office PowerPoint</Application>
  <PresentationFormat>와이드스크린</PresentationFormat>
  <Paragraphs>106</Paragraphs>
  <Slides>9</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9</vt:i4>
      </vt:variant>
    </vt:vector>
  </HeadingPairs>
  <TitlesOfParts>
    <vt:vector size="14" baseType="lpstr">
      <vt:lpstr>Adobe Fan Heiti Std B</vt:lpstr>
      <vt:lpstr>Adobe 고딕 Std B</vt:lpstr>
      <vt:lpstr>맑은 고딕</vt:lpstr>
      <vt:lpstr>Arial</vt:lpstr>
      <vt:lpstr>Office 테마</vt:lpstr>
      <vt:lpstr>Learning the Structure of Biomedical Relationships from Unstructured Text</vt:lpstr>
      <vt:lpstr>PowerPoint 프레젠테이션</vt:lpstr>
      <vt:lpstr>Methods : EBC ( Ensemble Biclustering for Classification )</vt:lpstr>
      <vt:lpstr>Methods : Extraction of dependency paths from Medline abstracts</vt:lpstr>
      <vt:lpstr>Methods : Scoring of test set pairs</vt:lpstr>
      <vt:lpstr>Methods : Scoring of test set pairs</vt:lpstr>
      <vt:lpstr>Methods : Evaluating rankings of PGx and drug-target relationships</vt:lpstr>
      <vt:lpstr>Methods : Comparing EBC to Latent Semantic Analysis (LSA)</vt:lpstr>
      <vt:lpstr>Methods : Building a dendrogram of drug-gene pairs based on EBC’s similarity assessments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semantics and syntax with graph algorithms —state-of-the-art of extracting biomedical relations</dc:title>
  <dc:creator>Windows 사용자</dc:creator>
  <cp:lastModifiedBy>Windows 사용자</cp:lastModifiedBy>
  <cp:revision>129</cp:revision>
  <cp:lastPrinted>2016-08-21T09:48:46Z</cp:lastPrinted>
  <dcterms:created xsi:type="dcterms:W3CDTF">2016-07-27T08:25:31Z</dcterms:created>
  <dcterms:modified xsi:type="dcterms:W3CDTF">2016-08-23T04:58:43Z</dcterms:modified>
</cp:coreProperties>
</file>