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2" r:id="rId7"/>
    <p:sldId id="259" r:id="rId8"/>
    <p:sldId id="260"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4" autoAdjust="0"/>
    <p:restoredTop sz="94660"/>
  </p:normalViewPr>
  <p:slideViewPr>
    <p:cSldViewPr snapToGrid="0">
      <p:cViewPr varScale="1">
        <p:scale>
          <a:sx n="73" d="100"/>
          <a:sy n="73"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274886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253914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179172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412167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401482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270239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630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328650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146627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189389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65D5909-CA93-41BC-B759-71CDEB203D1A}" type="datetimeFigureOut">
              <a:rPr lang="ko-KR" altLang="en-US" smtClean="0"/>
              <a:t>2016-07-08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168415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5909-CA93-41BC-B759-71CDEB203D1A}" type="datetimeFigureOut">
              <a:rPr lang="ko-KR" altLang="en-US" smtClean="0"/>
              <a:t>2016-07-08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024EC-2DFC-45E8-A89D-6E00B57A3F20}" type="slidenum">
              <a:rPr lang="ko-KR" altLang="en-US" smtClean="0"/>
              <a:t>‹#›</a:t>
            </a:fld>
            <a:endParaRPr lang="ko-KR" altLang="en-US"/>
          </a:p>
        </p:txBody>
      </p:sp>
    </p:spTree>
    <p:extLst>
      <p:ext uri="{BB962C8B-B14F-4D97-AF65-F5344CB8AC3E}">
        <p14:creationId xmlns:p14="http://schemas.microsoft.com/office/powerpoint/2010/main" val="1378351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pPr algn="l"/>
            <a:r>
              <a:rPr lang="en-US" altLang="ko-KR" sz="4800" dirty="0" smtClean="0">
                <a:latin typeface="Adobe 고딕 Std B" panose="020B0800000000000000" pitchFamily="34" charset="-127"/>
                <a:ea typeface="Adobe 고딕 Std B" panose="020B0800000000000000" pitchFamily="34" charset="-127"/>
              </a:rPr>
              <a:t>Literature mining, ontologies and information visualization for drug repurposing</a:t>
            </a:r>
            <a:endParaRPr lang="ko-KR" altLang="en-US" sz="4800" dirty="0">
              <a:latin typeface="Adobe 고딕 Std B" panose="020B0800000000000000" pitchFamily="34" charset="-127"/>
              <a:ea typeface="Adobe 고딕 Std B" panose="020B0800000000000000" pitchFamily="34" charset="-127"/>
            </a:endParaRPr>
          </a:p>
        </p:txBody>
      </p:sp>
      <p:sp>
        <p:nvSpPr>
          <p:cNvPr id="3" name="부제목 2"/>
          <p:cNvSpPr>
            <a:spLocks noGrp="1"/>
          </p:cNvSpPr>
          <p:nvPr>
            <p:ph type="subTitle" idx="1"/>
          </p:nvPr>
        </p:nvSpPr>
        <p:spPr/>
        <p:txBody>
          <a:bodyPr>
            <a:normAutofit/>
          </a:bodyPr>
          <a:lstStyle/>
          <a:p>
            <a:pPr algn="r"/>
            <a:r>
              <a:rPr lang="en-US" altLang="ko-KR" sz="1800" dirty="0" smtClean="0"/>
              <a:t>Christos </a:t>
            </a:r>
            <a:r>
              <a:rPr lang="en-US" altLang="ko-KR" sz="1800" dirty="0" err="1" smtClean="0"/>
              <a:t>Andronis</a:t>
            </a:r>
            <a:r>
              <a:rPr lang="en-US" altLang="ko-KR" sz="1800" dirty="0" smtClean="0"/>
              <a:t>, </a:t>
            </a:r>
            <a:r>
              <a:rPr lang="en-US" altLang="ko-KR" sz="1800" dirty="0" err="1" smtClean="0"/>
              <a:t>Anuj</a:t>
            </a:r>
            <a:r>
              <a:rPr lang="en-US" altLang="ko-KR" sz="1800" dirty="0" smtClean="0"/>
              <a:t> Sharma, </a:t>
            </a:r>
            <a:r>
              <a:rPr lang="en-US" altLang="ko-KR" sz="1800" dirty="0" err="1" smtClean="0"/>
              <a:t>Vassilis</a:t>
            </a:r>
            <a:r>
              <a:rPr lang="en-US" altLang="ko-KR" sz="1800" dirty="0" smtClean="0"/>
              <a:t> </a:t>
            </a:r>
            <a:r>
              <a:rPr lang="en-US" altLang="ko-KR" sz="1800" dirty="0" err="1" smtClean="0"/>
              <a:t>Virvilis</a:t>
            </a:r>
            <a:r>
              <a:rPr lang="en-US" altLang="ko-KR" sz="1800" dirty="0" smtClean="0"/>
              <a:t>, Spyros </a:t>
            </a:r>
            <a:r>
              <a:rPr lang="en-US" altLang="ko-KR" sz="1800" dirty="0" err="1" smtClean="0"/>
              <a:t>Deftereos</a:t>
            </a:r>
            <a:r>
              <a:rPr lang="en-US" altLang="ko-KR" sz="1800" dirty="0" smtClean="0"/>
              <a:t> and </a:t>
            </a:r>
            <a:r>
              <a:rPr lang="en-US" altLang="ko-KR" sz="1800" dirty="0" err="1" smtClean="0"/>
              <a:t>Aris</a:t>
            </a:r>
            <a:r>
              <a:rPr lang="en-US" altLang="ko-KR" sz="1800" dirty="0" smtClean="0"/>
              <a:t> </a:t>
            </a:r>
            <a:r>
              <a:rPr lang="en-US" altLang="ko-KR" sz="1800" dirty="0" err="1" smtClean="0"/>
              <a:t>Persidis</a:t>
            </a:r>
            <a:endParaRPr lang="en-US" altLang="ko-KR" sz="1800" dirty="0" smtClean="0"/>
          </a:p>
          <a:p>
            <a:pPr algn="r"/>
            <a:r>
              <a:rPr lang="en-US" altLang="ko-KR" sz="1800" dirty="0" smtClean="0"/>
              <a:t>17</a:t>
            </a:r>
            <a:r>
              <a:rPr lang="en-US" altLang="ko-KR" sz="1800" baseline="30000" dirty="0" smtClean="0"/>
              <a:t>th</a:t>
            </a:r>
            <a:r>
              <a:rPr lang="en-US" altLang="ko-KR" sz="1800" dirty="0" smtClean="0"/>
              <a:t> November 2010</a:t>
            </a:r>
            <a:endParaRPr lang="ko-KR" altLang="en-US" sz="1800" dirty="0"/>
          </a:p>
        </p:txBody>
      </p:sp>
    </p:spTree>
    <p:extLst>
      <p:ext uri="{BB962C8B-B14F-4D97-AF65-F5344CB8AC3E}">
        <p14:creationId xmlns:p14="http://schemas.microsoft.com/office/powerpoint/2010/main" val="281841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TECHNOLOGICAL OVERVIEW</a:t>
            </a:r>
            <a:endParaRPr lang="ko-KR" altLang="en-US" dirty="0"/>
          </a:p>
        </p:txBody>
      </p:sp>
      <p:sp>
        <p:nvSpPr>
          <p:cNvPr id="3" name="내용 개체 틀 2"/>
          <p:cNvSpPr>
            <a:spLocks noGrp="1"/>
          </p:cNvSpPr>
          <p:nvPr>
            <p:ph idx="1"/>
          </p:nvPr>
        </p:nvSpPr>
        <p:spPr/>
        <p:txBody>
          <a:bodyPr/>
          <a:lstStyle/>
          <a:p>
            <a:r>
              <a:rPr lang="en-US" altLang="ko-KR" dirty="0" smtClean="0"/>
              <a:t>Literature mining</a:t>
            </a:r>
          </a:p>
          <a:p>
            <a:r>
              <a:rPr lang="en-US" altLang="ko-KR" dirty="0" smtClean="0"/>
              <a:t>Information Extraction (IE)</a:t>
            </a:r>
          </a:p>
          <a:p>
            <a:r>
              <a:rPr lang="en-US" altLang="ko-KR" dirty="0" smtClean="0"/>
              <a:t>Semantic web technologies and ontologies</a:t>
            </a:r>
          </a:p>
          <a:p>
            <a:r>
              <a:rPr lang="en-US" altLang="ko-KR" dirty="0" smtClean="0"/>
              <a:t>Finding inferences through visualization techniques</a:t>
            </a:r>
          </a:p>
          <a:p>
            <a:pPr marL="0" indent="0">
              <a:buNone/>
            </a:pPr>
            <a:endParaRPr lang="ko-KR" altLang="en-US" dirty="0"/>
          </a:p>
        </p:txBody>
      </p:sp>
    </p:spTree>
    <p:extLst>
      <p:ext uri="{BB962C8B-B14F-4D97-AF65-F5344CB8AC3E}">
        <p14:creationId xmlns:p14="http://schemas.microsoft.com/office/powerpoint/2010/main" val="93515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Literature </a:t>
            </a:r>
            <a:r>
              <a:rPr lang="en-US" altLang="ko-KR" dirty="0" smtClean="0"/>
              <a:t>Mining</a:t>
            </a:r>
            <a:endParaRPr lang="en-US" altLang="ko-KR" dirty="0"/>
          </a:p>
        </p:txBody>
      </p:sp>
      <p:sp>
        <p:nvSpPr>
          <p:cNvPr id="3" name="내용 개체 틀 2"/>
          <p:cNvSpPr>
            <a:spLocks noGrp="1"/>
          </p:cNvSpPr>
          <p:nvPr>
            <p:ph idx="1"/>
          </p:nvPr>
        </p:nvSpPr>
        <p:spPr>
          <a:xfrm>
            <a:off x="994955" y="2756263"/>
            <a:ext cx="4883331" cy="3355386"/>
          </a:xfrm>
        </p:spPr>
        <p:txBody>
          <a:bodyPr/>
          <a:lstStyle/>
          <a:p>
            <a:r>
              <a:rPr lang="en-US" altLang="ko-KR" dirty="0" smtClean="0"/>
              <a:t>the most widely used repository of biomedical articles.</a:t>
            </a:r>
          </a:p>
          <a:p>
            <a:r>
              <a:rPr lang="en-US" altLang="ko-KR" dirty="0" smtClean="0"/>
              <a:t>containing over 20 million abstracts.</a:t>
            </a:r>
          </a:p>
          <a:p>
            <a:r>
              <a:rPr lang="en-US" altLang="ko-KR" dirty="0"/>
              <a:t>g</a:t>
            </a:r>
            <a:r>
              <a:rPr lang="en-US" altLang="ko-KR" dirty="0" smtClean="0"/>
              <a:t>rowing rapidly.</a:t>
            </a:r>
            <a:endParaRPr lang="ko-KR" altLang="en-US" dirty="0"/>
          </a:p>
          <a:p>
            <a:endParaRPr lang="ko-KR" altLang="en-US" dirty="0"/>
          </a:p>
          <a:p>
            <a:endParaRPr lang="ko-KR" altLang="en-US" dirty="0"/>
          </a:p>
          <a:p>
            <a:endParaRPr lang="en-US" altLang="ko-KR" dirty="0" smtClean="0"/>
          </a:p>
          <a:p>
            <a:pPr marL="0" indent="0">
              <a:buNone/>
            </a:pP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529" y="2051299"/>
            <a:ext cx="5344271" cy="3591426"/>
          </a:xfrm>
          <a:prstGeom prst="rect">
            <a:avLst/>
          </a:prstGeom>
        </p:spPr>
      </p:pic>
      <p:sp>
        <p:nvSpPr>
          <p:cNvPr id="6" name="직사각형 5"/>
          <p:cNvSpPr/>
          <p:nvPr/>
        </p:nvSpPr>
        <p:spPr>
          <a:xfrm>
            <a:off x="585552" y="2071465"/>
            <a:ext cx="2654037" cy="584775"/>
          </a:xfrm>
          <a:prstGeom prst="rect">
            <a:avLst/>
          </a:prstGeom>
        </p:spPr>
        <p:txBody>
          <a:bodyPr wrap="square">
            <a:spAutoFit/>
          </a:bodyPr>
          <a:lstStyle/>
          <a:p>
            <a:r>
              <a:rPr lang="en-US" altLang="ko-KR" sz="3200" dirty="0"/>
              <a:t>PubMed </a:t>
            </a:r>
            <a:r>
              <a:rPr lang="en-US" altLang="ko-KR" sz="3200" dirty="0" smtClean="0"/>
              <a:t>is… </a:t>
            </a:r>
            <a:endParaRPr lang="ko-KR" altLang="en-US" sz="3200" dirty="0"/>
          </a:p>
        </p:txBody>
      </p:sp>
    </p:spTree>
    <p:extLst>
      <p:ext uri="{BB962C8B-B14F-4D97-AF65-F5344CB8AC3E}">
        <p14:creationId xmlns:p14="http://schemas.microsoft.com/office/powerpoint/2010/main" val="345794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Literature </a:t>
            </a:r>
            <a:r>
              <a:rPr lang="en-US" altLang="ko-KR" dirty="0" smtClean="0"/>
              <a:t>Mining</a:t>
            </a:r>
            <a:endParaRPr lang="en-US" altLang="ko-KR" dirty="0"/>
          </a:p>
        </p:txBody>
      </p:sp>
      <p:sp>
        <p:nvSpPr>
          <p:cNvPr id="3" name="내용 개체 틀 2"/>
          <p:cNvSpPr>
            <a:spLocks noGrp="1"/>
          </p:cNvSpPr>
          <p:nvPr>
            <p:ph idx="1"/>
          </p:nvPr>
        </p:nvSpPr>
        <p:spPr>
          <a:xfrm>
            <a:off x="994955" y="2756263"/>
            <a:ext cx="10239102" cy="3355386"/>
          </a:xfrm>
        </p:spPr>
        <p:txBody>
          <a:bodyPr>
            <a:normAutofit/>
          </a:bodyPr>
          <a:lstStyle/>
          <a:p>
            <a:r>
              <a:rPr lang="en-US" altLang="ko-KR" dirty="0" smtClean="0"/>
              <a:t>The premise is that there are two concepts of knowledge that do not communicate explicitly with each other</a:t>
            </a:r>
          </a:p>
          <a:p>
            <a:endParaRPr lang="en-US" altLang="ko-KR" dirty="0" smtClean="0"/>
          </a:p>
          <a:p>
            <a:r>
              <a:rPr lang="en-US" altLang="ko-KR" dirty="0" smtClean="0"/>
              <a:t>Finally established in the clinical practice.</a:t>
            </a:r>
            <a:endParaRPr lang="ko-KR" altLang="en-US" dirty="0"/>
          </a:p>
          <a:p>
            <a:endParaRPr lang="ko-KR" altLang="en-US" dirty="0"/>
          </a:p>
          <a:p>
            <a:endParaRPr lang="ko-KR" altLang="en-US" dirty="0"/>
          </a:p>
          <a:p>
            <a:endParaRPr lang="en-US" altLang="ko-KR" dirty="0" smtClean="0"/>
          </a:p>
          <a:p>
            <a:pPr marL="0" indent="0">
              <a:buNone/>
            </a:pPr>
            <a:endParaRPr lang="ko-KR" altLang="en-US" dirty="0"/>
          </a:p>
        </p:txBody>
      </p:sp>
      <p:sp>
        <p:nvSpPr>
          <p:cNvPr id="6" name="직사각형 5"/>
          <p:cNvSpPr/>
          <p:nvPr/>
        </p:nvSpPr>
        <p:spPr>
          <a:xfrm>
            <a:off x="585552" y="2071465"/>
            <a:ext cx="4966162" cy="584775"/>
          </a:xfrm>
          <a:prstGeom prst="rect">
            <a:avLst/>
          </a:prstGeom>
        </p:spPr>
        <p:txBody>
          <a:bodyPr wrap="square">
            <a:spAutoFit/>
          </a:bodyPr>
          <a:lstStyle/>
          <a:p>
            <a:r>
              <a:rPr lang="en-US" altLang="ko-KR" sz="3200" dirty="0" smtClean="0"/>
              <a:t>Swanson’s ABC model</a:t>
            </a:r>
            <a:endParaRPr lang="ko-KR" altLang="en-US" sz="3200" dirty="0"/>
          </a:p>
        </p:txBody>
      </p:sp>
    </p:spTree>
    <p:extLst>
      <p:ext uri="{BB962C8B-B14F-4D97-AF65-F5344CB8AC3E}">
        <p14:creationId xmlns:p14="http://schemas.microsoft.com/office/powerpoint/2010/main" val="93577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Literature </a:t>
            </a:r>
            <a:r>
              <a:rPr lang="en-US" altLang="ko-KR" dirty="0" smtClean="0"/>
              <a:t>Mining</a:t>
            </a:r>
            <a:endParaRPr lang="en-US" altLang="ko-KR" dirty="0"/>
          </a:p>
        </p:txBody>
      </p:sp>
      <p:sp>
        <p:nvSpPr>
          <p:cNvPr id="3" name="내용 개체 틀 2"/>
          <p:cNvSpPr>
            <a:spLocks noGrp="1"/>
          </p:cNvSpPr>
          <p:nvPr>
            <p:ph idx="1"/>
          </p:nvPr>
        </p:nvSpPr>
        <p:spPr>
          <a:xfrm>
            <a:off x="994955" y="2756263"/>
            <a:ext cx="4883331" cy="3355386"/>
          </a:xfrm>
        </p:spPr>
        <p:txBody>
          <a:bodyPr>
            <a:normAutofit/>
          </a:bodyPr>
          <a:lstStyle/>
          <a:p>
            <a:pPr marL="0" indent="0">
              <a:buNone/>
            </a:pPr>
            <a:endParaRPr lang="ko-KR" altLang="en-US" dirty="0"/>
          </a:p>
          <a:p>
            <a:endParaRPr lang="ko-KR" altLang="en-US" dirty="0"/>
          </a:p>
          <a:p>
            <a:endParaRPr lang="ko-KR" altLang="en-US" dirty="0"/>
          </a:p>
          <a:p>
            <a:endParaRPr lang="en-US" altLang="ko-KR" dirty="0" smtClean="0"/>
          </a:p>
          <a:p>
            <a:pPr marL="0" indent="0">
              <a:buNone/>
            </a:pPr>
            <a:endParaRPr lang="ko-KR" altLang="en-US" dirty="0"/>
          </a:p>
        </p:txBody>
      </p:sp>
      <p:sp>
        <p:nvSpPr>
          <p:cNvPr id="6" name="직사각형 5"/>
          <p:cNvSpPr/>
          <p:nvPr/>
        </p:nvSpPr>
        <p:spPr>
          <a:xfrm>
            <a:off x="585552" y="2071465"/>
            <a:ext cx="10269682" cy="584775"/>
          </a:xfrm>
          <a:prstGeom prst="rect">
            <a:avLst/>
          </a:prstGeom>
        </p:spPr>
        <p:txBody>
          <a:bodyPr wrap="square">
            <a:spAutoFit/>
          </a:bodyPr>
          <a:lstStyle/>
          <a:p>
            <a:r>
              <a:rPr lang="en-US" altLang="ko-KR" sz="3200" dirty="0" smtClean="0"/>
              <a:t>Swanson’s ABC model : 2 types</a:t>
            </a:r>
            <a:endParaRPr lang="ko-KR" altLang="en-US" sz="3200"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620" y="2656240"/>
            <a:ext cx="5734850" cy="3867690"/>
          </a:xfrm>
          <a:prstGeom prst="rect">
            <a:avLst/>
          </a:prstGeom>
        </p:spPr>
      </p:pic>
      <p:sp>
        <p:nvSpPr>
          <p:cNvPr id="7" name="직사각형 6"/>
          <p:cNvSpPr/>
          <p:nvPr/>
        </p:nvSpPr>
        <p:spPr>
          <a:xfrm>
            <a:off x="2290152" y="2756263"/>
            <a:ext cx="2953344" cy="369332"/>
          </a:xfrm>
          <a:prstGeom prst="rect">
            <a:avLst/>
          </a:prstGeom>
        </p:spPr>
        <p:txBody>
          <a:bodyPr wrap="square">
            <a:spAutoFit/>
          </a:bodyPr>
          <a:lstStyle/>
          <a:p>
            <a:r>
              <a:rPr lang="en-US" altLang="ko-KR" dirty="0" smtClean="0"/>
              <a:t>Closed Process</a:t>
            </a:r>
            <a:endParaRPr lang="ko-KR" altLang="en-US" dirty="0"/>
          </a:p>
        </p:txBody>
      </p:sp>
      <p:sp>
        <p:nvSpPr>
          <p:cNvPr id="8" name="직사각형 7"/>
          <p:cNvSpPr/>
          <p:nvPr/>
        </p:nvSpPr>
        <p:spPr>
          <a:xfrm>
            <a:off x="2290152" y="4064624"/>
            <a:ext cx="2953344" cy="369332"/>
          </a:xfrm>
          <a:prstGeom prst="rect">
            <a:avLst/>
          </a:prstGeom>
        </p:spPr>
        <p:txBody>
          <a:bodyPr wrap="square">
            <a:spAutoFit/>
          </a:bodyPr>
          <a:lstStyle/>
          <a:p>
            <a:r>
              <a:rPr lang="en-US" altLang="ko-KR" smtClean="0"/>
              <a:t>Open</a:t>
            </a:r>
            <a:endParaRPr lang="ko-KR" altLang="en-US" dirty="0"/>
          </a:p>
        </p:txBody>
      </p:sp>
    </p:spTree>
    <p:extLst>
      <p:ext uri="{BB962C8B-B14F-4D97-AF65-F5344CB8AC3E}">
        <p14:creationId xmlns:p14="http://schemas.microsoft.com/office/powerpoint/2010/main" val="268710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Semantic web technologies and ontologies</a:t>
            </a:r>
            <a:br>
              <a:rPr lang="en-US" altLang="ko-KR" dirty="0"/>
            </a:br>
            <a:endParaRPr lang="ko-KR" altLang="en-US" dirty="0"/>
          </a:p>
        </p:txBody>
      </p:sp>
      <p:sp>
        <p:nvSpPr>
          <p:cNvPr id="3" name="내용 개체 틀 2"/>
          <p:cNvSpPr>
            <a:spLocks noGrp="1"/>
          </p:cNvSpPr>
          <p:nvPr>
            <p:ph idx="1"/>
          </p:nvPr>
        </p:nvSpPr>
        <p:spPr/>
        <p:txBody>
          <a:bodyPr/>
          <a:lstStyle/>
          <a:p>
            <a:endParaRPr lang="ko-KR" altLang="en-US" dirty="0"/>
          </a:p>
        </p:txBody>
      </p:sp>
    </p:spTree>
    <p:extLst>
      <p:ext uri="{BB962C8B-B14F-4D97-AF65-F5344CB8AC3E}">
        <p14:creationId xmlns:p14="http://schemas.microsoft.com/office/powerpoint/2010/main" val="300871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CONCLUDING REMARKS</a:t>
            </a:r>
            <a:endParaRPr lang="ko-KR" altLang="en-US" dirty="0"/>
          </a:p>
        </p:txBody>
      </p:sp>
      <p:sp>
        <p:nvSpPr>
          <p:cNvPr id="3" name="내용 개체 틀 2"/>
          <p:cNvSpPr>
            <a:spLocks noGrp="1"/>
          </p:cNvSpPr>
          <p:nvPr>
            <p:ph idx="1"/>
          </p:nvPr>
        </p:nvSpPr>
        <p:spPr/>
        <p:txBody>
          <a:bodyPr/>
          <a:lstStyle/>
          <a:p>
            <a:pPr marL="0" indent="0">
              <a:buNone/>
            </a:pPr>
            <a:endParaRPr lang="ko-KR" altLang="en-US" dirty="0"/>
          </a:p>
        </p:txBody>
      </p:sp>
    </p:spTree>
    <p:extLst>
      <p:ext uri="{BB962C8B-B14F-4D97-AF65-F5344CB8AC3E}">
        <p14:creationId xmlns:p14="http://schemas.microsoft.com/office/powerpoint/2010/main" val="272338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KeyPoint</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smtClean="0"/>
              <a:t>The productivity challenge of traditional drug discovery, has sparked a renewed interest to DR, as an alternative approach to traditional drug discovery.</a:t>
            </a:r>
          </a:p>
          <a:p>
            <a:pPr marL="0" indent="0">
              <a:buNone/>
            </a:pPr>
            <a:r>
              <a:rPr lang="en-US" altLang="ko-KR" dirty="0" smtClean="0"/>
              <a:t>As research on a single topic may be spanning across many scientific disciplines and biomedical journals, it is increasingly difficult for scientists to follow all advances in their field of interest. </a:t>
            </a:r>
            <a:r>
              <a:rPr lang="en-US" altLang="ko-KR" dirty="0" smtClean="0"/>
              <a:t>Advances in literature </a:t>
            </a:r>
            <a:r>
              <a:rPr lang="en-US" altLang="ko-KR" dirty="0" smtClean="0"/>
              <a:t>mining have made it possible to infer relationships between biomedical concepts, even if they are not mentioned in the same abstract.</a:t>
            </a:r>
          </a:p>
          <a:p>
            <a:pPr marL="0" indent="0">
              <a:buNone/>
            </a:pPr>
            <a:endParaRPr lang="en-US" altLang="ko-KR" dirty="0"/>
          </a:p>
          <a:p>
            <a:pPr marL="0" indent="0">
              <a:buNone/>
            </a:pPr>
            <a:r>
              <a:rPr lang="en-US" altLang="ko-KR" dirty="0" smtClean="0"/>
              <a:t>Biomedical literature mining, especially the combination of efficient IE with LBD seems to be well suited as a strategy to generate scientific hypotheses related to finding new uses for existing drugs.</a:t>
            </a:r>
          </a:p>
          <a:p>
            <a:pPr marL="0" indent="0">
              <a:buNone/>
            </a:pPr>
            <a:r>
              <a:rPr lang="en-US" altLang="ko-KR" dirty="0" smtClean="0"/>
              <a:t>Ontologies capture domain knowledge, concepts and their relationships, and have been used to infer unknown relationships, </a:t>
            </a:r>
            <a:r>
              <a:rPr lang="en-US" altLang="ko-KR" dirty="0" err="1" smtClean="0"/>
              <a:t>throught</a:t>
            </a:r>
            <a:r>
              <a:rPr lang="en-US" altLang="ko-KR" dirty="0" smtClean="0"/>
              <a:t> automated reasoning , making them indispensable in drug repurposing.</a:t>
            </a:r>
          </a:p>
          <a:p>
            <a:pPr marL="0" indent="0">
              <a:buNone/>
            </a:pPr>
            <a:r>
              <a:rPr lang="en-US" altLang="ko-KR" dirty="0" smtClean="0"/>
              <a:t>Visualization techniques in articles relevant to drug repurposing are either used to conceptualize an automatic algorithm for detection of an association of interest or simply act as an exploration tool to manually perform the </a:t>
            </a:r>
            <a:r>
              <a:rPr lang="en-US" altLang="ko-KR" dirty="0" err="1" smtClean="0"/>
              <a:t>dectection</a:t>
            </a:r>
            <a:r>
              <a:rPr lang="en-US" altLang="ko-KR" dirty="0" smtClean="0"/>
              <a:t>.</a:t>
            </a:r>
          </a:p>
        </p:txBody>
      </p:sp>
    </p:spTree>
    <p:extLst>
      <p:ext uri="{BB962C8B-B14F-4D97-AF65-F5344CB8AC3E}">
        <p14:creationId xmlns:p14="http://schemas.microsoft.com/office/powerpoint/2010/main" val="298933173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3236</TotalTime>
  <Words>301</Words>
  <Application>Microsoft Office PowerPoint</Application>
  <PresentationFormat>와이드스크린</PresentationFormat>
  <Paragraphs>38</Paragraphs>
  <Slides>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Adobe 고딕 Std B</vt:lpstr>
      <vt:lpstr>맑은 고딕</vt:lpstr>
      <vt:lpstr>Arial</vt:lpstr>
      <vt:lpstr>Office 테마</vt:lpstr>
      <vt:lpstr>Literature mining, ontologies and information visualization for drug repurposing</vt:lpstr>
      <vt:lpstr>TECHNOLOGICAL OVERVIEW</vt:lpstr>
      <vt:lpstr>Literature Mining</vt:lpstr>
      <vt:lpstr>Literature Mining</vt:lpstr>
      <vt:lpstr>Literature Mining</vt:lpstr>
      <vt:lpstr>Semantic web technologies and ontologies </vt:lpstr>
      <vt:lpstr>CONCLUDING REMARKS</vt:lpstr>
      <vt:lpstr>KeyPoint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mining, ontologies and information visualization for drug repurposing</dc:title>
  <dc:creator>Windows 사용자</dc:creator>
  <cp:lastModifiedBy>Windows 사용자</cp:lastModifiedBy>
  <cp:revision>12</cp:revision>
  <dcterms:created xsi:type="dcterms:W3CDTF">2016-07-08T08:30:24Z</dcterms:created>
  <dcterms:modified xsi:type="dcterms:W3CDTF">2016-07-10T14:32:09Z</dcterms:modified>
</cp:coreProperties>
</file>