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1"/>
  </p:handoutMasterIdLst>
  <p:sldIdLst>
    <p:sldId id="256" r:id="rId2"/>
    <p:sldId id="273" r:id="rId3"/>
    <p:sldId id="291" r:id="rId4"/>
    <p:sldId id="292" r:id="rId5"/>
    <p:sldId id="293" r:id="rId6"/>
    <p:sldId id="294"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Lst>
  <p:sldSz cx="12192000" cy="6858000"/>
  <p:notesSz cx="9144000" cy="6858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95" d="100"/>
          <a:sy n="95" d="100"/>
        </p:scale>
        <p:origin x="44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7E79EB56-44A1-46CE-8B6B-9528BA84A8D9}" type="datetimeFigureOut">
              <a:rPr lang="ko-KR" altLang="en-US" smtClean="0"/>
              <a:t>2016-08-04</a:t>
            </a:fld>
            <a:endParaRPr lang="ko-KR" altLang="en-US"/>
          </a:p>
        </p:txBody>
      </p:sp>
      <p:sp>
        <p:nvSpPr>
          <p:cNvPr id="4" name="바닥글 개체 틀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93D33230-1EEC-448B-B225-88523019E6BA}" type="slidenum">
              <a:rPr lang="ko-KR" altLang="en-US" smtClean="0"/>
              <a:t>‹#›</a:t>
            </a:fld>
            <a:endParaRPr lang="ko-KR" altLang="en-US"/>
          </a:p>
        </p:txBody>
      </p:sp>
    </p:spTree>
    <p:extLst>
      <p:ext uri="{BB962C8B-B14F-4D97-AF65-F5344CB8AC3E}">
        <p14:creationId xmlns:p14="http://schemas.microsoft.com/office/powerpoint/2010/main" val="407340143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83EDC4C0-6A02-4D45-A5CC-78FAE8BE5E20}" type="datetimeFigureOut">
              <a:rPr lang="ko-KR" altLang="en-US" smtClean="0"/>
              <a:t>2016-08-04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3690381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3EDC4C0-6A02-4D45-A5CC-78FAE8BE5E20}" type="datetimeFigureOut">
              <a:rPr lang="ko-KR" altLang="en-US" smtClean="0"/>
              <a:t>2016-08-04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3292792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3EDC4C0-6A02-4D45-A5CC-78FAE8BE5E20}" type="datetimeFigureOut">
              <a:rPr lang="ko-KR" altLang="en-US" smtClean="0"/>
              <a:t>2016-08-04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205586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3EDC4C0-6A02-4D45-A5CC-78FAE8BE5E20}" type="datetimeFigureOut">
              <a:rPr lang="ko-KR" altLang="en-US" smtClean="0"/>
              <a:t>2016-08-04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827692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83EDC4C0-6A02-4D45-A5CC-78FAE8BE5E20}" type="datetimeFigureOut">
              <a:rPr lang="ko-KR" altLang="en-US" smtClean="0"/>
              <a:t>2016-08-04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1268430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83EDC4C0-6A02-4D45-A5CC-78FAE8BE5E20}" type="datetimeFigureOut">
              <a:rPr lang="ko-KR" altLang="en-US" smtClean="0"/>
              <a:t>2016-08-04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613324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83EDC4C0-6A02-4D45-A5CC-78FAE8BE5E20}" type="datetimeFigureOut">
              <a:rPr lang="ko-KR" altLang="en-US" smtClean="0"/>
              <a:t>2016-08-04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1531946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83EDC4C0-6A02-4D45-A5CC-78FAE8BE5E20}" type="datetimeFigureOut">
              <a:rPr lang="ko-KR" altLang="en-US" smtClean="0"/>
              <a:t>2016-08-04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1128117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3EDC4C0-6A02-4D45-A5CC-78FAE8BE5E20}" type="datetimeFigureOut">
              <a:rPr lang="ko-KR" altLang="en-US" smtClean="0"/>
              <a:t>2016-08-04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3728449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83EDC4C0-6A02-4D45-A5CC-78FAE8BE5E20}" type="datetimeFigureOut">
              <a:rPr lang="ko-KR" altLang="en-US" smtClean="0"/>
              <a:t>2016-08-04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1702047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83EDC4C0-6A02-4D45-A5CC-78FAE8BE5E20}" type="datetimeFigureOut">
              <a:rPr lang="ko-KR" altLang="en-US" smtClean="0"/>
              <a:t>2016-08-04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3435647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EDC4C0-6A02-4D45-A5CC-78FAE8BE5E20}" type="datetimeFigureOut">
              <a:rPr lang="ko-KR" altLang="en-US" smtClean="0"/>
              <a:t>2016-08-04</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1584591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Autofit/>
          </a:bodyPr>
          <a:lstStyle/>
          <a:p>
            <a:pPr algn="l"/>
            <a:r>
              <a:rPr lang="en-US" altLang="ko-KR" sz="3600" dirty="0" smtClean="0">
                <a:latin typeface="Adobe 고딕 Std B" panose="020B0800000000000000" pitchFamily="34" charset="-127"/>
                <a:ea typeface="Adobe 고딕 Std B" panose="020B0800000000000000" pitchFamily="34" charset="-127"/>
              </a:rPr>
              <a:t>Bridging semantics and syntax with graph</a:t>
            </a:r>
            <a:br>
              <a:rPr lang="en-US" altLang="ko-KR" sz="3600" dirty="0" smtClean="0">
                <a:latin typeface="Adobe 고딕 Std B" panose="020B0800000000000000" pitchFamily="34" charset="-127"/>
                <a:ea typeface="Adobe 고딕 Std B" panose="020B0800000000000000" pitchFamily="34" charset="-127"/>
              </a:rPr>
            </a:br>
            <a:r>
              <a:rPr lang="en-US" altLang="ko-KR" sz="3600" dirty="0" smtClean="0">
                <a:latin typeface="Adobe 고딕 Std B" panose="020B0800000000000000" pitchFamily="34" charset="-127"/>
                <a:ea typeface="Adobe 고딕 Std B" panose="020B0800000000000000" pitchFamily="34" charset="-127"/>
              </a:rPr>
              <a:t>algorithms</a:t>
            </a:r>
            <a:br>
              <a:rPr lang="en-US" altLang="ko-KR" sz="3600" dirty="0" smtClean="0">
                <a:latin typeface="Adobe 고딕 Std B" panose="020B0800000000000000" pitchFamily="34" charset="-127"/>
                <a:ea typeface="Adobe 고딕 Std B" panose="020B0800000000000000" pitchFamily="34" charset="-127"/>
              </a:rPr>
            </a:br>
            <a:r>
              <a:rPr lang="en-US" altLang="ko-KR" sz="2400" dirty="0" smtClean="0">
                <a:latin typeface="Adobe 고딕 Std B" panose="020B0800000000000000" pitchFamily="34" charset="-127"/>
                <a:ea typeface="Adobe 고딕 Std B" panose="020B0800000000000000" pitchFamily="34" charset="-127"/>
              </a:rPr>
              <a:t>—state-of-the-art of extracting biomedical relations</a:t>
            </a:r>
            <a:endParaRPr lang="ko-KR" altLang="en-US" sz="2400" dirty="0">
              <a:latin typeface="Adobe 고딕 Std B" panose="020B0800000000000000" pitchFamily="34" charset="-127"/>
              <a:ea typeface="Adobe 고딕 Std B" panose="020B0800000000000000" pitchFamily="34" charset="-127"/>
            </a:endParaRPr>
          </a:p>
        </p:txBody>
      </p:sp>
      <p:sp>
        <p:nvSpPr>
          <p:cNvPr id="3" name="부제목 2"/>
          <p:cNvSpPr>
            <a:spLocks noGrp="1"/>
          </p:cNvSpPr>
          <p:nvPr>
            <p:ph type="subTitle" idx="1"/>
          </p:nvPr>
        </p:nvSpPr>
        <p:spPr/>
        <p:txBody>
          <a:bodyPr>
            <a:normAutofit/>
          </a:bodyPr>
          <a:lstStyle/>
          <a:p>
            <a:pPr algn="r"/>
            <a:r>
              <a:rPr lang="en-US" altLang="ko-KR" dirty="0" smtClean="0"/>
              <a:t>Yuan </a:t>
            </a:r>
            <a:r>
              <a:rPr lang="en-US" altLang="ko-KR" sz="2000" dirty="0" err="1"/>
              <a:t>Luo,O</a:t>
            </a:r>
            <a:r>
              <a:rPr lang="en-US" altLang="ko-KR" dirty="0"/>
              <a:t>¨ </a:t>
            </a:r>
            <a:r>
              <a:rPr lang="en-US" altLang="ko-KR" dirty="0" err="1"/>
              <a:t>zlem</a:t>
            </a:r>
            <a:r>
              <a:rPr lang="en-US" altLang="ko-KR" dirty="0"/>
              <a:t> </a:t>
            </a:r>
            <a:r>
              <a:rPr lang="en-US" altLang="ko-KR" dirty="0" err="1"/>
              <a:t>Uzuner</a:t>
            </a:r>
            <a:r>
              <a:rPr lang="en-US" altLang="ko-KR" dirty="0"/>
              <a:t> and Peter </a:t>
            </a:r>
            <a:r>
              <a:rPr lang="en-US" altLang="ko-KR" dirty="0" err="1" smtClean="0"/>
              <a:t>Szolovits</a:t>
            </a:r>
            <a:endParaRPr lang="en-US" altLang="ko-KR" dirty="0" smtClean="0"/>
          </a:p>
          <a:p>
            <a:pPr algn="r"/>
            <a:r>
              <a:rPr lang="en-US" altLang="ko-KR" dirty="0" smtClean="0"/>
              <a:t>160728</a:t>
            </a:r>
            <a:endParaRPr lang="ko-KR" altLang="en-US" dirty="0"/>
          </a:p>
        </p:txBody>
      </p:sp>
    </p:spTree>
    <p:extLst>
      <p:ext uri="{BB962C8B-B14F-4D97-AF65-F5344CB8AC3E}">
        <p14:creationId xmlns:p14="http://schemas.microsoft.com/office/powerpoint/2010/main" val="1318307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Relation extraction from the scientific </a:t>
            </a:r>
            <a:r>
              <a:rPr lang="en-US" altLang="ko-KR" dirty="0" smtClean="0"/>
              <a:t>literature </a:t>
            </a:r>
            <a:r>
              <a:rPr lang="en-US" altLang="ko-KR" sz="2000" dirty="0" smtClean="0"/>
              <a:t>- </a:t>
            </a:r>
            <a:r>
              <a:rPr lang="en-US" altLang="ko-KR" sz="2000" dirty="0" err="1"/>
              <a:t>SemEval</a:t>
            </a:r>
            <a:r>
              <a:rPr lang="en-US" altLang="ko-KR" sz="2000" dirty="0"/>
              <a:t> 2015 Task 14</a:t>
            </a:r>
            <a:endParaRPr lang="ko-KR" altLang="en-US" sz="2000" dirty="0"/>
          </a:p>
        </p:txBody>
      </p:sp>
      <p:sp>
        <p:nvSpPr>
          <p:cNvPr id="3" name="내용 개체 틀 2"/>
          <p:cNvSpPr>
            <a:spLocks noGrp="1"/>
          </p:cNvSpPr>
          <p:nvPr>
            <p:ph idx="1"/>
          </p:nvPr>
        </p:nvSpPr>
        <p:spPr/>
        <p:txBody>
          <a:bodyPr>
            <a:normAutofit fontScale="25000" lnSpcReduction="20000"/>
          </a:bodyPr>
          <a:lstStyle/>
          <a:p>
            <a:r>
              <a:rPr lang="en-US" altLang="ko-KR" dirty="0"/>
              <a:t>The challenge used weighted accuracy to rank the </a:t>
            </a:r>
            <a:r>
              <a:rPr lang="en-US" altLang="ko-KR" dirty="0" smtClean="0"/>
              <a:t>participants. </a:t>
            </a:r>
            <a:r>
              <a:rPr lang="en-US" altLang="ko-KR" dirty="0" err="1" smtClean="0"/>
              <a:t>Xu</a:t>
            </a:r>
            <a:r>
              <a:rPr lang="en-US" altLang="ko-KR" dirty="0" smtClean="0"/>
              <a:t> </a:t>
            </a:r>
            <a:r>
              <a:rPr lang="en-US" altLang="ko-KR" dirty="0"/>
              <a:t>et al. [97] and Pathak et al. [98] consistently ranked as the top two teams in both task 2a (0.886 and 0.880, respectively)and task 2b (0.808 and 0.795, respectively). </a:t>
            </a:r>
            <a:endParaRPr lang="en-US" altLang="ko-KR" dirty="0" smtClean="0"/>
          </a:p>
          <a:p>
            <a:endParaRPr lang="en-US" altLang="ko-KR" dirty="0"/>
          </a:p>
          <a:p>
            <a:r>
              <a:rPr lang="en-US" altLang="ko-KR" dirty="0" err="1"/>
              <a:t>Xu</a:t>
            </a:r>
            <a:r>
              <a:rPr lang="en-US" altLang="ko-KR" dirty="0"/>
              <a:t> et al. </a:t>
            </a:r>
          </a:p>
          <a:p>
            <a:r>
              <a:rPr lang="en-US" altLang="ko-KR" dirty="0"/>
              <a:t>used Conditional Random Field (CRF) as the classifier for BL slot filling and SVM as the classifier for the other slots. </a:t>
            </a:r>
          </a:p>
          <a:p>
            <a:r>
              <a:rPr lang="en-US" altLang="ko-KR" dirty="0"/>
              <a:t>The SVM classifier additionally used dependencies coming into and out of the disorder mentions. </a:t>
            </a:r>
          </a:p>
          <a:p>
            <a:r>
              <a:rPr lang="en-US" altLang="ko-KR" dirty="0"/>
              <a:t>Note that these dependencies cannot capture multi-hop syntax dependence, but the authors observed that NEG/UNC/COU/SEV/GEN always have one-hop dependence. </a:t>
            </a:r>
          </a:p>
          <a:p>
            <a:r>
              <a:rPr lang="en-US" altLang="ko-KR" dirty="0"/>
              <a:t>On the other hand, CRF (for BL) is itself a graph-based model that treats tokens and hidden states as nodes (integrating semantic and syntactic features including n-grams, context words, dictionaries and section names) and interconnects</a:t>
            </a:r>
          </a:p>
          <a:p>
            <a:r>
              <a:rPr lang="en-US" altLang="ko-KR" dirty="0"/>
              <a:t>nodes with transition and emission edges. </a:t>
            </a:r>
          </a:p>
          <a:p>
            <a:endParaRPr lang="en-US" altLang="ko-KR" dirty="0"/>
          </a:p>
          <a:p>
            <a:r>
              <a:rPr lang="en-US" altLang="ko-KR" dirty="0"/>
              <a:t>Pathak et al.</a:t>
            </a:r>
          </a:p>
          <a:p>
            <a:r>
              <a:rPr lang="en-US" altLang="ko-KR" dirty="0"/>
              <a:t>divided slot detection into two parts: detecting keywords and relating keywords with disorder mentions. </a:t>
            </a:r>
          </a:p>
          <a:p>
            <a:r>
              <a:rPr lang="en-US" altLang="ko-KR" dirty="0"/>
              <a:t>They used dictionary look-up combined with CRF trained on features such as bag-</a:t>
            </a:r>
            <a:r>
              <a:rPr lang="en-US" altLang="ko-KR" dirty="0" err="1"/>
              <a:t>forwords</a:t>
            </a:r>
            <a:r>
              <a:rPr lang="en-US" altLang="ko-KR" dirty="0"/>
              <a:t> and orthographic features to detect keywords. </a:t>
            </a:r>
          </a:p>
          <a:p>
            <a:r>
              <a:rPr lang="en-US" altLang="ko-KR" dirty="0"/>
              <a:t>To relate keyword with disorder mentions, they trained SVM using features similar to </a:t>
            </a:r>
            <a:r>
              <a:rPr lang="en-US" altLang="ko-KR" dirty="0" err="1"/>
              <a:t>Xu</a:t>
            </a:r>
            <a:r>
              <a:rPr lang="en-US" altLang="ko-KR" dirty="0"/>
              <a:t> et al. plus Part-of-Speech tags. </a:t>
            </a:r>
          </a:p>
          <a:p>
            <a:r>
              <a:rPr lang="en-US" altLang="ko-KR" dirty="0" smtClean="0"/>
              <a:t>Other </a:t>
            </a:r>
            <a:r>
              <a:rPr lang="en-US" altLang="ko-KR" dirty="0"/>
              <a:t>teams used explicit graph-mining algorithms  and but did not perform as competitively. </a:t>
            </a:r>
          </a:p>
          <a:p>
            <a:endParaRPr lang="en-US" altLang="ko-KR" dirty="0"/>
          </a:p>
          <a:p>
            <a:r>
              <a:rPr lang="en-US" altLang="ko-KR" dirty="0"/>
              <a:t>For example, </a:t>
            </a:r>
          </a:p>
          <a:p>
            <a:r>
              <a:rPr lang="en-US" altLang="ko-KR" dirty="0" err="1"/>
              <a:t>Hakala</a:t>
            </a:r>
            <a:r>
              <a:rPr lang="en-US" altLang="ko-KR" dirty="0"/>
              <a:t> et al.  </a:t>
            </a:r>
          </a:p>
          <a:p>
            <a:r>
              <a:rPr lang="en-US" altLang="ko-KR" dirty="0"/>
              <a:t>tackled task 2a by adapting TEES system to work with </a:t>
            </a:r>
            <a:r>
              <a:rPr lang="en-US" altLang="ko-KR" dirty="0" err="1"/>
              <a:t>SemEval</a:t>
            </a:r>
            <a:r>
              <a:rPr lang="en-US" altLang="ko-KR" dirty="0"/>
              <a:t> data format and achieved a weighted accuracy of 0.857, placing the third. </a:t>
            </a:r>
          </a:p>
          <a:p>
            <a:r>
              <a:rPr lang="en-US" altLang="ko-KR" dirty="0"/>
              <a:t>This is not surprising, as given many slots only involve one-hop dependencies, full-fledged graph-based approach only offers limited benefits. </a:t>
            </a:r>
          </a:p>
          <a:p>
            <a:r>
              <a:rPr lang="en-US" altLang="ko-KR" dirty="0"/>
              <a:t>In addition, the controlled vocabulary and controlled format nature of challenge tasks makes themselves suitable for CRF, as limited number of states and state-transitions lead to less sparse and more robust probability estimation.</a:t>
            </a:r>
            <a:endParaRPr lang="en-US" altLang="ko-KR" dirty="0" smtClean="0"/>
          </a:p>
        </p:txBody>
      </p:sp>
    </p:spTree>
    <p:extLst>
      <p:ext uri="{BB962C8B-B14F-4D97-AF65-F5344CB8AC3E}">
        <p14:creationId xmlns:p14="http://schemas.microsoft.com/office/powerpoint/2010/main" val="3529272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Relation extraction from the scientific </a:t>
            </a:r>
            <a:r>
              <a:rPr lang="en-US" altLang="ko-KR" dirty="0" smtClean="0"/>
              <a:t>literature </a:t>
            </a:r>
            <a:r>
              <a:rPr lang="en-US" altLang="ko-KR" sz="2000" dirty="0" smtClean="0"/>
              <a:t>- </a:t>
            </a:r>
            <a:r>
              <a:rPr lang="en-US" altLang="ko-KR" sz="2000" dirty="0"/>
              <a:t>Separately motivated clinical relation extraction</a:t>
            </a:r>
            <a:endParaRPr lang="ko-KR" altLang="en-US" sz="2000" dirty="0"/>
          </a:p>
        </p:txBody>
      </p:sp>
      <p:sp>
        <p:nvSpPr>
          <p:cNvPr id="3" name="내용 개체 틀 2"/>
          <p:cNvSpPr>
            <a:spLocks noGrp="1"/>
          </p:cNvSpPr>
          <p:nvPr>
            <p:ph idx="1"/>
          </p:nvPr>
        </p:nvSpPr>
        <p:spPr/>
        <p:txBody>
          <a:bodyPr>
            <a:normAutofit fontScale="25000" lnSpcReduction="20000"/>
          </a:bodyPr>
          <a:lstStyle/>
          <a:p>
            <a:r>
              <a:rPr lang="en-US" altLang="ko-KR" dirty="0"/>
              <a:t>After the i2b2 challenges, </a:t>
            </a:r>
          </a:p>
          <a:p>
            <a:r>
              <a:rPr lang="en-US" altLang="ko-KR" dirty="0"/>
              <a:t>several authors aimed at combining the concept and relation extraction steps into an integral pipeline and/or generalizing to the extraction of complex or even nested relations. </a:t>
            </a:r>
          </a:p>
          <a:p>
            <a:endParaRPr lang="en-US" altLang="ko-KR" dirty="0"/>
          </a:p>
          <a:p>
            <a:r>
              <a:rPr lang="en-US" altLang="ko-KR" dirty="0" err="1"/>
              <a:t>Xu</a:t>
            </a:r>
            <a:r>
              <a:rPr lang="en-US" altLang="ko-KR" dirty="0"/>
              <a:t> et al. </a:t>
            </a:r>
          </a:p>
          <a:p>
            <a:r>
              <a:rPr lang="en-US" altLang="ko-KR" dirty="0"/>
              <a:t>developed a rule-based system </a:t>
            </a:r>
            <a:r>
              <a:rPr lang="en-US" altLang="ko-KR" dirty="0" err="1"/>
              <a:t>MedEx</a:t>
            </a:r>
            <a:r>
              <a:rPr lang="en-US" altLang="ko-KR" dirty="0"/>
              <a:t> to extract medications and specific relations between medications and their associated strengths, routes and frequencies.</a:t>
            </a:r>
          </a:p>
          <a:p>
            <a:r>
              <a:rPr lang="en-US" altLang="ko-KR" dirty="0"/>
              <a:t>The </a:t>
            </a:r>
            <a:r>
              <a:rPr lang="en-US" altLang="ko-KR" dirty="0" err="1"/>
              <a:t>MedEx</a:t>
            </a:r>
            <a:r>
              <a:rPr lang="en-US" altLang="ko-KR" dirty="0"/>
              <a:t> system converts narrative sentences in clinical notes into conceptual graph representations of medication relations. </a:t>
            </a:r>
          </a:p>
          <a:p>
            <a:r>
              <a:rPr lang="en-US" altLang="ko-KR" dirty="0"/>
              <a:t>To do so, </a:t>
            </a:r>
            <a:r>
              <a:rPr lang="en-US" altLang="ko-KR" dirty="0" err="1"/>
              <a:t>Xu</a:t>
            </a:r>
            <a:r>
              <a:rPr lang="en-US" altLang="ko-KR" dirty="0"/>
              <a:t> et al. designed a semantic grammar directly </a:t>
            </a:r>
            <a:r>
              <a:rPr lang="en-US" altLang="ko-KR" dirty="0" err="1"/>
              <a:t>mappable</a:t>
            </a:r>
            <a:r>
              <a:rPr lang="en-US" altLang="ko-KR" dirty="0"/>
              <a:t> to conceptual graphs and applied the Kay Chart Parser to parse sentences according to this grammar. </a:t>
            </a:r>
          </a:p>
          <a:p>
            <a:r>
              <a:rPr lang="en-US" altLang="ko-KR" dirty="0"/>
              <a:t>They also used a regular-expression-based </a:t>
            </a:r>
            <a:r>
              <a:rPr lang="en-US" altLang="ko-KR" dirty="0" err="1"/>
              <a:t>chunker</a:t>
            </a:r>
            <a:r>
              <a:rPr lang="en-US" altLang="ko-KR" dirty="0"/>
              <a:t> to capture medications missed by the Kay Chart Parser. </a:t>
            </a:r>
          </a:p>
          <a:p>
            <a:endParaRPr lang="en-US" altLang="ko-KR" dirty="0"/>
          </a:p>
          <a:p>
            <a:r>
              <a:rPr lang="en-US" altLang="ko-KR" dirty="0" err="1"/>
              <a:t>Weng</a:t>
            </a:r>
            <a:r>
              <a:rPr lang="en-US" altLang="ko-KR" dirty="0"/>
              <a:t> et al.</a:t>
            </a:r>
          </a:p>
          <a:p>
            <a:r>
              <a:rPr lang="en-US" altLang="ko-KR" dirty="0"/>
              <a:t>applied a customized syntactic parser on text specifying clinical eligibility criteria. </a:t>
            </a:r>
          </a:p>
          <a:p>
            <a:r>
              <a:rPr lang="en-US" altLang="ko-KR" dirty="0"/>
              <a:t>They mined maximal frequent </a:t>
            </a:r>
            <a:r>
              <a:rPr lang="en-US" altLang="ko-KR" dirty="0" err="1"/>
              <a:t>subtree</a:t>
            </a:r>
            <a:r>
              <a:rPr lang="en-US" altLang="ko-KR" dirty="0"/>
              <a:t> patterns and manually aggregated and enriched them with the UMLS to form a semantic representation for eligibility criteria, which aims to enable semantically meaningful search queries over ClinicalTrials.gov. </a:t>
            </a:r>
          </a:p>
          <a:p>
            <a:endParaRPr lang="en-US" altLang="ko-KR" dirty="0"/>
          </a:p>
          <a:p>
            <a:r>
              <a:rPr lang="en-US" altLang="ko-KR" dirty="0" err="1"/>
              <a:t>Luo</a:t>
            </a:r>
            <a:r>
              <a:rPr lang="en-US" altLang="ko-KR" dirty="0"/>
              <a:t> et al.</a:t>
            </a:r>
          </a:p>
          <a:p>
            <a:r>
              <a:rPr lang="en-US" altLang="ko-KR" dirty="0"/>
              <a:t>augmented the Stanford Parser with UMLS-based concept recognition to accurately generate graph representations for sentences in pathology reports where the graph nodes correspond to medical concepts. </a:t>
            </a:r>
          </a:p>
          <a:p>
            <a:r>
              <a:rPr lang="en-US" altLang="ko-KR" dirty="0"/>
              <a:t>Frequent </a:t>
            </a:r>
            <a:r>
              <a:rPr lang="en-US" altLang="ko-KR" dirty="0" err="1"/>
              <a:t>subgraph</a:t>
            </a:r>
            <a:r>
              <a:rPr lang="en-US" altLang="ko-KR" dirty="0"/>
              <a:t> mining was then used to collect important semantic relations between medical concepts (e.g. which antigens are expressed on neoplastic lymphoid cells), which serve as the basis for classifying lymphoma subtypes. Extending the</a:t>
            </a:r>
          </a:p>
          <a:p>
            <a:r>
              <a:rPr lang="en-US" altLang="ko-KR" dirty="0" err="1"/>
              <a:t>subgraph</a:t>
            </a:r>
            <a:r>
              <a:rPr lang="en-US" altLang="ko-KR" dirty="0"/>
              <a:t>-based feature generation into unsupervised learning, </a:t>
            </a:r>
            <a:r>
              <a:rPr lang="en-US" altLang="ko-KR" dirty="0" err="1"/>
              <a:t>Luo</a:t>
            </a:r>
            <a:r>
              <a:rPr lang="en-US" altLang="ko-KR" dirty="0"/>
              <a:t> et al. [50] further used tensor factorization to group </a:t>
            </a:r>
            <a:r>
              <a:rPr lang="en-US" altLang="ko-KR" dirty="0" err="1"/>
              <a:t>subgraphs</a:t>
            </a:r>
            <a:r>
              <a:rPr lang="en-US" altLang="ko-KR" dirty="0"/>
              <a:t>.</a:t>
            </a:r>
          </a:p>
          <a:p>
            <a:r>
              <a:rPr lang="en-US" altLang="ko-KR" dirty="0"/>
              <a:t>The intuition is that each </a:t>
            </a:r>
            <a:r>
              <a:rPr lang="en-US" altLang="ko-KR" dirty="0" err="1"/>
              <a:t>subgraph</a:t>
            </a:r>
            <a:r>
              <a:rPr lang="en-US" altLang="ko-KR" dirty="0"/>
              <a:t> corresponds to a test result, and a </a:t>
            </a:r>
            <a:r>
              <a:rPr lang="en-US" altLang="ko-KR" dirty="0" err="1"/>
              <a:t>subgraph</a:t>
            </a:r>
            <a:r>
              <a:rPr lang="en-US" altLang="ko-KR" dirty="0"/>
              <a:t> group represents a panel of test results, as typically used in diagnostic guidelines. </a:t>
            </a:r>
          </a:p>
          <a:p>
            <a:r>
              <a:rPr lang="en-US" altLang="ko-KR" dirty="0"/>
              <a:t>The tensors incorporated three dimensions: patients, common </a:t>
            </a:r>
            <a:r>
              <a:rPr lang="en-US" altLang="ko-KR" dirty="0" err="1"/>
              <a:t>subgraphs</a:t>
            </a:r>
            <a:r>
              <a:rPr lang="en-US" altLang="ko-KR" dirty="0"/>
              <a:t> and individual words in each report. </a:t>
            </a:r>
          </a:p>
          <a:p>
            <a:r>
              <a:rPr lang="en-US" altLang="ko-KR" dirty="0"/>
              <a:t>The words helped better group </a:t>
            </a:r>
            <a:r>
              <a:rPr lang="en-US" altLang="ko-KR" dirty="0" err="1"/>
              <a:t>subgraphs</a:t>
            </a:r>
            <a:r>
              <a:rPr lang="en-US" altLang="ko-KR" dirty="0"/>
              <a:t> to recover lymphoma subtype </a:t>
            </a:r>
            <a:r>
              <a:rPr lang="en-US" altLang="ko-KR" dirty="0" err="1"/>
              <a:t>diagnosticcriteria</a:t>
            </a:r>
            <a:r>
              <a:rPr lang="en-US" altLang="ko-KR" dirty="0"/>
              <a:t>.</a:t>
            </a:r>
            <a:endParaRPr lang="en-US" altLang="ko-KR" dirty="0" smtClean="0"/>
          </a:p>
        </p:txBody>
      </p:sp>
    </p:spTree>
    <p:extLst>
      <p:ext uri="{BB962C8B-B14F-4D97-AF65-F5344CB8AC3E}">
        <p14:creationId xmlns:p14="http://schemas.microsoft.com/office/powerpoint/2010/main" val="274007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Relation extraction from the scientific </a:t>
            </a:r>
            <a:r>
              <a:rPr lang="en-US" altLang="ko-KR" dirty="0" smtClean="0"/>
              <a:t>literature </a:t>
            </a:r>
            <a:r>
              <a:rPr lang="en-US" altLang="ko-KR" sz="2000" dirty="0" smtClean="0"/>
              <a:t>- </a:t>
            </a:r>
            <a:r>
              <a:rPr lang="en-US" altLang="ko-KR" sz="2000" dirty="0"/>
              <a:t>Shared resources for relation extraction</a:t>
            </a:r>
            <a:endParaRPr lang="ko-KR" altLang="en-US" sz="2000" dirty="0"/>
          </a:p>
        </p:txBody>
      </p:sp>
      <p:sp>
        <p:nvSpPr>
          <p:cNvPr id="3" name="내용 개체 틀 2"/>
          <p:cNvSpPr>
            <a:spLocks noGrp="1"/>
          </p:cNvSpPr>
          <p:nvPr>
            <p:ph idx="1"/>
          </p:nvPr>
        </p:nvSpPr>
        <p:spPr/>
        <p:txBody>
          <a:bodyPr>
            <a:normAutofit fontScale="55000" lnSpcReduction="20000"/>
          </a:bodyPr>
          <a:lstStyle/>
          <a:p>
            <a:endParaRPr lang="en-US" altLang="ko-KR" dirty="0"/>
          </a:p>
          <a:p>
            <a:r>
              <a:rPr lang="en-US" altLang="ko-KR" dirty="0"/>
              <a:t>The shared tasks and separately motivated research on biomedical relation extraction have not only advanced the </a:t>
            </a:r>
            <a:r>
              <a:rPr lang="en-US" altLang="ko-KR" dirty="0" err="1"/>
              <a:t>stateof</a:t>
            </a:r>
            <a:r>
              <a:rPr lang="en-US" altLang="ko-KR" dirty="0"/>
              <a:t>-the-art in methodology, but also created and/or demonstrated the utilization of a repository of shared resources </a:t>
            </a:r>
            <a:r>
              <a:rPr lang="en-US" altLang="ko-KR" dirty="0" smtClean="0"/>
              <a:t>that range </a:t>
            </a:r>
            <a:r>
              <a:rPr lang="en-US" altLang="ko-KR" dirty="0"/>
              <a:t>from knowledge bases to shared corpora to graph mining toolkits. </a:t>
            </a:r>
          </a:p>
          <a:p>
            <a:r>
              <a:rPr lang="en-US" altLang="ko-KR" dirty="0"/>
              <a:t>We categorize and summarize those resources in Table 3, in the hope that it may serve as a starting point for resource navigation for future research efforts. </a:t>
            </a:r>
          </a:p>
          <a:p>
            <a:endParaRPr lang="en-US" altLang="ko-KR" dirty="0"/>
          </a:p>
          <a:p>
            <a:r>
              <a:rPr lang="en-US" altLang="ko-KR" dirty="0"/>
              <a:t>Some of those resources concern general domain </a:t>
            </a:r>
          </a:p>
          <a:p>
            <a:pPr lvl="1"/>
            <a:r>
              <a:rPr lang="en-US" altLang="ko-KR" dirty="0"/>
              <a:t>(e.g. general terminology/ontology resources </a:t>
            </a:r>
            <a:r>
              <a:rPr lang="en-US" altLang="ko-KR" dirty="0" err="1"/>
              <a:t>Wordnet</a:t>
            </a:r>
            <a:r>
              <a:rPr lang="en-US" altLang="ko-KR" dirty="0"/>
              <a:t> , </a:t>
            </a:r>
            <a:r>
              <a:rPr lang="en-US" altLang="ko-KR" dirty="0" err="1"/>
              <a:t>Verbnet</a:t>
            </a:r>
            <a:r>
              <a:rPr lang="en-US" altLang="ko-KR" dirty="0"/>
              <a:t>); </a:t>
            </a:r>
          </a:p>
          <a:p>
            <a:endParaRPr lang="en-US" altLang="ko-KR" dirty="0"/>
          </a:p>
          <a:p>
            <a:r>
              <a:rPr lang="en-US" altLang="ko-KR" dirty="0"/>
              <a:t>some concern the biomedical domain comprehensively </a:t>
            </a:r>
          </a:p>
          <a:p>
            <a:pPr lvl="1"/>
            <a:r>
              <a:rPr lang="en-US" altLang="ko-KR" dirty="0"/>
              <a:t>(e.g. domain-specific terminology/ontology resources Gene Ontology , UMLS , Medical Subject Heading  and </a:t>
            </a:r>
            <a:r>
              <a:rPr lang="en-US" altLang="ko-KR" dirty="0" err="1"/>
              <a:t>Biothesaurus</a:t>
            </a:r>
            <a:r>
              <a:rPr lang="en-US" altLang="ko-KR" dirty="0"/>
              <a:t> );</a:t>
            </a:r>
          </a:p>
          <a:p>
            <a:endParaRPr lang="en-US" altLang="ko-KR" dirty="0"/>
          </a:p>
          <a:p>
            <a:r>
              <a:rPr lang="en-US" altLang="ko-KR" dirty="0"/>
              <a:t>some target-specific biomedical subdomain </a:t>
            </a:r>
          </a:p>
          <a:p>
            <a:pPr lvl="1"/>
            <a:r>
              <a:rPr lang="en-US" altLang="ko-KR" dirty="0"/>
              <a:t>(e.g. knowledge bases such as PDB , </a:t>
            </a:r>
            <a:r>
              <a:rPr lang="en-US" altLang="ko-KR" dirty="0" err="1"/>
              <a:t>Uniprot</a:t>
            </a:r>
            <a:r>
              <a:rPr lang="en-US" altLang="ko-KR" dirty="0"/>
              <a:t> , SIDER , </a:t>
            </a:r>
            <a:r>
              <a:rPr lang="en-US" altLang="ko-KR" dirty="0" err="1"/>
              <a:t>DrugBank</a:t>
            </a:r>
            <a:r>
              <a:rPr lang="en-US" altLang="ko-KR" dirty="0"/>
              <a:t> , HIVDB , </a:t>
            </a:r>
            <a:r>
              <a:rPr lang="en-US" altLang="ko-KR" dirty="0" err="1"/>
              <a:t>RegaDB</a:t>
            </a:r>
            <a:r>
              <a:rPr lang="en-US" altLang="ko-KR" dirty="0"/>
              <a:t> , </a:t>
            </a:r>
            <a:r>
              <a:rPr lang="en-US" altLang="ko-KR" dirty="0" err="1"/>
              <a:t>Entrez</a:t>
            </a:r>
            <a:r>
              <a:rPr lang="en-US" altLang="ko-KR" dirty="0"/>
              <a:t> Gene , GENA and </a:t>
            </a:r>
            <a:r>
              <a:rPr lang="en-US" altLang="ko-KR" dirty="0" err="1"/>
              <a:t>IntAct</a:t>
            </a:r>
            <a:r>
              <a:rPr lang="en-US" altLang="ko-KR" dirty="0"/>
              <a:t> ).</a:t>
            </a:r>
            <a:endParaRPr lang="en-US" altLang="ko-KR" dirty="0" smtClean="0"/>
          </a:p>
        </p:txBody>
      </p:sp>
    </p:spTree>
    <p:extLst>
      <p:ext uri="{BB962C8B-B14F-4D97-AF65-F5344CB8AC3E}">
        <p14:creationId xmlns:p14="http://schemas.microsoft.com/office/powerpoint/2010/main" val="258874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Relation extraction from the scientific </a:t>
            </a:r>
            <a:r>
              <a:rPr lang="en-US" altLang="ko-KR" dirty="0" smtClean="0"/>
              <a:t>literature </a:t>
            </a:r>
            <a:r>
              <a:rPr lang="en-US" altLang="ko-KR" sz="2000" dirty="0" smtClean="0"/>
              <a:t>- </a:t>
            </a:r>
            <a:r>
              <a:rPr lang="en-US" altLang="ko-KR" sz="2000" dirty="0"/>
              <a:t>The road ahead</a:t>
            </a:r>
            <a:endParaRPr lang="ko-KR" altLang="en-US" sz="2000" dirty="0"/>
          </a:p>
        </p:txBody>
      </p:sp>
      <p:sp>
        <p:nvSpPr>
          <p:cNvPr id="3" name="내용 개체 틀 2"/>
          <p:cNvSpPr>
            <a:spLocks noGrp="1"/>
          </p:cNvSpPr>
          <p:nvPr>
            <p:ph idx="1"/>
          </p:nvPr>
        </p:nvSpPr>
        <p:spPr/>
        <p:txBody>
          <a:bodyPr>
            <a:normAutofit/>
          </a:bodyPr>
          <a:lstStyle/>
          <a:p>
            <a:r>
              <a:rPr lang="en-US" altLang="ko-KR" dirty="0" smtClean="0"/>
              <a:t>Although notable progress has taken place in applying graph-based algorithms to improve the extraction of biomedical relations, barriers still exist to developing practical relation extraction methods that are both generalizable and sufficiently accurate. Below we discuss a few such barriers and potential directions to overcome them.</a:t>
            </a:r>
          </a:p>
        </p:txBody>
      </p:sp>
    </p:spTree>
    <p:extLst>
      <p:ext uri="{BB962C8B-B14F-4D97-AF65-F5344CB8AC3E}">
        <p14:creationId xmlns:p14="http://schemas.microsoft.com/office/powerpoint/2010/main" val="4086598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Relation extraction from the scientific </a:t>
            </a:r>
            <a:r>
              <a:rPr lang="en-US" altLang="ko-KR" dirty="0" smtClean="0"/>
              <a:t>literature </a:t>
            </a:r>
            <a:r>
              <a:rPr lang="en-US" altLang="ko-KR" sz="2000" dirty="0" smtClean="0"/>
              <a:t>- </a:t>
            </a:r>
            <a:r>
              <a:rPr lang="en-US" altLang="ko-KR" sz="2000" dirty="0"/>
              <a:t>Not all parsers and dependency encodings are</a:t>
            </a:r>
            <a:br>
              <a:rPr lang="en-US" altLang="ko-KR" sz="2000" dirty="0"/>
            </a:br>
            <a:r>
              <a:rPr lang="en-US" altLang="ko-KR" sz="2000" dirty="0"/>
              <a:t>synergistic</a:t>
            </a:r>
            <a:endParaRPr lang="ko-KR" altLang="en-US" sz="2000" dirty="0"/>
          </a:p>
        </p:txBody>
      </p:sp>
      <p:sp>
        <p:nvSpPr>
          <p:cNvPr id="3" name="내용 개체 틀 2"/>
          <p:cNvSpPr>
            <a:spLocks noGrp="1"/>
          </p:cNvSpPr>
          <p:nvPr>
            <p:ph idx="1"/>
          </p:nvPr>
        </p:nvSpPr>
        <p:spPr/>
        <p:txBody>
          <a:bodyPr>
            <a:normAutofit fontScale="32500" lnSpcReduction="20000"/>
          </a:bodyPr>
          <a:lstStyle/>
          <a:p>
            <a:r>
              <a:rPr lang="en-US" altLang="ko-KR" dirty="0"/>
              <a:t>It has been pointed out repeatedly that the choice of the parser and dependency encodings may play an important role in a relation extraction system’s performance. </a:t>
            </a:r>
          </a:p>
          <a:p>
            <a:endParaRPr lang="en-US" altLang="ko-KR" dirty="0"/>
          </a:p>
          <a:p>
            <a:r>
              <a:rPr lang="en-US" altLang="ko-KR" dirty="0" err="1"/>
              <a:t>Buyko</a:t>
            </a:r>
            <a:r>
              <a:rPr lang="en-US" altLang="ko-KR" dirty="0"/>
              <a:t> et al. </a:t>
            </a:r>
          </a:p>
          <a:p>
            <a:pPr lvl="1"/>
            <a:r>
              <a:rPr lang="en-US" altLang="ko-KR" dirty="0"/>
              <a:t>performed comparative analysis on the impact of graph encoding based on different parsers </a:t>
            </a:r>
            <a:endParaRPr lang="en-US" altLang="ko-KR" dirty="0" smtClean="0"/>
          </a:p>
          <a:p>
            <a:pPr lvl="1"/>
            <a:r>
              <a:rPr lang="en-US" altLang="ko-KR" dirty="0" smtClean="0"/>
              <a:t>(</a:t>
            </a:r>
            <a:r>
              <a:rPr lang="en-US" altLang="ko-KR" dirty="0" err="1" smtClean="0"/>
              <a:t>Charniak</a:t>
            </a:r>
            <a:r>
              <a:rPr lang="en-US" altLang="ko-KR" dirty="0" smtClean="0"/>
              <a:t>-Johnson [112], </a:t>
            </a:r>
            <a:r>
              <a:rPr lang="en-US" altLang="ko-KR" dirty="0" err="1" smtClean="0"/>
              <a:t>McClosky</a:t>
            </a:r>
            <a:r>
              <a:rPr lang="en-US" altLang="ko-KR" dirty="0" smtClean="0"/>
              <a:t>-</a:t>
            </a:r>
            <a:r>
              <a:rPr lang="en-US" altLang="ko-KR" dirty="0" err="1" smtClean="0"/>
              <a:t>Charniak</a:t>
            </a:r>
            <a:r>
              <a:rPr lang="en-US" altLang="ko-KR" dirty="0" smtClean="0"/>
              <a:t>-Johnson, </a:t>
            </a:r>
            <a:r>
              <a:rPr lang="en-US" altLang="ko-KR" dirty="0" err="1" smtClean="0"/>
              <a:t>Bikel</a:t>
            </a:r>
            <a:r>
              <a:rPr lang="en-US" altLang="ko-KR" dirty="0" smtClean="0"/>
              <a:t> [175], </a:t>
            </a:r>
            <a:r>
              <a:rPr lang="en-US" altLang="ko-KR" dirty="0" err="1" smtClean="0"/>
              <a:t>GDep</a:t>
            </a:r>
            <a:r>
              <a:rPr lang="en-US" altLang="ko-KR" dirty="0" smtClean="0"/>
              <a:t>, MST [119], MALT [178]) and </a:t>
            </a:r>
          </a:p>
          <a:p>
            <a:pPr lvl="1"/>
            <a:r>
              <a:rPr lang="en-US" altLang="ko-KR" dirty="0" smtClean="0"/>
              <a:t>dependency representations (Stanford Dependency and </a:t>
            </a:r>
            <a:r>
              <a:rPr lang="en-US" altLang="ko-KR" dirty="0" err="1" smtClean="0"/>
              <a:t>CoNLL</a:t>
            </a:r>
            <a:r>
              <a:rPr lang="en-US" altLang="ko-KR" dirty="0" smtClean="0"/>
              <a:t> dependency) and </a:t>
            </a:r>
          </a:p>
          <a:p>
            <a:pPr lvl="1"/>
            <a:r>
              <a:rPr lang="en-US" altLang="ko-KR" dirty="0" smtClean="0"/>
              <a:t>found that the </a:t>
            </a:r>
            <a:r>
              <a:rPr lang="en-US" altLang="ko-KR" dirty="0" err="1" smtClean="0"/>
              <a:t>CoNLL</a:t>
            </a:r>
            <a:r>
              <a:rPr lang="en-US" altLang="ko-KR" dirty="0" smtClean="0"/>
              <a:t> dependency representation performs better in combination with four parsers than the Stanford Dependency representation; </a:t>
            </a:r>
          </a:p>
          <a:p>
            <a:r>
              <a:rPr lang="en-US" altLang="ko-KR" dirty="0" smtClean="0"/>
              <a:t>and </a:t>
            </a:r>
            <a:r>
              <a:rPr lang="en-US" altLang="ko-KR" dirty="0" err="1" smtClean="0"/>
              <a:t>McClosky</a:t>
            </a:r>
            <a:r>
              <a:rPr lang="en-US" altLang="ko-KR" dirty="0" smtClean="0"/>
              <a:t>-</a:t>
            </a:r>
            <a:r>
              <a:rPr lang="en-US" altLang="ko-KR" dirty="0" err="1" smtClean="0"/>
              <a:t>Charniak</a:t>
            </a:r>
            <a:r>
              <a:rPr lang="en-US" altLang="ko-KR" dirty="0" smtClean="0"/>
              <a:t>-Johnson parser frequently places as the best performing parser.</a:t>
            </a:r>
          </a:p>
          <a:p>
            <a:endParaRPr lang="en-US" altLang="ko-KR" dirty="0"/>
          </a:p>
          <a:p>
            <a:r>
              <a:rPr lang="en-US" altLang="ko-KR" dirty="0"/>
              <a:t>Miwa et al.</a:t>
            </a:r>
          </a:p>
          <a:p>
            <a:pPr lvl="1"/>
            <a:r>
              <a:rPr lang="en-US" altLang="ko-KR" dirty="0"/>
              <a:t>compared five syntactic parsers for BioNLP-ST-2009. </a:t>
            </a:r>
          </a:p>
          <a:p>
            <a:pPr lvl="1"/>
            <a:r>
              <a:rPr lang="en-US" altLang="ko-KR" dirty="0"/>
              <a:t>They concluded that although performances from using individual parsers </a:t>
            </a:r>
          </a:p>
          <a:p>
            <a:pPr lvl="1"/>
            <a:r>
              <a:rPr lang="en-US" altLang="ko-KR" dirty="0"/>
              <a:t>(</a:t>
            </a:r>
            <a:r>
              <a:rPr lang="en-US" altLang="ko-KR" dirty="0" err="1"/>
              <a:t>GDep</a:t>
            </a:r>
            <a:r>
              <a:rPr lang="en-US" altLang="ko-KR" dirty="0"/>
              <a:t>, C&amp;C [176], </a:t>
            </a:r>
            <a:r>
              <a:rPr lang="en-US" altLang="ko-KR" dirty="0" err="1"/>
              <a:t>McClosky</a:t>
            </a:r>
            <a:r>
              <a:rPr lang="en-US" altLang="ko-KR" dirty="0"/>
              <a:t>-</a:t>
            </a:r>
            <a:r>
              <a:rPr lang="en-US" altLang="ko-KR" dirty="0" err="1"/>
              <a:t>Charniak</a:t>
            </a:r>
            <a:r>
              <a:rPr lang="en-US" altLang="ko-KR" dirty="0"/>
              <a:t>-Johnson, </a:t>
            </a:r>
            <a:r>
              <a:rPr lang="en-US" altLang="ko-KR" dirty="0" err="1"/>
              <a:t>Bikel</a:t>
            </a:r>
            <a:r>
              <a:rPr lang="en-US" altLang="ko-KR" dirty="0"/>
              <a:t>, </a:t>
            </a:r>
            <a:r>
              <a:rPr lang="en-US" altLang="ko-KR" dirty="0" err="1"/>
              <a:t>Enju</a:t>
            </a:r>
            <a:r>
              <a:rPr lang="en-US" altLang="ko-KR" dirty="0"/>
              <a:t>) do not differ much, using an ensemble of parsers and different dependency representations (Stanford Dependency, </a:t>
            </a:r>
            <a:r>
              <a:rPr lang="en-US" altLang="ko-KR" dirty="0" err="1"/>
              <a:t>CoNLL</a:t>
            </a:r>
            <a:r>
              <a:rPr lang="en-US" altLang="ko-KR" dirty="0"/>
              <a:t>, Predicate Argument Structure) can improve the event extraction results. As Stanford Dependency is the most widely used dependency encoding, they also compared the performance of using different Stanford </a:t>
            </a:r>
            <a:r>
              <a:rPr lang="en-US" altLang="ko-KR" dirty="0" err="1"/>
              <a:t>Dependencyvariants</a:t>
            </a:r>
            <a:r>
              <a:rPr lang="en-US" altLang="ko-KR" dirty="0"/>
              <a:t> and found that basic dependency performs best if keeping types of dependency edges. </a:t>
            </a:r>
          </a:p>
          <a:p>
            <a:r>
              <a:rPr lang="en-US" altLang="ko-KR" dirty="0"/>
              <a:t>On the other hand, if ignoring types of dependency edges, they found that the collapsed dependency variant performs best, which corroborates the finding by </a:t>
            </a:r>
            <a:r>
              <a:rPr lang="en-US" altLang="ko-KR" dirty="0" err="1"/>
              <a:t>Luo</a:t>
            </a:r>
            <a:r>
              <a:rPr lang="en-US" altLang="ko-KR" dirty="0"/>
              <a:t> et al. [49]. </a:t>
            </a:r>
          </a:p>
          <a:p>
            <a:endParaRPr lang="en-US" altLang="ko-KR" dirty="0"/>
          </a:p>
          <a:p>
            <a:r>
              <a:rPr lang="en-US" altLang="ko-KR" dirty="0"/>
              <a:t>In [49], the task is extracting relations as features to classify lymphoma subtypes instead of classifying relations themselves as in supervised relation classification in the </a:t>
            </a:r>
            <a:r>
              <a:rPr lang="en-US" altLang="ko-KR" dirty="0" err="1"/>
              <a:t>BioNLP</a:t>
            </a:r>
            <a:r>
              <a:rPr lang="en-US" altLang="ko-KR" dirty="0"/>
              <a:t>-ST event extraction tasks. </a:t>
            </a:r>
          </a:p>
          <a:p>
            <a:r>
              <a:rPr lang="en-US" altLang="ko-KR" dirty="0"/>
              <a:t>Thus, recall is favored in the feature learning step, where ignoring types of dependencies helps to improve the coverage of </a:t>
            </a:r>
            <a:r>
              <a:rPr lang="en-US" altLang="ko-KR" dirty="0" err="1"/>
              <a:t>subgraph</a:t>
            </a:r>
            <a:r>
              <a:rPr lang="en-US" altLang="ko-KR" dirty="0"/>
              <a:t> patterns. </a:t>
            </a:r>
            <a:endParaRPr lang="en-US" altLang="ko-KR" dirty="0" smtClean="0"/>
          </a:p>
          <a:p>
            <a:r>
              <a:rPr lang="en-US" altLang="ko-KR" dirty="0" smtClean="0"/>
              <a:t>The </a:t>
            </a:r>
            <a:r>
              <a:rPr lang="en-US" altLang="ko-KR" dirty="0"/>
              <a:t>lessons learned in [49, 177, 179] seem to corroborate individual reports from top participants from challenges and are consistent with the popularity of parser-dependency choice from </a:t>
            </a:r>
            <a:r>
              <a:rPr lang="en-US" altLang="ko-KR" dirty="0" err="1" smtClean="0"/>
              <a:t>nonchallenge</a:t>
            </a:r>
            <a:r>
              <a:rPr lang="en-US" altLang="ko-KR" dirty="0" smtClean="0"/>
              <a:t> applications </a:t>
            </a:r>
            <a:r>
              <a:rPr lang="en-US" altLang="ko-KR" dirty="0"/>
              <a:t>in sections Pharmacogenomics and Separately motivated clinical relation extraction. </a:t>
            </a:r>
          </a:p>
          <a:p>
            <a:r>
              <a:rPr lang="en-US" altLang="ko-KR" dirty="0"/>
              <a:t>In particular, we expect a good combination is to choose from either the </a:t>
            </a:r>
            <a:r>
              <a:rPr lang="en-US" altLang="ko-KR" dirty="0" err="1"/>
              <a:t>McClosky</a:t>
            </a:r>
            <a:r>
              <a:rPr lang="en-US" altLang="ko-KR" dirty="0"/>
              <a:t>-</a:t>
            </a:r>
            <a:r>
              <a:rPr lang="en-US" altLang="ko-KR" dirty="0" err="1"/>
              <a:t>Charniak</a:t>
            </a:r>
            <a:r>
              <a:rPr lang="en-US" altLang="ko-KR" dirty="0"/>
              <a:t>-Johnson parser or Stanford parser augmented</a:t>
            </a:r>
          </a:p>
          <a:p>
            <a:r>
              <a:rPr lang="en-US" altLang="ko-KR" dirty="0"/>
              <a:t>with medical lexicon and choose from either </a:t>
            </a:r>
            <a:r>
              <a:rPr lang="en-US" altLang="ko-KR" dirty="0" err="1"/>
              <a:t>CoNLL</a:t>
            </a:r>
            <a:r>
              <a:rPr lang="en-US" altLang="ko-KR" dirty="0"/>
              <a:t> dependency or collapsed Stanford dependency.</a:t>
            </a:r>
          </a:p>
          <a:p>
            <a:endParaRPr lang="en-US" altLang="ko-KR" dirty="0" smtClean="0"/>
          </a:p>
        </p:txBody>
      </p:sp>
    </p:spTree>
    <p:extLst>
      <p:ext uri="{BB962C8B-B14F-4D97-AF65-F5344CB8AC3E}">
        <p14:creationId xmlns:p14="http://schemas.microsoft.com/office/powerpoint/2010/main" val="2409601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Relation extraction from the scientific </a:t>
            </a:r>
            <a:r>
              <a:rPr lang="en-US" altLang="ko-KR" dirty="0" smtClean="0"/>
              <a:t>literature </a:t>
            </a:r>
            <a:r>
              <a:rPr lang="en-US" altLang="ko-KR" sz="2000" dirty="0" smtClean="0"/>
              <a:t>- </a:t>
            </a:r>
            <a:r>
              <a:rPr lang="en-US" altLang="ko-KR" sz="1800" dirty="0"/>
              <a:t>Integrating </a:t>
            </a:r>
            <a:r>
              <a:rPr lang="en-US" altLang="ko-KR" sz="1800" dirty="0" err="1"/>
              <a:t>coreference</a:t>
            </a:r>
            <a:r>
              <a:rPr lang="en-US" altLang="ko-KR" sz="1800" dirty="0"/>
              <a:t> resolution</a:t>
            </a:r>
            <a:endParaRPr lang="ko-KR" altLang="en-US" sz="2000" dirty="0"/>
          </a:p>
        </p:txBody>
      </p:sp>
      <p:sp>
        <p:nvSpPr>
          <p:cNvPr id="3" name="내용 개체 틀 2"/>
          <p:cNvSpPr>
            <a:spLocks noGrp="1"/>
          </p:cNvSpPr>
          <p:nvPr>
            <p:ph idx="1"/>
          </p:nvPr>
        </p:nvSpPr>
        <p:spPr/>
        <p:txBody>
          <a:bodyPr>
            <a:normAutofit fontScale="47500" lnSpcReduction="20000"/>
          </a:bodyPr>
          <a:lstStyle/>
          <a:p>
            <a:r>
              <a:rPr lang="en-US" altLang="ko-KR" dirty="0" err="1"/>
              <a:t>Coreference</a:t>
            </a:r>
            <a:r>
              <a:rPr lang="en-US" altLang="ko-KR" dirty="0"/>
              <a:t> occurs frequently in biomedical literature and clinical narrative text, arising from the use of pronouns, anaphora and varied entities for the same concepts. </a:t>
            </a:r>
          </a:p>
          <a:p>
            <a:r>
              <a:rPr lang="en-US" altLang="ko-KR" dirty="0"/>
              <a:t>Care must be exercised to transfer the correct relation along the </a:t>
            </a:r>
            <a:r>
              <a:rPr lang="en-US" altLang="ko-KR" dirty="0" err="1"/>
              <a:t>coreference</a:t>
            </a:r>
            <a:r>
              <a:rPr lang="en-US" altLang="ko-KR" dirty="0"/>
              <a:t> chain. </a:t>
            </a:r>
          </a:p>
          <a:p>
            <a:r>
              <a:rPr lang="en-US" altLang="ko-KR" dirty="0"/>
              <a:t>However, many of the reviewed approaches for relation and event extraction did not have a built-in </a:t>
            </a:r>
            <a:r>
              <a:rPr lang="en-US" altLang="ko-KR" dirty="0" err="1"/>
              <a:t>coreference</a:t>
            </a:r>
            <a:r>
              <a:rPr lang="en-US" altLang="ko-KR" dirty="0"/>
              <a:t> resolution component. </a:t>
            </a:r>
          </a:p>
          <a:p>
            <a:endParaRPr lang="en-US" altLang="ko-KR" dirty="0"/>
          </a:p>
          <a:p>
            <a:r>
              <a:rPr lang="en-US" altLang="ko-KR" dirty="0"/>
              <a:t>Miwa et al. </a:t>
            </a:r>
          </a:p>
          <a:p>
            <a:pPr lvl="1"/>
            <a:r>
              <a:rPr lang="en-US" altLang="ko-KR" dirty="0"/>
              <a:t>specifically studied the impact of using a </a:t>
            </a:r>
            <a:r>
              <a:rPr lang="en-US" altLang="ko-KR" dirty="0" err="1"/>
              <a:t>coreference</a:t>
            </a:r>
            <a:r>
              <a:rPr lang="en-US" altLang="ko-KR" dirty="0"/>
              <a:t> resolution system and showed improved event extraction performance. </a:t>
            </a:r>
          </a:p>
          <a:p>
            <a:pPr lvl="1"/>
            <a:r>
              <a:rPr lang="en-US" altLang="ko-KR" dirty="0"/>
              <a:t>In particular, they developed a rule-based </a:t>
            </a:r>
            <a:r>
              <a:rPr lang="en-US" altLang="ko-KR" dirty="0" err="1"/>
              <a:t>coreference</a:t>
            </a:r>
            <a:r>
              <a:rPr lang="en-US" altLang="ko-KR" dirty="0"/>
              <a:t> resolution system that consists of detecting rules for mention, antecedent and </a:t>
            </a:r>
            <a:r>
              <a:rPr lang="en-US" altLang="ko-KR" dirty="0" err="1"/>
              <a:t>coreferential</a:t>
            </a:r>
            <a:r>
              <a:rPr lang="en-US" altLang="ko-KR" dirty="0"/>
              <a:t> link. </a:t>
            </a:r>
          </a:p>
          <a:p>
            <a:pPr lvl="1"/>
            <a:r>
              <a:rPr lang="en-US" altLang="ko-KR" dirty="0"/>
              <a:t>They used the </a:t>
            </a:r>
            <a:r>
              <a:rPr lang="en-US" altLang="ko-KR" dirty="0" err="1"/>
              <a:t>coreference</a:t>
            </a:r>
            <a:r>
              <a:rPr lang="en-US" altLang="ko-KR" dirty="0"/>
              <a:t> information </a:t>
            </a:r>
            <a:r>
              <a:rPr lang="en-US" altLang="ko-KR" dirty="0" err="1"/>
              <a:t>tomodify</a:t>
            </a:r>
            <a:r>
              <a:rPr lang="en-US" altLang="ko-KR" dirty="0"/>
              <a:t> syntactic parse results so that antecedent and mention share dependencies. </a:t>
            </a:r>
          </a:p>
          <a:p>
            <a:pPr lvl="1"/>
            <a:r>
              <a:rPr lang="en-US" altLang="ko-KR" dirty="0"/>
              <a:t>Features were also extended between mentions and antecedents. </a:t>
            </a:r>
          </a:p>
          <a:p>
            <a:pPr lvl="1"/>
            <a:r>
              <a:rPr lang="en-US" altLang="ko-KR" dirty="0"/>
              <a:t>Recognizing the importance of </a:t>
            </a:r>
            <a:r>
              <a:rPr lang="en-US" altLang="ko-KR" dirty="0" err="1"/>
              <a:t>coreference</a:t>
            </a:r>
            <a:r>
              <a:rPr lang="en-US" altLang="ko-KR" dirty="0"/>
              <a:t> features, several systems [181–184] subsequently </a:t>
            </a:r>
            <a:r>
              <a:rPr lang="en-US" altLang="ko-KR" dirty="0" smtClean="0"/>
              <a:t>implemented </a:t>
            </a:r>
            <a:r>
              <a:rPr lang="en-US" altLang="ko-KR" dirty="0" err="1" smtClean="0"/>
              <a:t>coreference</a:t>
            </a:r>
            <a:r>
              <a:rPr lang="en-US" altLang="ko-KR" dirty="0" smtClean="0"/>
              <a:t> </a:t>
            </a:r>
            <a:r>
              <a:rPr lang="en-US" altLang="ko-KR" dirty="0"/>
              <a:t>resolution across sentences. </a:t>
            </a:r>
          </a:p>
          <a:p>
            <a:pPr lvl="1"/>
            <a:r>
              <a:rPr lang="en-US" altLang="ko-KR" dirty="0"/>
              <a:t>They showed that to facilitate extracting specific types of relations, heuristic/rule-based </a:t>
            </a:r>
            <a:r>
              <a:rPr lang="en-US" altLang="ko-KR" dirty="0" err="1"/>
              <a:t>coreference</a:t>
            </a:r>
            <a:r>
              <a:rPr lang="en-US" altLang="ko-KR" dirty="0"/>
              <a:t> resolution tends to outperform domain-adapted statistical machine learning systems. </a:t>
            </a:r>
          </a:p>
          <a:p>
            <a:pPr lvl="1"/>
            <a:r>
              <a:rPr lang="en-US" altLang="ko-KR" dirty="0"/>
              <a:t>Part of their lessons concerns the lack of gold-standard </a:t>
            </a:r>
            <a:r>
              <a:rPr lang="en-US" altLang="ko-KR" dirty="0" err="1"/>
              <a:t>coreference</a:t>
            </a:r>
            <a:r>
              <a:rPr lang="en-US" altLang="ko-KR" dirty="0"/>
              <a:t> annotation in relation extraction corpora; </a:t>
            </a:r>
          </a:p>
          <a:p>
            <a:r>
              <a:rPr lang="en-US" altLang="ko-KR" dirty="0"/>
              <a:t>thus, we expect that paired relation and </a:t>
            </a:r>
            <a:r>
              <a:rPr lang="en-US" altLang="ko-KR" dirty="0" err="1"/>
              <a:t>coreference</a:t>
            </a:r>
            <a:r>
              <a:rPr lang="en-US" altLang="ko-KR" dirty="0"/>
              <a:t> annotations can improve </a:t>
            </a:r>
            <a:r>
              <a:rPr lang="en-US" altLang="ko-KR" dirty="0" err="1"/>
              <a:t>coreference</a:t>
            </a:r>
            <a:r>
              <a:rPr lang="en-US" altLang="ko-KR" dirty="0"/>
              <a:t> resolution and ultimately relation extraction. </a:t>
            </a:r>
          </a:p>
          <a:p>
            <a:r>
              <a:rPr lang="en-US" altLang="ko-KR" dirty="0"/>
              <a:t>Moreover, integrating </a:t>
            </a:r>
            <a:r>
              <a:rPr lang="en-US" altLang="ko-KR" dirty="0" err="1"/>
              <a:t>coreference</a:t>
            </a:r>
            <a:r>
              <a:rPr lang="en-US" altLang="ko-KR" dirty="0"/>
              <a:t> resolution into the learning objective of relation extraction may lead to more coherent optimization and better end-to-end performance.</a:t>
            </a:r>
            <a:endParaRPr lang="en-US" altLang="ko-KR" dirty="0" smtClean="0"/>
          </a:p>
        </p:txBody>
      </p:sp>
    </p:spTree>
    <p:extLst>
      <p:ext uri="{BB962C8B-B14F-4D97-AF65-F5344CB8AC3E}">
        <p14:creationId xmlns:p14="http://schemas.microsoft.com/office/powerpoint/2010/main" val="2047296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Relation extraction from the scientific </a:t>
            </a:r>
            <a:r>
              <a:rPr lang="en-US" altLang="ko-KR" dirty="0" smtClean="0"/>
              <a:t>literature </a:t>
            </a:r>
            <a:r>
              <a:rPr lang="en-US" altLang="ko-KR" sz="2000" dirty="0" smtClean="0"/>
              <a:t>- </a:t>
            </a:r>
            <a:r>
              <a:rPr lang="en-US" altLang="ko-KR" sz="1800" dirty="0"/>
              <a:t>General relation and event extraction and </a:t>
            </a:r>
            <a:r>
              <a:rPr lang="en-US" altLang="ko-KR" sz="1800" dirty="0" smtClean="0"/>
              <a:t>domain adaptation</a:t>
            </a:r>
            <a:endParaRPr lang="ko-KR" altLang="en-US" sz="2000" dirty="0"/>
          </a:p>
        </p:txBody>
      </p:sp>
      <p:sp>
        <p:nvSpPr>
          <p:cNvPr id="3" name="내용 개체 틀 2"/>
          <p:cNvSpPr>
            <a:spLocks noGrp="1"/>
          </p:cNvSpPr>
          <p:nvPr>
            <p:ph idx="1"/>
          </p:nvPr>
        </p:nvSpPr>
        <p:spPr/>
        <p:txBody>
          <a:bodyPr>
            <a:normAutofit fontScale="25000" lnSpcReduction="20000"/>
          </a:bodyPr>
          <a:lstStyle/>
          <a:p>
            <a:r>
              <a:rPr lang="en-US" altLang="ko-KR" dirty="0" smtClean="0"/>
              <a:t>The </a:t>
            </a:r>
            <a:r>
              <a:rPr lang="en-US" altLang="ko-KR" dirty="0"/>
              <a:t>state-of-the-art relation and event extraction systems from shared tasks are mostly built around domain-specific definitions of relations and events, </a:t>
            </a:r>
          </a:p>
          <a:p>
            <a:r>
              <a:rPr lang="en-US" altLang="ko-KR" dirty="0"/>
              <a:t>many of which are in fact binary </a:t>
            </a:r>
          </a:p>
          <a:p>
            <a:pPr lvl="1"/>
            <a:r>
              <a:rPr lang="en-US" altLang="ko-KR" dirty="0"/>
              <a:t>(e.g. </a:t>
            </a:r>
            <a:r>
              <a:rPr lang="en-US" altLang="ko-KR" dirty="0" err="1"/>
              <a:t>BioCreative</a:t>
            </a:r>
            <a:r>
              <a:rPr lang="en-US" altLang="ko-KR" dirty="0"/>
              <a:t> PPI challenge , </a:t>
            </a:r>
            <a:r>
              <a:rPr lang="en-US" altLang="ko-KR" dirty="0" err="1"/>
              <a:t>DDIExtraction</a:t>
            </a:r>
            <a:r>
              <a:rPr lang="en-US" altLang="ko-KR" dirty="0"/>
              <a:t> challenge  and i2b2/VA challenge ).</a:t>
            </a:r>
          </a:p>
          <a:p>
            <a:r>
              <a:rPr lang="en-US" altLang="ko-KR" dirty="0"/>
              <a:t>However, there is a gap between the technical advances and the demands from many real-world tasks, including building pharmacogenomics semantic networks , extracting clinical trial eligibility criteria  and representing test results for automating diagnosis categorization. </a:t>
            </a:r>
          </a:p>
          <a:p>
            <a:r>
              <a:rPr lang="en-US" altLang="ko-KR" dirty="0"/>
              <a:t>In those tasks, general relation and event discovery is necessary, where the number of nodes is flexible and even the relation/event structure may not be entirely </a:t>
            </a:r>
            <a:r>
              <a:rPr lang="en-US" altLang="ko-KR" dirty="0" err="1"/>
              <a:t>prespecified</a:t>
            </a:r>
            <a:r>
              <a:rPr lang="en-US" altLang="ko-KR" dirty="0"/>
              <a:t>. </a:t>
            </a:r>
          </a:p>
          <a:p>
            <a:r>
              <a:rPr lang="en-US" altLang="ko-KR" dirty="0"/>
              <a:t>Systems exploring the automation of annotation scheme learning or unsupervised relation extraction attempted to enable generalization but there is still large room for improving accuracy. </a:t>
            </a:r>
          </a:p>
          <a:p>
            <a:r>
              <a:rPr lang="en-US" altLang="ko-KR" dirty="0"/>
              <a:t>Another challenge brought by </a:t>
            </a:r>
            <a:r>
              <a:rPr lang="en-US" altLang="ko-KR" dirty="0" err="1"/>
              <a:t>domainspecific</a:t>
            </a:r>
            <a:r>
              <a:rPr lang="en-US" altLang="ko-KR" dirty="0"/>
              <a:t> relation/event definition concerns the training data.</a:t>
            </a:r>
          </a:p>
          <a:p>
            <a:r>
              <a:rPr lang="en-US" altLang="ko-KR" dirty="0"/>
              <a:t>The problem of limited training data often plagues the development of NLP systems, among which the relation extraction systems are no exceptions. </a:t>
            </a:r>
          </a:p>
          <a:p>
            <a:r>
              <a:rPr lang="en-US" altLang="ko-KR" dirty="0"/>
              <a:t>To make better use of existing annotated corpora, it is necessary to perform domain adaptation from external training corpora (source) to the target corpora.</a:t>
            </a:r>
          </a:p>
          <a:p>
            <a:r>
              <a:rPr lang="en-US" altLang="ko-KR" dirty="0"/>
              <a:t>Merely adapting top systems to the new format and training on the new corpora does not always lead to top performers in the new domains, e.g. the adapted TEES system  in </a:t>
            </a:r>
            <a:r>
              <a:rPr lang="en-US" altLang="ko-KR" dirty="0" err="1"/>
              <a:t>SemEval</a:t>
            </a:r>
            <a:r>
              <a:rPr lang="en-US" altLang="ko-KR" dirty="0"/>
              <a:t> 2015 Task 14. </a:t>
            </a:r>
          </a:p>
          <a:p>
            <a:endParaRPr lang="en-US" altLang="ko-KR" dirty="0"/>
          </a:p>
          <a:p>
            <a:r>
              <a:rPr lang="en-US" altLang="ko-KR" dirty="0"/>
              <a:t>Miwa et al. </a:t>
            </a:r>
          </a:p>
          <a:p>
            <a:r>
              <a:rPr lang="en-US" altLang="ko-KR" dirty="0"/>
              <a:t>proposed adding source instances followed by instance reweighting when source and target match on events to be extracted. </a:t>
            </a:r>
          </a:p>
          <a:p>
            <a:r>
              <a:rPr lang="en-US" altLang="ko-KR" dirty="0"/>
              <a:t>When source and target corpora have a partial match on events, they proposed to train each event extraction module separately on the source corpora and used its output as additional features for the corresponding modules on the target corpora. </a:t>
            </a:r>
          </a:p>
          <a:p>
            <a:r>
              <a:rPr lang="en-US" altLang="ko-KR" dirty="0"/>
              <a:t>Miwa et al. [185] further improved methods of combining corpora by integrating heuristics to filter spurious negative examples. </a:t>
            </a:r>
          </a:p>
          <a:p>
            <a:r>
              <a:rPr lang="en-US" altLang="ko-KR" dirty="0"/>
              <a:t>The heuristics aim to correct errors where instances with a ‘None’ annotation in one corpus owing to a different focus are all treated as negative instances in the combined corpus. </a:t>
            </a:r>
          </a:p>
          <a:p>
            <a:r>
              <a:rPr lang="en-US" altLang="ko-KR" dirty="0"/>
              <a:t>Applying this method on learning from seven event-annotated corpora, they showed improved performance on two tasks in BioNLP-ST-2011. </a:t>
            </a:r>
          </a:p>
          <a:p>
            <a:r>
              <a:rPr lang="en-US" altLang="ko-KR" dirty="0"/>
              <a:t>The successes from cascaded training and example filtering heuristics  illuminate some promising directions in corpora adaptation. </a:t>
            </a:r>
          </a:p>
          <a:p>
            <a:r>
              <a:rPr lang="en-US" altLang="ko-KR" dirty="0"/>
              <a:t>We expect parallel efforts in system generalization and corpora adaptation can complement each other toward effective domain adaptation.</a:t>
            </a:r>
            <a:endParaRPr lang="en-US" altLang="ko-KR" dirty="0" smtClean="0"/>
          </a:p>
        </p:txBody>
      </p:sp>
    </p:spTree>
    <p:extLst>
      <p:ext uri="{BB962C8B-B14F-4D97-AF65-F5344CB8AC3E}">
        <p14:creationId xmlns:p14="http://schemas.microsoft.com/office/powerpoint/2010/main" val="1916221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Relation extraction from the scientific </a:t>
            </a:r>
            <a:r>
              <a:rPr lang="en-US" altLang="ko-KR" dirty="0" smtClean="0"/>
              <a:t>literature </a:t>
            </a:r>
            <a:r>
              <a:rPr lang="en-US" altLang="ko-KR" sz="2000" dirty="0" smtClean="0"/>
              <a:t>- </a:t>
            </a:r>
            <a:r>
              <a:rPr lang="en-US" altLang="ko-KR" sz="1800" dirty="0"/>
              <a:t>Redundancy in </a:t>
            </a:r>
            <a:r>
              <a:rPr lang="en-US" altLang="ko-KR" sz="1800" dirty="0" err="1"/>
              <a:t>subgraph</a:t>
            </a:r>
            <a:r>
              <a:rPr lang="en-US" altLang="ko-KR" sz="1800" dirty="0"/>
              <a:t> patterns</a:t>
            </a:r>
            <a:endParaRPr lang="ko-KR" altLang="en-US" sz="2000" dirty="0"/>
          </a:p>
        </p:txBody>
      </p:sp>
      <p:sp>
        <p:nvSpPr>
          <p:cNvPr id="3" name="내용 개체 틀 2"/>
          <p:cNvSpPr>
            <a:spLocks noGrp="1"/>
          </p:cNvSpPr>
          <p:nvPr>
            <p:ph idx="1"/>
          </p:nvPr>
        </p:nvSpPr>
        <p:spPr/>
        <p:txBody>
          <a:bodyPr>
            <a:normAutofit fontScale="25000" lnSpcReduction="20000"/>
          </a:bodyPr>
          <a:lstStyle/>
          <a:p>
            <a:r>
              <a:rPr lang="en-US" altLang="ko-KR" dirty="0"/>
              <a:t>Detection of useful </a:t>
            </a:r>
            <a:r>
              <a:rPr lang="en-US" altLang="ko-KR" dirty="0" err="1"/>
              <a:t>subgraph</a:t>
            </a:r>
            <a:r>
              <a:rPr lang="en-US" altLang="ko-KR" dirty="0"/>
              <a:t> patterns often depends on identifying ones with high frequency. A </a:t>
            </a:r>
            <a:r>
              <a:rPr lang="en-US" altLang="ko-KR" dirty="0" err="1"/>
              <a:t>subgraph</a:t>
            </a:r>
            <a:r>
              <a:rPr lang="en-US" altLang="ko-KR" dirty="0"/>
              <a:t> occurs once in a corpus whenever it is part of a larger graph in that corpus.</a:t>
            </a:r>
          </a:p>
          <a:p>
            <a:r>
              <a:rPr lang="en-US" altLang="ko-KR" dirty="0"/>
              <a:t>Frequent </a:t>
            </a:r>
            <a:r>
              <a:rPr lang="en-US" altLang="ko-KR" dirty="0" err="1"/>
              <a:t>subgraph</a:t>
            </a:r>
            <a:r>
              <a:rPr lang="en-US" altLang="ko-KR" dirty="0"/>
              <a:t> mining identifies those </a:t>
            </a:r>
            <a:r>
              <a:rPr lang="en-US" altLang="ko-KR" dirty="0" err="1"/>
              <a:t>subgraphs</a:t>
            </a:r>
            <a:r>
              <a:rPr lang="en-US" altLang="ko-KR" dirty="0"/>
              <a:t> that occur in a corpus more than a given threshold number of times </a:t>
            </a:r>
          </a:p>
          <a:p>
            <a:r>
              <a:rPr lang="en-US" altLang="ko-KR" dirty="0"/>
              <a:t>(see [186] for a survey on frequent </a:t>
            </a:r>
            <a:r>
              <a:rPr lang="en-US" altLang="ko-KR" dirty="0" err="1"/>
              <a:t>subgraph</a:t>
            </a:r>
            <a:r>
              <a:rPr lang="en-US" altLang="ko-KR" dirty="0"/>
              <a:t> mining and see [170–174] for various software). </a:t>
            </a:r>
          </a:p>
          <a:p>
            <a:r>
              <a:rPr lang="en-US" altLang="ko-KR" dirty="0"/>
              <a:t>Lessons learned in multiple studies [49, 64, 65, 184] showed that redundancy among collected </a:t>
            </a:r>
            <a:r>
              <a:rPr lang="en-US" altLang="ko-KR" dirty="0" err="1"/>
              <a:t>subgraph</a:t>
            </a:r>
            <a:r>
              <a:rPr lang="en-US" altLang="ko-KR" dirty="0"/>
              <a:t> patterns creates problems when using </a:t>
            </a:r>
            <a:r>
              <a:rPr lang="en-US" altLang="ko-KR" dirty="0" err="1"/>
              <a:t>subgraphs</a:t>
            </a:r>
            <a:r>
              <a:rPr lang="en-US" altLang="ko-KR" dirty="0"/>
              <a:t> as features. </a:t>
            </a:r>
          </a:p>
          <a:p>
            <a:r>
              <a:rPr lang="en-US" altLang="ko-KR" dirty="0"/>
              <a:t>Many smaller </a:t>
            </a:r>
            <a:r>
              <a:rPr lang="en-US" altLang="ko-KR" dirty="0" err="1"/>
              <a:t>subgraphs</a:t>
            </a:r>
            <a:r>
              <a:rPr lang="en-US" altLang="ko-KR" dirty="0"/>
              <a:t> are </a:t>
            </a:r>
            <a:r>
              <a:rPr lang="en-US" altLang="ko-KR" dirty="0" err="1"/>
              <a:t>subisomorphic</a:t>
            </a:r>
            <a:r>
              <a:rPr lang="en-US" altLang="ko-KR" dirty="0"/>
              <a:t> to (part of) other larger frequent </a:t>
            </a:r>
            <a:r>
              <a:rPr lang="en-US" altLang="ko-KR" dirty="0" err="1"/>
              <a:t>subgraphs</a:t>
            </a:r>
            <a:r>
              <a:rPr lang="en-US" altLang="ko-KR" dirty="0"/>
              <a:t>. </a:t>
            </a:r>
          </a:p>
          <a:p>
            <a:r>
              <a:rPr lang="en-US" altLang="ko-KR" dirty="0"/>
              <a:t>Many of these larger </a:t>
            </a:r>
            <a:r>
              <a:rPr lang="en-US" altLang="ko-KR" dirty="0" err="1"/>
              <a:t>subgraphs</a:t>
            </a:r>
            <a:r>
              <a:rPr lang="en-US" altLang="ko-KR" dirty="0"/>
              <a:t> have the same frequency as their </a:t>
            </a:r>
            <a:r>
              <a:rPr lang="en-US" altLang="ko-KR" dirty="0" err="1"/>
              <a:t>subisomorphic</a:t>
            </a:r>
            <a:r>
              <a:rPr lang="en-US" altLang="ko-KR" dirty="0"/>
              <a:t> smaller </a:t>
            </a:r>
            <a:r>
              <a:rPr lang="en-US" altLang="ko-KR" dirty="0" err="1"/>
              <a:t>subgraphs</a:t>
            </a:r>
            <a:r>
              <a:rPr lang="en-US" altLang="ko-KR" dirty="0"/>
              <a:t>. </a:t>
            </a:r>
          </a:p>
          <a:p>
            <a:r>
              <a:rPr lang="en-US" altLang="ko-KR" dirty="0"/>
              <a:t>This arises when a larger </a:t>
            </a:r>
            <a:r>
              <a:rPr lang="en-US" altLang="ko-KR" dirty="0" err="1"/>
              <a:t>subgraph</a:t>
            </a:r>
            <a:r>
              <a:rPr lang="en-US" altLang="ko-KR" dirty="0"/>
              <a:t> is frequent, and therefore all its </a:t>
            </a:r>
            <a:r>
              <a:rPr lang="en-US" altLang="ko-KR" dirty="0" err="1"/>
              <a:t>subgraphs</a:t>
            </a:r>
            <a:r>
              <a:rPr lang="en-US" altLang="ko-KR" dirty="0"/>
              <a:t> automatically become frequent as well. </a:t>
            </a:r>
          </a:p>
          <a:p>
            <a:r>
              <a:rPr lang="en-US" altLang="ko-KR" dirty="0"/>
              <a:t>Furthermore, if the smaller </a:t>
            </a:r>
            <a:r>
              <a:rPr lang="en-US" altLang="ko-KR" dirty="0" err="1"/>
              <a:t>subgraph</a:t>
            </a:r>
            <a:r>
              <a:rPr lang="en-US" altLang="ko-KR" dirty="0"/>
              <a:t> </a:t>
            </a:r>
            <a:r>
              <a:rPr lang="en-US" altLang="ko-KR" dirty="0" err="1"/>
              <a:t>gs</a:t>
            </a:r>
            <a:r>
              <a:rPr lang="en-US" altLang="ko-KR" dirty="0"/>
              <a:t> is so unique that it is not </a:t>
            </a:r>
            <a:r>
              <a:rPr lang="en-US" altLang="ko-KR" dirty="0" err="1"/>
              <a:t>subisomorphic</a:t>
            </a:r>
            <a:r>
              <a:rPr lang="en-US" altLang="ko-KR" dirty="0"/>
              <a:t> to any other larger </a:t>
            </a:r>
            <a:r>
              <a:rPr lang="en-US" altLang="ko-KR" dirty="0" err="1"/>
              <a:t>subgraph</a:t>
            </a:r>
            <a:r>
              <a:rPr lang="en-US" altLang="ko-KR" dirty="0"/>
              <a:t> than </a:t>
            </a:r>
            <a:r>
              <a:rPr lang="en-US" altLang="ko-KR" dirty="0" err="1"/>
              <a:t>gl</a:t>
            </a:r>
            <a:r>
              <a:rPr lang="en-US" altLang="ko-KR" dirty="0"/>
              <a:t>, then this pair </a:t>
            </a:r>
            <a:r>
              <a:rPr lang="en-US" altLang="ko-KR" dirty="0" err="1"/>
              <a:t>gs</a:t>
            </a:r>
            <a:r>
              <a:rPr lang="en-US" altLang="ko-KR" dirty="0"/>
              <a:t>, </a:t>
            </a:r>
            <a:r>
              <a:rPr lang="en-US" altLang="ko-KR" dirty="0" err="1"/>
              <a:t>gl</a:t>
            </a:r>
            <a:r>
              <a:rPr lang="en-US" altLang="ko-KR" dirty="0"/>
              <a:t> shares identical frequency. </a:t>
            </a:r>
          </a:p>
          <a:p>
            <a:r>
              <a:rPr lang="en-US" altLang="ko-KR" dirty="0"/>
              <a:t>Based on such observations, </a:t>
            </a:r>
          </a:p>
          <a:p>
            <a:endParaRPr lang="en-US" altLang="ko-KR" dirty="0"/>
          </a:p>
          <a:p>
            <a:r>
              <a:rPr lang="en-US" altLang="ko-KR" dirty="0" err="1"/>
              <a:t>Luo</a:t>
            </a:r>
            <a:r>
              <a:rPr lang="en-US" altLang="ko-KR" dirty="0"/>
              <a:t> et al. </a:t>
            </a:r>
          </a:p>
          <a:p>
            <a:r>
              <a:rPr lang="en-US" altLang="ko-KR" dirty="0"/>
              <a:t>only kept the larger </a:t>
            </a:r>
            <a:r>
              <a:rPr lang="en-US" altLang="ko-KR" dirty="0" err="1"/>
              <a:t>subgraphs</a:t>
            </a:r>
            <a:r>
              <a:rPr lang="en-US" altLang="ko-KR" dirty="0"/>
              <a:t> in such pairs. </a:t>
            </a:r>
          </a:p>
          <a:p>
            <a:r>
              <a:rPr lang="en-US" altLang="ko-KR" dirty="0"/>
              <a:t>Note that it is cost prohibitive to perform a full pairwise check because the </a:t>
            </a:r>
            <a:r>
              <a:rPr lang="en-US" altLang="ko-KR" dirty="0" err="1"/>
              <a:t>subisomorphism</a:t>
            </a:r>
            <a:r>
              <a:rPr lang="en-US" altLang="ko-KR" dirty="0"/>
              <a:t> comparison between each </a:t>
            </a:r>
            <a:r>
              <a:rPr lang="en-US" altLang="ko-KR" dirty="0" err="1"/>
              <a:t>subgraph</a:t>
            </a:r>
            <a:r>
              <a:rPr lang="en-US" altLang="ko-KR" dirty="0"/>
              <a:t> pair is NP-complete , and a pairwise approach would ask for around a billion comparisons for a collection of several tens of thousands of </a:t>
            </a:r>
            <a:r>
              <a:rPr lang="en-US" altLang="ko-KR" dirty="0" err="1"/>
              <a:t>subgraphs</a:t>
            </a:r>
            <a:r>
              <a:rPr lang="en-US" altLang="ko-KR" dirty="0"/>
              <a:t>. </a:t>
            </a:r>
          </a:p>
          <a:p>
            <a:endParaRPr lang="en-US" altLang="ko-KR" dirty="0"/>
          </a:p>
          <a:p>
            <a:r>
              <a:rPr lang="en-US" altLang="ko-KR" dirty="0" err="1"/>
              <a:t>Luo</a:t>
            </a:r>
            <a:r>
              <a:rPr lang="en-US" altLang="ko-KR" dirty="0"/>
              <a:t> et al. presented an efficient algorithm using hierarchical hash partitioning that reduces the number of </a:t>
            </a:r>
            <a:r>
              <a:rPr lang="en-US" altLang="ko-KR" dirty="0" err="1"/>
              <a:t>subgraph</a:t>
            </a:r>
            <a:r>
              <a:rPr lang="en-US" altLang="ko-KR" dirty="0"/>
              <a:t> pairs to compare by several orders of magnitude. </a:t>
            </a:r>
          </a:p>
          <a:p>
            <a:r>
              <a:rPr lang="en-US" altLang="ko-KR" dirty="0"/>
              <a:t>The key idea is that one only needs to compare </a:t>
            </a:r>
            <a:r>
              <a:rPr lang="en-US" altLang="ko-KR" dirty="0" err="1"/>
              <a:t>subgraphs</a:t>
            </a:r>
            <a:r>
              <a:rPr lang="en-US" altLang="ko-KR" dirty="0"/>
              <a:t> whose sizes differ by one, and one can further partition the </a:t>
            </a:r>
            <a:r>
              <a:rPr lang="en-US" altLang="ko-KR" dirty="0" err="1"/>
              <a:t>subgraphs</a:t>
            </a:r>
            <a:r>
              <a:rPr lang="en-US" altLang="ko-KR" dirty="0"/>
              <a:t> so that only those within the same partition need to be compared. </a:t>
            </a:r>
          </a:p>
          <a:p>
            <a:r>
              <a:rPr lang="en-US" altLang="ko-KR" dirty="0"/>
              <a:t>The frequent </a:t>
            </a:r>
            <a:r>
              <a:rPr lang="en-US" altLang="ko-KR" dirty="0" err="1"/>
              <a:t>subgraph</a:t>
            </a:r>
            <a:r>
              <a:rPr lang="en-US" altLang="ko-KR" dirty="0"/>
              <a:t> redundancy is a systemic problem and is also closely related to the problem of nested terms in automatic term extraction, and a variety of de-duplicating scores (e.g. c-value [187]) proposed</a:t>
            </a:r>
          </a:p>
          <a:p>
            <a:r>
              <a:rPr lang="en-US" altLang="ko-KR" dirty="0"/>
              <a:t>for the latter problem could be adapted to address the former problem. Other graph mining approaches may also be applicable, depending on the task. </a:t>
            </a:r>
          </a:p>
          <a:p>
            <a:r>
              <a:rPr lang="en-US" altLang="ko-KR" dirty="0"/>
              <a:t>For example, algorithms may be developed to collect </a:t>
            </a:r>
            <a:r>
              <a:rPr lang="en-US" altLang="ko-KR" dirty="0" err="1"/>
              <a:t>subgraph</a:t>
            </a:r>
            <a:r>
              <a:rPr lang="en-US" altLang="ko-KR" dirty="0"/>
              <a:t> patterns that explore the ‘novelty’ of the </a:t>
            </a:r>
            <a:r>
              <a:rPr lang="en-US" altLang="ko-KR" dirty="0" err="1"/>
              <a:t>subgraphs</a:t>
            </a:r>
            <a:r>
              <a:rPr lang="en-US" altLang="ko-KR" dirty="0"/>
              <a:t>, such as using p-significance to assess how unusual it is to see the </a:t>
            </a:r>
            <a:r>
              <a:rPr lang="en-US" altLang="ko-KR" dirty="0" err="1"/>
              <a:t>subgraphs</a:t>
            </a:r>
            <a:r>
              <a:rPr lang="en-US" altLang="ko-KR" dirty="0"/>
              <a:t> in the current corpus</a:t>
            </a:r>
          </a:p>
        </p:txBody>
      </p:sp>
    </p:spTree>
    <p:extLst>
      <p:ext uri="{BB962C8B-B14F-4D97-AF65-F5344CB8AC3E}">
        <p14:creationId xmlns:p14="http://schemas.microsoft.com/office/powerpoint/2010/main" val="1919461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Relation extraction from the scientific </a:t>
            </a:r>
            <a:r>
              <a:rPr lang="en-US" altLang="ko-KR" dirty="0" smtClean="0"/>
              <a:t>literature </a:t>
            </a:r>
            <a:r>
              <a:rPr lang="en-US" altLang="ko-KR" sz="2000" dirty="0" smtClean="0"/>
              <a:t>- </a:t>
            </a:r>
            <a:r>
              <a:rPr lang="en-US" altLang="ko-KR" sz="1800" dirty="0"/>
              <a:t>Integrating with NER</a:t>
            </a:r>
            <a:endParaRPr lang="ko-KR" altLang="en-US" sz="2000" dirty="0"/>
          </a:p>
        </p:txBody>
      </p:sp>
      <p:sp>
        <p:nvSpPr>
          <p:cNvPr id="3" name="내용 개체 틀 2"/>
          <p:cNvSpPr>
            <a:spLocks noGrp="1"/>
          </p:cNvSpPr>
          <p:nvPr>
            <p:ph idx="1"/>
          </p:nvPr>
        </p:nvSpPr>
        <p:spPr/>
        <p:txBody>
          <a:bodyPr>
            <a:normAutofit fontScale="55000" lnSpcReduction="20000"/>
          </a:bodyPr>
          <a:lstStyle/>
          <a:p>
            <a:r>
              <a:rPr lang="en-US" altLang="ko-KR" dirty="0"/>
              <a:t>Most shared task participants were not evaluated based on their relation extraction from scratch. Rather, their systems were evaluated given the gold standard of named entity </a:t>
            </a:r>
            <a:r>
              <a:rPr lang="en-US" altLang="ko-KR" dirty="0" err="1"/>
              <a:t>annotations,which</a:t>
            </a:r>
            <a:r>
              <a:rPr lang="en-US" altLang="ko-KR" dirty="0"/>
              <a:t> is even true for challenges that include a NER task, such as the i2b2/VA shared tasks. </a:t>
            </a:r>
          </a:p>
          <a:p>
            <a:r>
              <a:rPr lang="en-US" altLang="ko-KR" dirty="0"/>
              <a:t>Thus, their evaluation results are likely an upper bound of the end-to-end system performance, the tuning of which is in fact a non-trivial task. </a:t>
            </a:r>
          </a:p>
          <a:p>
            <a:endParaRPr lang="en-US" altLang="ko-KR" dirty="0"/>
          </a:p>
          <a:p>
            <a:r>
              <a:rPr lang="en-US" altLang="ko-KR" dirty="0" err="1"/>
              <a:t>Kabiljo</a:t>
            </a:r>
            <a:r>
              <a:rPr lang="en-US" altLang="ko-KR" dirty="0"/>
              <a:t> et al.</a:t>
            </a:r>
          </a:p>
          <a:p>
            <a:r>
              <a:rPr lang="en-US" altLang="ko-KR" dirty="0"/>
              <a:t>evaluated several methods for end-to-end relation extraction including a keyword-based method, a co-occurrence-based method and a method using dependency-graph-based patterns. </a:t>
            </a:r>
          </a:p>
          <a:p>
            <a:r>
              <a:rPr lang="en-US" altLang="ko-KR" dirty="0"/>
              <a:t>They noted that in general a significant performance drop will occur when using named entities tagged by NER system such as BANNER instead of using the gold standard. In addition, it is useful but challenging to filter out un-related named entity pairs, for which no relations have been explicitly stated in the text . </a:t>
            </a:r>
          </a:p>
          <a:p>
            <a:r>
              <a:rPr lang="en-US" altLang="ko-KR" dirty="0"/>
              <a:t>Such filtering may adopt a hybrid approach that relies on both automatically checking semantic type compatibility and manually sifting through the remaining tuples. </a:t>
            </a:r>
          </a:p>
          <a:p>
            <a:r>
              <a:rPr lang="en-US" altLang="ko-KR" dirty="0"/>
              <a:t>However, as the number of non-related tuples often dominates that of related tuples, better automated filtering is necessary and remains an open question. </a:t>
            </a:r>
          </a:p>
          <a:p>
            <a:r>
              <a:rPr lang="en-US" altLang="ko-KR" dirty="0"/>
              <a:t>Latest challenges such as </a:t>
            </a:r>
            <a:r>
              <a:rPr lang="en-US" altLang="ko-KR" dirty="0" err="1"/>
              <a:t>SemEval</a:t>
            </a:r>
            <a:r>
              <a:rPr lang="en-US" altLang="ko-KR" dirty="0"/>
              <a:t> 2015 Task 14 added the end-to-end evaluation on joint detection/ inference of entities and relations for </a:t>
            </a:r>
            <a:r>
              <a:rPr lang="en-US" altLang="ko-KR" dirty="0" err="1"/>
              <a:t>prespecified</a:t>
            </a:r>
            <a:r>
              <a:rPr lang="en-US" altLang="ko-KR" dirty="0"/>
              <a:t> relations, and it is reasonable to expect such evaluation will become more popular and will boost the development of </a:t>
            </a:r>
            <a:r>
              <a:rPr lang="en-US" altLang="ko-KR" dirty="0" smtClean="0"/>
              <a:t>end-to-end </a:t>
            </a:r>
            <a:r>
              <a:rPr lang="en-US" altLang="ko-KR" dirty="0"/>
              <a:t>systems.</a:t>
            </a:r>
          </a:p>
          <a:p>
            <a:pPr marL="0" indent="0">
              <a:buNone/>
            </a:pPr>
            <a:endParaRPr lang="en-US" altLang="ko-KR" dirty="0"/>
          </a:p>
        </p:txBody>
      </p:sp>
    </p:spTree>
    <p:extLst>
      <p:ext uri="{BB962C8B-B14F-4D97-AF65-F5344CB8AC3E}">
        <p14:creationId xmlns:p14="http://schemas.microsoft.com/office/powerpoint/2010/main" val="2220829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Relation extraction from the scientific </a:t>
            </a:r>
            <a:r>
              <a:rPr lang="en-US" altLang="ko-KR" dirty="0" smtClean="0"/>
              <a:t>literature </a:t>
            </a:r>
            <a:r>
              <a:rPr lang="en-US" altLang="ko-KR" sz="2000" dirty="0" smtClean="0"/>
              <a:t>- </a:t>
            </a:r>
            <a:r>
              <a:rPr lang="en-US" altLang="ko-KR" sz="1800" dirty="0"/>
              <a:t>Integrating with NER</a:t>
            </a:r>
            <a:endParaRPr lang="ko-KR" altLang="en-US" sz="2000" dirty="0"/>
          </a:p>
        </p:txBody>
      </p:sp>
      <p:sp>
        <p:nvSpPr>
          <p:cNvPr id="3" name="내용 개체 틀 2"/>
          <p:cNvSpPr>
            <a:spLocks noGrp="1"/>
          </p:cNvSpPr>
          <p:nvPr>
            <p:ph idx="1"/>
          </p:nvPr>
        </p:nvSpPr>
        <p:spPr/>
        <p:txBody>
          <a:bodyPr>
            <a:normAutofit fontScale="70000" lnSpcReduction="20000"/>
          </a:bodyPr>
          <a:lstStyle/>
          <a:p>
            <a:r>
              <a:rPr lang="en-US" altLang="ko-KR" dirty="0"/>
              <a:t>Relation extraction currently concentrates a large amount of efforts in biomedical information extraction. </a:t>
            </a:r>
          </a:p>
          <a:p>
            <a:r>
              <a:rPr lang="en-US" altLang="ko-KR" dirty="0"/>
              <a:t>In the future, we anticipate a migration toward more unsupervised relation extraction that are increasingly adaptable across biomedical subdomains.</a:t>
            </a:r>
          </a:p>
          <a:p>
            <a:r>
              <a:rPr lang="en-US" altLang="ko-KR" dirty="0"/>
              <a:t>The integration of relation extraction with named entity detection will produce end-to-end systems that can further automate the discovery and </a:t>
            </a:r>
            <a:r>
              <a:rPr lang="en-US" altLang="ko-KR" dirty="0" err="1"/>
              <a:t>curation</a:t>
            </a:r>
            <a:r>
              <a:rPr lang="en-US" altLang="ko-KR" dirty="0"/>
              <a:t> of novel biomedical knowledge. </a:t>
            </a:r>
          </a:p>
          <a:p>
            <a:r>
              <a:rPr lang="en-US" altLang="ko-KR" dirty="0"/>
              <a:t>With advances in deriving better graph representations with more accurate parsers and appropriate dependency choices, in enhancing </a:t>
            </a:r>
            <a:r>
              <a:rPr lang="en-US" altLang="ko-KR" dirty="0" err="1"/>
              <a:t>coreference</a:t>
            </a:r>
            <a:r>
              <a:rPr lang="en-US" altLang="ko-KR" dirty="0"/>
              <a:t> resolution at document level, and in more efficiently sifting through informative </a:t>
            </a:r>
            <a:r>
              <a:rPr lang="en-US" altLang="ko-KR" dirty="0" err="1"/>
              <a:t>subgraph</a:t>
            </a:r>
            <a:r>
              <a:rPr lang="en-US" altLang="ko-KR" dirty="0"/>
              <a:t> patterns, the extraction of biomedical relations will continue to improve owing to an increase in the quality of data, and sustained community efforts. </a:t>
            </a:r>
          </a:p>
          <a:p>
            <a:r>
              <a:rPr lang="en-US" altLang="ko-KR" dirty="0"/>
              <a:t>Given the rapid progress in the past years, we expect more exciting and promising developments of biomedical relation extraction, which continuously shape the emerging landscape and provide opportunities for researchers to contribute.</a:t>
            </a:r>
          </a:p>
        </p:txBody>
      </p:sp>
    </p:spTree>
    <p:extLst>
      <p:ext uri="{BB962C8B-B14F-4D97-AF65-F5344CB8AC3E}">
        <p14:creationId xmlns:p14="http://schemas.microsoft.com/office/powerpoint/2010/main" val="2143220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rcRect l="4300" t="55601" r="71200" b="18931"/>
          <a:stretch/>
        </p:blipFill>
        <p:spPr>
          <a:xfrm>
            <a:off x="12801814" y="1690688"/>
            <a:ext cx="3784386" cy="2517776"/>
          </a:xfrm>
          <a:prstGeom prst="rect">
            <a:avLst/>
          </a:prstGeom>
        </p:spPr>
      </p:pic>
      <p:pic>
        <p:nvPicPr>
          <p:cNvPr id="3" name="그림 2"/>
          <p:cNvPicPr>
            <a:picLocks noChangeAspect="1"/>
          </p:cNvPicPr>
          <p:nvPr/>
        </p:nvPicPr>
        <p:blipFill rotWithShape="1">
          <a:blip r:embed="rId3"/>
          <a:srcRect l="6591" t="50005" r="69943" b="18537"/>
          <a:stretch/>
        </p:blipFill>
        <p:spPr>
          <a:xfrm>
            <a:off x="838200" y="441192"/>
            <a:ext cx="7113997" cy="6103485"/>
          </a:xfrm>
          <a:prstGeom prst="rect">
            <a:avLst/>
          </a:prstGeom>
        </p:spPr>
      </p:pic>
      <p:sp>
        <p:nvSpPr>
          <p:cNvPr id="6" name="제목 5"/>
          <p:cNvSpPr>
            <a:spLocks noGrp="1"/>
          </p:cNvSpPr>
          <p:nvPr>
            <p:ph type="title"/>
          </p:nvPr>
        </p:nvSpPr>
        <p:spPr/>
        <p:txBody>
          <a:bodyPr/>
          <a:lstStyle/>
          <a:p>
            <a:endParaRPr lang="ko-KR" altLang="en-US"/>
          </a:p>
        </p:txBody>
      </p:sp>
      <p:sp>
        <p:nvSpPr>
          <p:cNvPr id="9" name="제목 1"/>
          <p:cNvSpPr txBox="1">
            <a:spLocks/>
          </p:cNvSpPr>
          <p:nvPr/>
        </p:nvSpPr>
        <p:spPr>
          <a:xfrm>
            <a:off x="6884541" y="6143946"/>
            <a:ext cx="5536915" cy="277403"/>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1200" b="1" dirty="0" smtClean="0"/>
              <a:t>General pipeline for biomedical relation extraction</a:t>
            </a:r>
            <a:endParaRPr lang="ko-KR" altLang="en-US" sz="1200" b="1" dirty="0"/>
          </a:p>
        </p:txBody>
      </p:sp>
    </p:spTree>
    <p:extLst>
      <p:ext uri="{BB962C8B-B14F-4D97-AF65-F5344CB8AC3E}">
        <p14:creationId xmlns:p14="http://schemas.microsoft.com/office/powerpoint/2010/main" val="4056444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Relation extraction from the scientific </a:t>
            </a:r>
            <a:r>
              <a:rPr lang="en-US" altLang="ko-KR" dirty="0" smtClean="0"/>
              <a:t>literature </a:t>
            </a:r>
            <a:r>
              <a:rPr lang="en-US" altLang="ko-KR" sz="2000" dirty="0" smtClean="0"/>
              <a:t>- </a:t>
            </a:r>
            <a:r>
              <a:rPr lang="en-US" altLang="ko-KR" sz="2000" dirty="0"/>
              <a:t>Pharmacogenomics</a:t>
            </a:r>
            <a:endParaRPr lang="ko-KR" altLang="en-US" sz="2000" dirty="0"/>
          </a:p>
        </p:txBody>
      </p:sp>
      <p:sp>
        <p:nvSpPr>
          <p:cNvPr id="3" name="내용 개체 틀 2"/>
          <p:cNvSpPr>
            <a:spLocks noGrp="1"/>
          </p:cNvSpPr>
          <p:nvPr>
            <p:ph idx="1"/>
          </p:nvPr>
        </p:nvSpPr>
        <p:spPr/>
        <p:txBody>
          <a:bodyPr>
            <a:normAutofit lnSpcReduction="10000"/>
          </a:bodyPr>
          <a:lstStyle/>
          <a:p>
            <a:r>
              <a:rPr lang="en-US" altLang="ko-KR" dirty="0"/>
              <a:t>N</a:t>
            </a:r>
            <a:r>
              <a:rPr lang="en-US" altLang="ko-KR" dirty="0" smtClean="0"/>
              <a:t>umerous </a:t>
            </a:r>
            <a:r>
              <a:rPr lang="en-US" altLang="ko-KR" dirty="0"/>
              <a:t>efforts have centered on </a:t>
            </a:r>
            <a:r>
              <a:rPr lang="en-US" altLang="ko-KR" dirty="0" smtClean="0"/>
              <a:t>the utilization </a:t>
            </a:r>
            <a:r>
              <a:rPr lang="en-US" altLang="ko-KR" dirty="0"/>
              <a:t>of literature and clinical text to mine interesting </a:t>
            </a:r>
            <a:r>
              <a:rPr lang="en-US" altLang="ko-KR" dirty="0" smtClean="0"/>
              <a:t>relations between </a:t>
            </a:r>
            <a:r>
              <a:rPr lang="en-US" altLang="ko-KR" dirty="0"/>
              <a:t>genetic mutations and drug response phenotypes</a:t>
            </a:r>
            <a:r>
              <a:rPr lang="en-US" altLang="ko-KR" dirty="0" smtClean="0"/>
              <a:t>.</a:t>
            </a:r>
          </a:p>
          <a:p>
            <a:endParaRPr lang="en-US" altLang="ko-KR" dirty="0"/>
          </a:p>
          <a:p>
            <a:r>
              <a:rPr lang="en-US" altLang="ko-KR" dirty="0"/>
              <a:t>Although it is difficult to compare their </a:t>
            </a:r>
            <a:r>
              <a:rPr lang="en-US" altLang="ko-KR" dirty="0" smtClean="0"/>
              <a:t>performances.</a:t>
            </a:r>
          </a:p>
          <a:p>
            <a:pPr lvl="1"/>
            <a:r>
              <a:rPr lang="en-US" altLang="ko-KR" dirty="0" smtClean="0"/>
              <a:t>because </a:t>
            </a:r>
            <a:r>
              <a:rPr lang="en-US" altLang="ko-KR" dirty="0"/>
              <a:t>the experiments are not on shared </a:t>
            </a:r>
            <a:r>
              <a:rPr lang="en-US" altLang="ko-KR" dirty="0" smtClean="0"/>
              <a:t>corpora.</a:t>
            </a:r>
          </a:p>
          <a:p>
            <a:pPr lvl="1"/>
            <a:endParaRPr lang="en-US" altLang="ko-KR" dirty="0" smtClean="0"/>
          </a:p>
          <a:p>
            <a:r>
              <a:rPr lang="en-US" altLang="ko-KR" dirty="0" smtClean="0"/>
              <a:t>These </a:t>
            </a:r>
            <a:r>
              <a:rPr lang="en-US" altLang="ko-KR" dirty="0" smtClean="0"/>
              <a:t>approaches </a:t>
            </a:r>
            <a:r>
              <a:rPr lang="en-US" altLang="ko-KR" dirty="0"/>
              <a:t>do illuminate the translational application </a:t>
            </a:r>
            <a:r>
              <a:rPr lang="en-US" altLang="ko-KR" dirty="0" smtClean="0"/>
              <a:t>and adaptation </a:t>
            </a:r>
            <a:r>
              <a:rPr lang="en-US" altLang="ko-KR" dirty="0"/>
              <a:t>of some state-of-the-art biomedical relation </a:t>
            </a:r>
            <a:r>
              <a:rPr lang="en-US" altLang="ko-KR" dirty="0" smtClean="0"/>
              <a:t>extraction techniques </a:t>
            </a:r>
            <a:r>
              <a:rPr lang="en-US" altLang="ko-KR" dirty="0"/>
              <a:t>to problems directly asked by clinicians </a:t>
            </a:r>
            <a:r>
              <a:rPr lang="en-US" altLang="ko-KR" dirty="0" smtClean="0"/>
              <a:t>and pharmacologists</a:t>
            </a:r>
            <a:r>
              <a:rPr lang="en-US" altLang="ko-KR" dirty="0"/>
              <a:t>.</a:t>
            </a:r>
            <a:endParaRPr lang="en-US" altLang="ko-KR" dirty="0" smtClean="0"/>
          </a:p>
          <a:p>
            <a:endParaRPr lang="en-US" altLang="ko-KR" dirty="0" smtClean="0"/>
          </a:p>
        </p:txBody>
      </p:sp>
    </p:spTree>
    <p:extLst>
      <p:ext uri="{BB962C8B-B14F-4D97-AF65-F5344CB8AC3E}">
        <p14:creationId xmlns:p14="http://schemas.microsoft.com/office/powerpoint/2010/main" val="800317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Relation extraction from the scientific </a:t>
            </a:r>
            <a:r>
              <a:rPr lang="en-US" altLang="ko-KR" dirty="0" smtClean="0"/>
              <a:t>literature </a:t>
            </a:r>
            <a:r>
              <a:rPr lang="en-US" altLang="ko-KR" sz="2000" dirty="0" smtClean="0"/>
              <a:t>- </a:t>
            </a:r>
            <a:r>
              <a:rPr lang="en-US" altLang="ko-KR" sz="2000" dirty="0"/>
              <a:t>Pharmacogenomics</a:t>
            </a:r>
            <a:endParaRPr lang="ko-KR" altLang="en-US" sz="2000" dirty="0"/>
          </a:p>
        </p:txBody>
      </p:sp>
      <p:sp>
        <p:nvSpPr>
          <p:cNvPr id="3" name="내용 개체 틀 2"/>
          <p:cNvSpPr>
            <a:spLocks noGrp="1"/>
          </p:cNvSpPr>
          <p:nvPr>
            <p:ph idx="1"/>
          </p:nvPr>
        </p:nvSpPr>
        <p:spPr/>
        <p:txBody>
          <a:bodyPr>
            <a:normAutofit fontScale="47500" lnSpcReduction="20000"/>
          </a:bodyPr>
          <a:lstStyle/>
          <a:p>
            <a:r>
              <a:rPr lang="en-US" altLang="ko-KR" dirty="0" smtClean="0"/>
              <a:t>Some systems used path-based approaches.</a:t>
            </a:r>
          </a:p>
          <a:p>
            <a:endParaRPr lang="en-US" altLang="ko-KR" dirty="0" smtClean="0"/>
          </a:p>
          <a:p>
            <a:r>
              <a:rPr lang="en-US" altLang="ko-KR" dirty="0" err="1"/>
              <a:t>Coulet</a:t>
            </a:r>
            <a:r>
              <a:rPr lang="en-US" altLang="ko-KR" dirty="0"/>
              <a:t> et al. </a:t>
            </a:r>
            <a:endParaRPr lang="en-US" altLang="ko-KR" dirty="0" smtClean="0"/>
          </a:p>
          <a:p>
            <a:pPr lvl="1"/>
            <a:r>
              <a:rPr lang="en-US" altLang="ko-KR" dirty="0"/>
              <a:t>They created a semantic network knowledge base from 17 million MEDLINE abstracts.</a:t>
            </a:r>
          </a:p>
          <a:p>
            <a:pPr lvl="1"/>
            <a:endParaRPr lang="en-US" altLang="ko-KR" dirty="0" smtClean="0"/>
          </a:p>
          <a:p>
            <a:pPr lvl="1"/>
            <a:r>
              <a:rPr lang="en-US" altLang="ko-KR" dirty="0" smtClean="0"/>
              <a:t>aimed </a:t>
            </a:r>
            <a:r>
              <a:rPr lang="en-US" altLang="ko-KR" dirty="0"/>
              <a:t>at extracting binary relations between genes, </a:t>
            </a:r>
            <a:r>
              <a:rPr lang="en-US" altLang="ko-KR" dirty="0" smtClean="0"/>
              <a:t>drugs and </a:t>
            </a:r>
            <a:r>
              <a:rPr lang="en-US" altLang="ko-KR" dirty="0"/>
              <a:t>phenotypes to build semantic networks for pharmacogenomics.</a:t>
            </a:r>
          </a:p>
          <a:p>
            <a:pPr lvl="1"/>
            <a:r>
              <a:rPr lang="en-US" altLang="ko-KR" dirty="0"/>
              <a:t>They first converted the Stanford Parser output on </a:t>
            </a:r>
            <a:r>
              <a:rPr lang="en-US" altLang="ko-KR" dirty="0" smtClean="0"/>
              <a:t>sentences </a:t>
            </a:r>
            <a:r>
              <a:rPr lang="en-US" altLang="ko-KR" dirty="0"/>
              <a:t>into </a:t>
            </a:r>
            <a:r>
              <a:rPr lang="en-US" altLang="ko-KR" dirty="0" smtClean="0"/>
              <a:t>dependency graphs</a:t>
            </a:r>
            <a:r>
              <a:rPr lang="en-US" altLang="ko-KR" dirty="0"/>
              <a:t>. </a:t>
            </a:r>
            <a:endParaRPr lang="en-US" altLang="ko-KR" dirty="0" smtClean="0"/>
          </a:p>
          <a:p>
            <a:pPr lvl="1"/>
            <a:r>
              <a:rPr lang="en-US" altLang="ko-KR" dirty="0" smtClean="0"/>
              <a:t>They </a:t>
            </a:r>
            <a:r>
              <a:rPr lang="en-US" altLang="ko-KR" dirty="0"/>
              <a:t>tracked the paths starting </a:t>
            </a:r>
            <a:r>
              <a:rPr lang="en-US" altLang="ko-KR" dirty="0" smtClean="0"/>
              <a:t>from named </a:t>
            </a:r>
            <a:r>
              <a:rPr lang="en-US" altLang="ko-KR" dirty="0" smtClean="0"/>
              <a:t>entities and </a:t>
            </a:r>
            <a:r>
              <a:rPr lang="en-US" altLang="ko-KR" dirty="0"/>
              <a:t>ending at a </a:t>
            </a:r>
            <a:r>
              <a:rPr lang="en-US" altLang="ko-KR" dirty="0" smtClean="0"/>
              <a:t>verb merged </a:t>
            </a:r>
            <a:r>
              <a:rPr lang="en-US" altLang="ko-KR" dirty="0"/>
              <a:t>paths ending with the </a:t>
            </a:r>
            <a:r>
              <a:rPr lang="en-US" altLang="ko-KR" dirty="0" smtClean="0"/>
              <a:t>same verb </a:t>
            </a:r>
            <a:r>
              <a:rPr lang="en-US" altLang="ko-KR" dirty="0"/>
              <a:t>to form binary relations. </a:t>
            </a:r>
            <a:endParaRPr lang="en-US" altLang="ko-KR" dirty="0" smtClean="0"/>
          </a:p>
          <a:p>
            <a:pPr lvl="1"/>
            <a:r>
              <a:rPr lang="en-US" altLang="ko-KR" dirty="0" err="1" smtClean="0"/>
              <a:t>Coulet</a:t>
            </a:r>
            <a:r>
              <a:rPr lang="en-US" altLang="ko-KR" dirty="0" smtClean="0"/>
              <a:t> </a:t>
            </a:r>
            <a:r>
              <a:rPr lang="en-US" altLang="ko-KR" dirty="0"/>
              <a:t>et al. retained frequent </a:t>
            </a:r>
            <a:r>
              <a:rPr lang="en-US" altLang="ko-KR" dirty="0" smtClean="0"/>
              <a:t>relations and normalized both the collected entities and relation types </a:t>
            </a:r>
            <a:r>
              <a:rPr lang="en-US" altLang="ko-KR" dirty="0"/>
              <a:t>(verbs). </a:t>
            </a:r>
            <a:endParaRPr lang="en-US" altLang="ko-KR" dirty="0"/>
          </a:p>
          <a:p>
            <a:pPr lvl="1"/>
            <a:endParaRPr lang="en-US" altLang="ko-KR" dirty="0" smtClean="0"/>
          </a:p>
          <a:p>
            <a:r>
              <a:rPr lang="en-US" altLang="ko-KR" dirty="0" err="1"/>
              <a:t>Percha</a:t>
            </a:r>
            <a:r>
              <a:rPr lang="en-US" altLang="ko-KR" dirty="0"/>
              <a:t> et al. </a:t>
            </a:r>
            <a:endParaRPr lang="en-US" altLang="ko-KR" dirty="0" smtClean="0"/>
          </a:p>
          <a:p>
            <a:pPr lvl="1"/>
            <a:r>
              <a:rPr lang="en-US" altLang="ko-KR" dirty="0" smtClean="0"/>
              <a:t>Extended this </a:t>
            </a:r>
            <a:r>
              <a:rPr lang="en-US" altLang="ko-KR" dirty="0"/>
              <a:t>approach to use breadth-first search to yield the </a:t>
            </a:r>
            <a:r>
              <a:rPr lang="en-US" altLang="ko-KR" dirty="0" smtClean="0"/>
              <a:t>shortest path </a:t>
            </a:r>
            <a:r>
              <a:rPr lang="en-US" altLang="ko-KR" dirty="0"/>
              <a:t>between two named entities in the </a:t>
            </a:r>
            <a:r>
              <a:rPr lang="en-US" altLang="ko-KR" dirty="0" smtClean="0"/>
              <a:t>dependency graph to generate </a:t>
            </a:r>
            <a:r>
              <a:rPr lang="en-US" altLang="ko-KR" dirty="0"/>
              <a:t>features for relation extraction. </a:t>
            </a:r>
            <a:endParaRPr lang="en-US" altLang="ko-KR" dirty="0" smtClean="0"/>
          </a:p>
          <a:p>
            <a:pPr lvl="1"/>
            <a:r>
              <a:rPr lang="en-US" altLang="ko-KR" dirty="0" smtClean="0"/>
              <a:t>They </a:t>
            </a:r>
            <a:r>
              <a:rPr lang="en-US" altLang="ko-KR" dirty="0"/>
              <a:t>combined the </a:t>
            </a:r>
            <a:r>
              <a:rPr lang="en-US" altLang="ko-KR" dirty="0" smtClean="0"/>
              <a:t>extracted gene–drug </a:t>
            </a:r>
            <a:r>
              <a:rPr lang="en-US" altLang="ko-KR" dirty="0"/>
              <a:t>relations to infer DDIs for those drugs </a:t>
            </a:r>
            <a:r>
              <a:rPr lang="en-US" altLang="ko-KR" dirty="0" smtClean="0"/>
              <a:t>that interact </a:t>
            </a:r>
            <a:r>
              <a:rPr lang="en-US" altLang="ko-KR" dirty="0"/>
              <a:t>with the same gene product</a:t>
            </a:r>
            <a:r>
              <a:rPr lang="en-US" altLang="ko-KR" dirty="0" smtClean="0"/>
              <a:t>.</a:t>
            </a:r>
          </a:p>
          <a:p>
            <a:pPr lvl="1"/>
            <a:endParaRPr lang="en-US" altLang="ko-KR" dirty="0"/>
          </a:p>
          <a:p>
            <a:r>
              <a:rPr lang="en-US" altLang="ko-KR" dirty="0"/>
              <a:t>Wang et al.</a:t>
            </a:r>
          </a:p>
          <a:p>
            <a:pPr lvl="1"/>
            <a:r>
              <a:rPr lang="en-US" altLang="ko-KR" dirty="0"/>
              <a:t>Used Latent </a:t>
            </a:r>
            <a:r>
              <a:rPr lang="en-US" altLang="ko-KR" dirty="0" err="1"/>
              <a:t>Dirichl</a:t>
            </a:r>
            <a:r>
              <a:rPr lang="en-US" altLang="ko-KR" dirty="0"/>
              <a:t> et al. location to create a semantic representation of biomedical named entities and used </a:t>
            </a:r>
            <a:r>
              <a:rPr lang="en-US" altLang="ko-KR" dirty="0" err="1"/>
              <a:t>Kullback-Leibler</a:t>
            </a:r>
            <a:r>
              <a:rPr lang="en-US" altLang="ko-KR" dirty="0"/>
              <a:t> (KL) divergence to calculate the association distance between pairs of entities in the Chem2Bio2RDF [149] semantic network.</a:t>
            </a:r>
          </a:p>
          <a:p>
            <a:pPr lvl="1"/>
            <a:r>
              <a:rPr lang="en-US" altLang="ko-KR" dirty="0"/>
              <a:t>They ranked candidate associations between named entity pairs by summing distances along the path connecting the pairs. </a:t>
            </a:r>
          </a:p>
          <a:p>
            <a:pPr lvl="1"/>
            <a:r>
              <a:rPr lang="en-US" altLang="ko-KR" dirty="0"/>
              <a:t>They demonstrated uses cases on novel knowledge discovery including searching and predicting novel gene–drug associations, traversing the mined semantic network to compare the molecular therapeutic and toxicological profiles of candidate drugs.</a:t>
            </a:r>
          </a:p>
          <a:p>
            <a:pPr lvl="1"/>
            <a:endParaRPr lang="en-US" altLang="ko-KR" dirty="0" smtClean="0"/>
          </a:p>
        </p:txBody>
      </p:sp>
    </p:spTree>
    <p:extLst>
      <p:ext uri="{BB962C8B-B14F-4D97-AF65-F5344CB8AC3E}">
        <p14:creationId xmlns:p14="http://schemas.microsoft.com/office/powerpoint/2010/main" val="2522219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Relation extraction from the scientific </a:t>
            </a:r>
            <a:r>
              <a:rPr lang="en-US" altLang="ko-KR" dirty="0" smtClean="0"/>
              <a:t>literature </a:t>
            </a:r>
            <a:r>
              <a:rPr lang="en-US" altLang="ko-KR" sz="2000" dirty="0" smtClean="0"/>
              <a:t>- </a:t>
            </a:r>
            <a:r>
              <a:rPr lang="en-US" altLang="ko-KR" sz="2000" dirty="0"/>
              <a:t>Pharmacogenomics</a:t>
            </a:r>
            <a:endParaRPr lang="ko-KR" altLang="en-US" sz="2000" dirty="0"/>
          </a:p>
        </p:txBody>
      </p:sp>
      <p:sp>
        <p:nvSpPr>
          <p:cNvPr id="3" name="내용 개체 틀 2"/>
          <p:cNvSpPr>
            <a:spLocks noGrp="1"/>
          </p:cNvSpPr>
          <p:nvPr>
            <p:ph idx="1"/>
          </p:nvPr>
        </p:nvSpPr>
        <p:spPr/>
        <p:txBody>
          <a:bodyPr>
            <a:normAutofit fontScale="47500" lnSpcReduction="20000"/>
          </a:bodyPr>
          <a:lstStyle/>
          <a:p>
            <a:r>
              <a:rPr lang="en-US" altLang="ko-KR" dirty="0"/>
              <a:t>Other systems used tree-based approaches</a:t>
            </a:r>
            <a:r>
              <a:rPr lang="en-US" altLang="ko-KR" dirty="0" smtClean="0"/>
              <a:t>.</a:t>
            </a:r>
          </a:p>
          <a:p>
            <a:endParaRPr lang="en-US" altLang="ko-KR" dirty="0" smtClean="0"/>
          </a:p>
          <a:p>
            <a:r>
              <a:rPr lang="en-US" altLang="ko-KR" dirty="0" err="1"/>
              <a:t>Katrenko</a:t>
            </a:r>
            <a:r>
              <a:rPr lang="en-US" altLang="ko-KR" dirty="0"/>
              <a:t> et al.</a:t>
            </a:r>
          </a:p>
          <a:p>
            <a:pPr lvl="1"/>
            <a:r>
              <a:rPr lang="en-US" altLang="ko-KR" dirty="0"/>
              <a:t>studied gene–protein relation and protein–protein relation extraction and included as features the </a:t>
            </a:r>
            <a:r>
              <a:rPr lang="en-US" altLang="ko-KR" dirty="0" err="1"/>
              <a:t>subtrees</a:t>
            </a:r>
            <a:r>
              <a:rPr lang="en-US" altLang="ko-KR" dirty="0"/>
              <a:t> rooted at the lowest common ancestors of two named entities in the dependency parse trees.</a:t>
            </a:r>
          </a:p>
          <a:p>
            <a:pPr lvl="1"/>
            <a:r>
              <a:rPr lang="en-US" altLang="ko-KR" dirty="0"/>
              <a:t>Their experiment used several parsers including the Link Grammar Parser , </a:t>
            </a:r>
            <a:r>
              <a:rPr lang="en-US" altLang="ko-KR" dirty="0" err="1"/>
              <a:t>Minipar</a:t>
            </a:r>
            <a:r>
              <a:rPr lang="en-US" altLang="ko-KR" dirty="0"/>
              <a:t>  and the </a:t>
            </a:r>
            <a:r>
              <a:rPr lang="en-US" altLang="ko-KR" dirty="0" err="1"/>
              <a:t>Charniak</a:t>
            </a:r>
            <a:r>
              <a:rPr lang="en-US" altLang="ko-KR" dirty="0"/>
              <a:t> Parser. </a:t>
            </a:r>
          </a:p>
          <a:p>
            <a:pPr lvl="1"/>
            <a:r>
              <a:rPr lang="en-US" altLang="ko-KR" dirty="0"/>
              <a:t>Compared with individual parser’s results separately, they reported improved performance from adopting ensemble methods (stacking and </a:t>
            </a:r>
            <a:r>
              <a:rPr lang="en-US" altLang="ko-KR" dirty="0" err="1"/>
              <a:t>AdaBoost</a:t>
            </a:r>
            <a:r>
              <a:rPr lang="en-US" altLang="ko-KR" dirty="0"/>
              <a:t>) and combining multiple parsers’ results</a:t>
            </a:r>
            <a:r>
              <a:rPr lang="en-US" altLang="ko-KR" dirty="0" smtClean="0"/>
              <a:t>.</a:t>
            </a:r>
          </a:p>
          <a:p>
            <a:pPr lvl="1"/>
            <a:endParaRPr lang="en-US" altLang="ko-KR" dirty="0" smtClean="0"/>
          </a:p>
          <a:p>
            <a:r>
              <a:rPr lang="en-US" altLang="ko-KR" dirty="0" err="1"/>
              <a:t>Hakenberg</a:t>
            </a:r>
            <a:r>
              <a:rPr lang="en-US" altLang="ko-KR" dirty="0"/>
              <a:t> et al. </a:t>
            </a:r>
          </a:p>
          <a:p>
            <a:pPr lvl="1"/>
            <a:r>
              <a:rPr lang="en-US" altLang="ko-KR" dirty="0" smtClean="0"/>
              <a:t>aimed </a:t>
            </a:r>
            <a:r>
              <a:rPr lang="en-US" altLang="ko-KR" dirty="0"/>
              <a:t>at extracting relations among genes, single-nucleotide polymorphism variants, drugs, ADRs. They relied on co-occurrence for extraction of certain relations</a:t>
            </a:r>
          </a:p>
          <a:p>
            <a:pPr lvl="2"/>
            <a:r>
              <a:rPr lang="en-US" altLang="ko-KR" dirty="0"/>
              <a:t>(e.g. </a:t>
            </a:r>
            <a:r>
              <a:rPr lang="en-US" altLang="ko-KR" dirty="0" smtClean="0"/>
              <a:t>gene–drug</a:t>
            </a:r>
            <a:r>
              <a:rPr lang="en-US" altLang="ko-KR" dirty="0"/>
              <a:t>, gene–disease and drug–disease), but augmented co-occurrence with </a:t>
            </a:r>
            <a:r>
              <a:rPr lang="en-US" altLang="ko-KR" dirty="0" err="1"/>
              <a:t>subtrees</a:t>
            </a:r>
            <a:r>
              <a:rPr lang="en-US" altLang="ko-KR" dirty="0"/>
              <a:t> from the Stanford Parser output for other types of relations. </a:t>
            </a:r>
          </a:p>
          <a:p>
            <a:pPr lvl="1"/>
            <a:r>
              <a:rPr lang="en-US" altLang="ko-KR" dirty="0"/>
              <a:t>They considered binary relations and used </a:t>
            </a:r>
            <a:r>
              <a:rPr lang="en-US" altLang="ko-KR" dirty="0" err="1"/>
              <a:t>subtrees</a:t>
            </a:r>
            <a:r>
              <a:rPr lang="en-US" altLang="ko-KR" dirty="0"/>
              <a:t> rooted at the lowest common ancestors of named entity pairs. </a:t>
            </a:r>
          </a:p>
          <a:p>
            <a:pPr lvl="1"/>
            <a:r>
              <a:rPr lang="en-US" altLang="ko-KR" dirty="0"/>
              <a:t>The mined relations are cross-referenced with knowledge bases including </a:t>
            </a:r>
            <a:r>
              <a:rPr lang="en-US" altLang="ko-KR" dirty="0" err="1"/>
              <a:t>EntrezGene</a:t>
            </a:r>
            <a:r>
              <a:rPr lang="en-US" altLang="ko-KR" dirty="0"/>
              <a:t> , </a:t>
            </a:r>
            <a:r>
              <a:rPr lang="en-US" altLang="ko-KR" dirty="0" err="1"/>
              <a:t>PharmGKB</a:t>
            </a:r>
            <a:r>
              <a:rPr lang="en-US" altLang="ko-KR" dirty="0"/>
              <a:t>  and </a:t>
            </a:r>
            <a:r>
              <a:rPr lang="en-US" altLang="ko-KR" dirty="0" err="1"/>
              <a:t>PubChem</a:t>
            </a:r>
            <a:r>
              <a:rPr lang="en-US" altLang="ko-KR" dirty="0"/>
              <a:t>.</a:t>
            </a:r>
          </a:p>
          <a:p>
            <a:pPr lvl="1"/>
            <a:endParaRPr lang="en-US" altLang="ko-KR" dirty="0"/>
          </a:p>
          <a:p>
            <a:r>
              <a:rPr lang="en-US" altLang="ko-KR" dirty="0" smtClean="0"/>
              <a:t>Bui </a:t>
            </a:r>
            <a:r>
              <a:rPr lang="en-US" altLang="ko-KR" dirty="0"/>
              <a:t>et al.</a:t>
            </a:r>
          </a:p>
          <a:p>
            <a:pPr lvl="1"/>
            <a:r>
              <a:rPr lang="en-US" altLang="ko-KR" dirty="0"/>
              <a:t>aimed at extracting relations between drugs and virus mutations from the literature to predict HIV drug resistance.</a:t>
            </a:r>
          </a:p>
          <a:p>
            <a:pPr lvl="1"/>
            <a:r>
              <a:rPr lang="en-US" altLang="ko-KR" dirty="0"/>
              <a:t>They used Stanford Parser to generate constituent parse trees for sentences and developed grammatical rules that traverse the tree structures to extract drug–gene relations. </a:t>
            </a:r>
          </a:p>
          <a:p>
            <a:pPr lvl="1"/>
            <a:r>
              <a:rPr lang="en-US" altLang="ko-KR" dirty="0"/>
              <a:t>Their system is in research use at five hospitals to preselect novel HIV drug resistance candidates.</a:t>
            </a:r>
          </a:p>
          <a:p>
            <a:endParaRPr lang="en-US" altLang="ko-KR" dirty="0" smtClean="0"/>
          </a:p>
        </p:txBody>
      </p:sp>
    </p:spTree>
    <p:extLst>
      <p:ext uri="{BB962C8B-B14F-4D97-AF65-F5344CB8AC3E}">
        <p14:creationId xmlns:p14="http://schemas.microsoft.com/office/powerpoint/2010/main" val="311324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Relation extraction from the scientific </a:t>
            </a:r>
            <a:r>
              <a:rPr lang="en-US" altLang="ko-KR" dirty="0" smtClean="0"/>
              <a:t>literature </a:t>
            </a:r>
            <a:r>
              <a:rPr lang="en-US" altLang="ko-KR" sz="2000" dirty="0" smtClean="0"/>
              <a:t>- </a:t>
            </a:r>
            <a:r>
              <a:rPr lang="en-US" altLang="ko-KR" sz="2000" dirty="0"/>
              <a:t>Pharmacogenomics</a:t>
            </a:r>
            <a:endParaRPr lang="ko-KR" altLang="en-US" sz="2000" dirty="0"/>
          </a:p>
        </p:txBody>
      </p:sp>
      <p:sp>
        <p:nvSpPr>
          <p:cNvPr id="3" name="내용 개체 틀 2"/>
          <p:cNvSpPr>
            <a:spLocks noGrp="1"/>
          </p:cNvSpPr>
          <p:nvPr>
            <p:ph idx="1"/>
          </p:nvPr>
        </p:nvSpPr>
        <p:spPr/>
        <p:txBody>
          <a:bodyPr>
            <a:normAutofit fontScale="55000" lnSpcReduction="20000"/>
          </a:bodyPr>
          <a:lstStyle/>
          <a:p>
            <a:r>
              <a:rPr lang="en-US" altLang="ko-KR" dirty="0"/>
              <a:t>Both path-based and tree-based systems in </a:t>
            </a:r>
            <a:r>
              <a:rPr lang="en-US" altLang="ko-KR" dirty="0" smtClean="0"/>
              <a:t>pharmacogenomics tend </a:t>
            </a:r>
            <a:r>
              <a:rPr lang="en-US" altLang="ko-KR" dirty="0"/>
              <a:t>to focus on precision over recall in their </a:t>
            </a:r>
            <a:r>
              <a:rPr lang="en-US" altLang="ko-KR" dirty="0" smtClean="0"/>
              <a:t>evaluation, differing </a:t>
            </a:r>
            <a:r>
              <a:rPr lang="en-US" altLang="ko-KR" dirty="0"/>
              <a:t>from the balanced f-measure used in multiple </a:t>
            </a:r>
            <a:r>
              <a:rPr lang="en-US" altLang="ko-KR" dirty="0" smtClean="0"/>
              <a:t>shared tasks</a:t>
            </a:r>
            <a:r>
              <a:rPr lang="en-US" altLang="ko-KR" dirty="0"/>
              <a:t>.</a:t>
            </a:r>
            <a:endParaRPr lang="en-US" altLang="ko-KR" dirty="0" smtClean="0"/>
          </a:p>
          <a:p>
            <a:endParaRPr lang="en-US" altLang="ko-KR" dirty="0" smtClean="0"/>
          </a:p>
          <a:p>
            <a:r>
              <a:rPr lang="en-US" altLang="ko-KR" dirty="0"/>
              <a:t>This likely stems from their specific goals of </a:t>
            </a:r>
            <a:r>
              <a:rPr lang="en-US" altLang="ko-KR" dirty="0" smtClean="0"/>
              <a:t>harvesting reliable </a:t>
            </a:r>
            <a:r>
              <a:rPr lang="en-US" altLang="ko-KR" dirty="0"/>
              <a:t>relations to build and grow pharmacogenomics </a:t>
            </a:r>
            <a:r>
              <a:rPr lang="en-US" altLang="ko-KR" dirty="0" smtClean="0"/>
              <a:t>semantic networks</a:t>
            </a:r>
            <a:r>
              <a:rPr lang="en-US" altLang="ko-KR" dirty="0"/>
              <a:t>. </a:t>
            </a:r>
            <a:endParaRPr lang="en-US" altLang="ko-KR" dirty="0" smtClean="0"/>
          </a:p>
          <a:p>
            <a:endParaRPr lang="en-US" altLang="ko-KR" dirty="0" smtClean="0"/>
          </a:p>
          <a:p>
            <a:r>
              <a:rPr lang="en-US" altLang="ko-KR" dirty="0" smtClean="0"/>
              <a:t>Too </a:t>
            </a:r>
            <a:r>
              <a:rPr lang="en-US" altLang="ko-KR" dirty="0"/>
              <a:t>much noise will likely cloud the initial </a:t>
            </a:r>
            <a:r>
              <a:rPr lang="en-US" altLang="ko-KR" dirty="0" smtClean="0"/>
              <a:t>semantic network</a:t>
            </a:r>
            <a:r>
              <a:rPr lang="en-US" altLang="ko-KR" dirty="0"/>
              <a:t>, while missing relations still have a chance to </a:t>
            </a:r>
            <a:r>
              <a:rPr lang="en-US" altLang="ko-KR" dirty="0" smtClean="0"/>
              <a:t>be later </a:t>
            </a:r>
            <a:r>
              <a:rPr lang="en-US" altLang="ko-KR" dirty="0"/>
              <a:t>discovered with growing literature. </a:t>
            </a:r>
            <a:endParaRPr lang="en-US" altLang="ko-KR" dirty="0" smtClean="0"/>
          </a:p>
          <a:p>
            <a:endParaRPr lang="en-US" altLang="ko-KR" dirty="0" smtClean="0"/>
          </a:p>
          <a:p>
            <a:r>
              <a:rPr lang="en-US" altLang="ko-KR" dirty="0" smtClean="0"/>
              <a:t>In </a:t>
            </a:r>
            <a:r>
              <a:rPr lang="en-US" altLang="ko-KR" dirty="0"/>
              <a:t>fact, reported </a:t>
            </a:r>
            <a:r>
              <a:rPr lang="en-US" altLang="ko-KR" dirty="0" smtClean="0"/>
              <a:t>precisions for </a:t>
            </a:r>
            <a:r>
              <a:rPr lang="en-US" altLang="ko-KR" dirty="0"/>
              <a:t>pharmacogenomics relation extraction systems </a:t>
            </a:r>
            <a:r>
              <a:rPr lang="en-US" altLang="ko-KR" dirty="0" smtClean="0"/>
              <a:t>typically range </a:t>
            </a:r>
            <a:r>
              <a:rPr lang="en-US" altLang="ko-KR" dirty="0"/>
              <a:t>from </a:t>
            </a:r>
            <a:r>
              <a:rPr lang="en-US" altLang="ko-KR" dirty="0" smtClean="0"/>
              <a:t>70-80</a:t>
            </a:r>
            <a:r>
              <a:rPr lang="en-US" altLang="ko-KR" dirty="0"/>
              <a:t>%. </a:t>
            </a:r>
            <a:endParaRPr lang="en-US" altLang="ko-KR" dirty="0" smtClean="0"/>
          </a:p>
          <a:p>
            <a:endParaRPr lang="en-US" altLang="ko-KR" dirty="0"/>
          </a:p>
          <a:p>
            <a:r>
              <a:rPr lang="en-US" altLang="ko-KR" dirty="0" smtClean="0"/>
              <a:t>In </a:t>
            </a:r>
            <a:r>
              <a:rPr lang="en-US" altLang="ko-KR" dirty="0"/>
              <a:t>addition, these systems </a:t>
            </a:r>
            <a:r>
              <a:rPr lang="en-US" altLang="ko-KR" dirty="0" smtClean="0"/>
              <a:t>often check </a:t>
            </a:r>
            <a:r>
              <a:rPr lang="en-US" altLang="ko-KR" dirty="0"/>
              <a:t>extracted relations against curated database such </a:t>
            </a:r>
            <a:r>
              <a:rPr lang="en-US" altLang="ko-KR" dirty="0" smtClean="0"/>
              <a:t>as </a:t>
            </a:r>
            <a:r>
              <a:rPr lang="en-US" altLang="ko-KR" dirty="0" err="1" smtClean="0"/>
              <a:t>PharmGKB</a:t>
            </a:r>
            <a:r>
              <a:rPr lang="en-US" altLang="ko-KR" dirty="0"/>
              <a:t>. </a:t>
            </a:r>
            <a:endParaRPr lang="en-US" altLang="ko-KR" dirty="0" smtClean="0"/>
          </a:p>
          <a:p>
            <a:endParaRPr lang="en-US" altLang="ko-KR" dirty="0" smtClean="0"/>
          </a:p>
          <a:p>
            <a:r>
              <a:rPr lang="en-US" altLang="ko-KR" dirty="0" smtClean="0"/>
              <a:t>We </a:t>
            </a:r>
            <a:r>
              <a:rPr lang="en-US" altLang="ko-KR" dirty="0"/>
              <a:t>believe that these systems can further </a:t>
            </a:r>
            <a:r>
              <a:rPr lang="en-US" altLang="ko-KR" dirty="0" smtClean="0"/>
              <a:t>benefit from </a:t>
            </a:r>
            <a:r>
              <a:rPr lang="en-US" altLang="ko-KR" dirty="0"/>
              <a:t>adopting parsers trained with biomedical models </a:t>
            </a:r>
            <a:r>
              <a:rPr lang="en-US" altLang="ko-KR" dirty="0" smtClean="0"/>
              <a:t>and using </a:t>
            </a:r>
            <a:r>
              <a:rPr lang="en-US" altLang="ko-KR" dirty="0"/>
              <a:t>enriched graph-based features, two of the most </a:t>
            </a:r>
            <a:r>
              <a:rPr lang="en-US" altLang="ko-KR" dirty="0" smtClean="0"/>
              <a:t>recent lessons </a:t>
            </a:r>
            <a:r>
              <a:rPr lang="en-US" altLang="ko-KR" dirty="0"/>
              <a:t>learned in shared tasks.</a:t>
            </a:r>
            <a:endParaRPr lang="en-US" altLang="ko-KR" dirty="0" smtClean="0"/>
          </a:p>
        </p:txBody>
      </p:sp>
    </p:spTree>
    <p:extLst>
      <p:ext uri="{BB962C8B-B14F-4D97-AF65-F5344CB8AC3E}">
        <p14:creationId xmlns:p14="http://schemas.microsoft.com/office/powerpoint/2010/main" val="1106696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Relation extraction from the scientific </a:t>
            </a:r>
            <a:r>
              <a:rPr lang="en-US" altLang="ko-KR" dirty="0" smtClean="0"/>
              <a:t>literature </a:t>
            </a:r>
            <a:r>
              <a:rPr lang="en-US" altLang="ko-KR" sz="2000" dirty="0" smtClean="0"/>
              <a:t>- </a:t>
            </a:r>
            <a:r>
              <a:rPr lang="en-US" altLang="ko-KR" sz="2000" dirty="0"/>
              <a:t>Relation extraction from clinical narrative text</a:t>
            </a:r>
            <a:endParaRPr lang="ko-KR" altLang="en-US" sz="2000" dirty="0"/>
          </a:p>
        </p:txBody>
      </p:sp>
      <p:sp>
        <p:nvSpPr>
          <p:cNvPr id="3" name="내용 개체 틀 2"/>
          <p:cNvSpPr>
            <a:spLocks noGrp="1"/>
          </p:cNvSpPr>
          <p:nvPr>
            <p:ph idx="1"/>
          </p:nvPr>
        </p:nvSpPr>
        <p:spPr/>
        <p:txBody>
          <a:bodyPr>
            <a:normAutofit fontScale="85000" lnSpcReduction="20000"/>
          </a:bodyPr>
          <a:lstStyle/>
          <a:p>
            <a:r>
              <a:rPr lang="en-US" altLang="ko-KR" dirty="0" smtClean="0"/>
              <a:t>I2b2(Informatics for Integrating Biology to the Bedside, VA)</a:t>
            </a:r>
            <a:r>
              <a:rPr lang="en-US" altLang="ko-KR" dirty="0" smtClean="0"/>
              <a:t> </a:t>
            </a:r>
            <a:r>
              <a:rPr lang="en-US" altLang="ko-KR" dirty="0"/>
              <a:t>had three </a:t>
            </a:r>
            <a:r>
              <a:rPr lang="en-US" altLang="ko-KR" dirty="0" smtClean="0"/>
              <a:t>tasks </a:t>
            </a:r>
            <a:r>
              <a:rPr lang="en-US" altLang="ko-KR" dirty="0"/>
              <a:t>including </a:t>
            </a:r>
            <a:endParaRPr lang="en-US" altLang="ko-KR" dirty="0" smtClean="0"/>
          </a:p>
          <a:p>
            <a:pPr lvl="1"/>
            <a:r>
              <a:rPr lang="en-US" altLang="ko-KR" dirty="0" smtClean="0"/>
              <a:t>concept extraction</a:t>
            </a:r>
          </a:p>
          <a:p>
            <a:pPr lvl="1"/>
            <a:r>
              <a:rPr lang="en-US" altLang="ko-KR" dirty="0" smtClean="0"/>
              <a:t>assertion classification</a:t>
            </a:r>
          </a:p>
          <a:p>
            <a:pPr lvl="1"/>
            <a:r>
              <a:rPr lang="en-US" altLang="ko-KR" dirty="0" smtClean="0"/>
              <a:t>relation classification</a:t>
            </a:r>
            <a:r>
              <a:rPr lang="en-US" altLang="ko-KR" dirty="0"/>
              <a:t>.</a:t>
            </a:r>
            <a:endParaRPr lang="en-US" altLang="ko-KR" dirty="0" smtClean="0"/>
          </a:p>
          <a:p>
            <a:endParaRPr lang="en-US" altLang="ko-KR" dirty="0" smtClean="0"/>
          </a:p>
          <a:p>
            <a:r>
              <a:rPr lang="en-US" altLang="ko-KR" dirty="0" smtClean="0"/>
              <a:t>Concept </a:t>
            </a:r>
            <a:r>
              <a:rPr lang="en-US" altLang="ko-KR" dirty="0"/>
              <a:t>extraction can </a:t>
            </a:r>
            <a:r>
              <a:rPr lang="en-US" altLang="ko-KR" dirty="0" smtClean="0"/>
              <a:t>be considered </a:t>
            </a:r>
            <a:r>
              <a:rPr lang="en-US" altLang="ko-KR" dirty="0"/>
              <a:t>the basic task, as assertions and relations all refer </a:t>
            </a:r>
            <a:r>
              <a:rPr lang="en-US" altLang="ko-KR" dirty="0" smtClean="0"/>
              <a:t>to the </a:t>
            </a:r>
            <a:r>
              <a:rPr lang="en-US" altLang="ko-KR" dirty="0"/>
              <a:t>extracted concepts. </a:t>
            </a:r>
            <a:endParaRPr lang="en-US" altLang="ko-KR" dirty="0" smtClean="0"/>
          </a:p>
          <a:p>
            <a:endParaRPr lang="en-US" altLang="ko-KR" dirty="0"/>
          </a:p>
          <a:p>
            <a:r>
              <a:rPr lang="en-US" altLang="ko-KR" dirty="0" smtClean="0"/>
              <a:t>As </a:t>
            </a:r>
            <a:r>
              <a:rPr lang="en-US" altLang="ko-KR" dirty="0"/>
              <a:t>the challenge allows relation </a:t>
            </a:r>
            <a:r>
              <a:rPr lang="en-US" altLang="ko-KR" dirty="0" smtClean="0"/>
              <a:t>classification to </a:t>
            </a:r>
            <a:r>
              <a:rPr lang="en-US" altLang="ko-KR" dirty="0"/>
              <a:t>use the ground truth of concepts extraction, the </a:t>
            </a:r>
            <a:r>
              <a:rPr lang="en-US" altLang="ko-KR" dirty="0" smtClean="0"/>
              <a:t>performance metrics </a:t>
            </a:r>
            <a:r>
              <a:rPr lang="en-US" altLang="ko-KR" dirty="0"/>
              <a:t>for relation classification should </a:t>
            </a:r>
            <a:r>
              <a:rPr lang="en-US" altLang="ko-KR" dirty="0" smtClean="0"/>
              <a:t>be interpreted </a:t>
            </a:r>
            <a:r>
              <a:rPr lang="en-US" altLang="ko-KR" dirty="0"/>
              <a:t>as an upper bound for the end-to-end relation </a:t>
            </a:r>
            <a:r>
              <a:rPr lang="en-US" altLang="ko-KR" dirty="0" smtClean="0"/>
              <a:t>extraction task </a:t>
            </a:r>
          </a:p>
          <a:p>
            <a:pPr lvl="1"/>
            <a:r>
              <a:rPr lang="en-US" altLang="ko-KR" dirty="0" smtClean="0"/>
              <a:t>(</a:t>
            </a:r>
            <a:r>
              <a:rPr lang="en-US" altLang="ko-KR" dirty="0"/>
              <a:t>same as the challenges from </a:t>
            </a:r>
            <a:r>
              <a:rPr lang="en-US" altLang="ko-KR" dirty="0" err="1"/>
              <a:t>BioNLP</a:t>
            </a:r>
            <a:r>
              <a:rPr lang="en-US" altLang="ko-KR" dirty="0"/>
              <a:t>, </a:t>
            </a:r>
            <a:r>
              <a:rPr lang="en-US" altLang="ko-KR" dirty="0" err="1" smtClean="0"/>
              <a:t>BioCreative</a:t>
            </a:r>
            <a:r>
              <a:rPr lang="en-US" altLang="ko-KR" dirty="0" smtClean="0"/>
              <a:t> and </a:t>
            </a:r>
            <a:r>
              <a:rPr lang="en-US" altLang="ko-KR" dirty="0" err="1"/>
              <a:t>DDIExtraction</a:t>
            </a:r>
            <a:r>
              <a:rPr lang="en-US" altLang="ko-KR" dirty="0"/>
              <a:t>). </a:t>
            </a:r>
            <a:endParaRPr lang="en-US" altLang="ko-KR" dirty="0" smtClean="0"/>
          </a:p>
          <a:p>
            <a:pPr lvl="1"/>
            <a:endParaRPr lang="en-US" altLang="ko-KR" dirty="0" smtClean="0"/>
          </a:p>
        </p:txBody>
      </p:sp>
    </p:spTree>
    <p:extLst>
      <p:ext uri="{BB962C8B-B14F-4D97-AF65-F5344CB8AC3E}">
        <p14:creationId xmlns:p14="http://schemas.microsoft.com/office/powerpoint/2010/main" val="4170653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Relation extraction from the scientific </a:t>
            </a:r>
            <a:r>
              <a:rPr lang="en-US" altLang="ko-KR" dirty="0" smtClean="0"/>
              <a:t>literature </a:t>
            </a:r>
            <a:r>
              <a:rPr lang="en-US" altLang="ko-KR" sz="2000" dirty="0" smtClean="0"/>
              <a:t>- </a:t>
            </a:r>
            <a:r>
              <a:rPr lang="en-US" altLang="ko-KR" sz="2000" dirty="0"/>
              <a:t>Relation extraction from clinical narrative text</a:t>
            </a:r>
            <a:endParaRPr lang="ko-KR" altLang="en-US" sz="2000" dirty="0"/>
          </a:p>
        </p:txBody>
      </p:sp>
      <p:sp>
        <p:nvSpPr>
          <p:cNvPr id="3" name="내용 개체 틀 2"/>
          <p:cNvSpPr>
            <a:spLocks noGrp="1"/>
          </p:cNvSpPr>
          <p:nvPr>
            <p:ph idx="1"/>
          </p:nvPr>
        </p:nvSpPr>
        <p:spPr/>
        <p:txBody>
          <a:bodyPr>
            <a:normAutofit fontScale="40000" lnSpcReduction="20000"/>
          </a:bodyPr>
          <a:lstStyle/>
          <a:p>
            <a:r>
              <a:rPr lang="en-US" altLang="ko-KR" dirty="0"/>
              <a:t>Roberts et al.</a:t>
            </a:r>
          </a:p>
          <a:p>
            <a:r>
              <a:rPr lang="en-US" altLang="ko-KR" dirty="0"/>
              <a:t>classified the semantic relations using a rather comprehensive set of features: </a:t>
            </a:r>
          </a:p>
          <a:p>
            <a:pPr lvl="1"/>
            <a:r>
              <a:rPr lang="en-US" altLang="ko-KR" dirty="0" smtClean="0"/>
              <a:t>context features (</a:t>
            </a:r>
            <a:r>
              <a:rPr lang="en-US" altLang="ko-KR" dirty="0"/>
              <a:t>e.g. n-grams, GENIA part-of-speech tags surrounding medical concepts), </a:t>
            </a:r>
          </a:p>
          <a:p>
            <a:pPr lvl="1"/>
            <a:r>
              <a:rPr lang="en-US" altLang="ko-KR" dirty="0"/>
              <a:t>nested relation </a:t>
            </a:r>
            <a:r>
              <a:rPr lang="en-US" altLang="ko-KR" dirty="0" smtClean="0"/>
              <a:t>features </a:t>
            </a:r>
            <a:r>
              <a:rPr lang="en-US" altLang="ko-KR" dirty="0"/>
              <a:t>(relations in the text span between candidate pairs of concepts), </a:t>
            </a:r>
          </a:p>
          <a:p>
            <a:pPr lvl="1"/>
            <a:r>
              <a:rPr lang="en-US" altLang="ko-KR" dirty="0"/>
              <a:t>single concept features(e.g. covered words and concept types), </a:t>
            </a:r>
          </a:p>
          <a:p>
            <a:pPr lvl="1"/>
            <a:r>
              <a:rPr lang="en-US" altLang="ko-KR" dirty="0"/>
              <a:t>Wikipedia features </a:t>
            </a:r>
            <a:r>
              <a:rPr lang="en-US" altLang="ko-KR" dirty="0" smtClean="0"/>
              <a:t>(e.g. concepts </a:t>
            </a:r>
            <a:r>
              <a:rPr lang="en-US" altLang="ko-KR" dirty="0"/>
              <a:t>matching Wikipedia titles), </a:t>
            </a:r>
          </a:p>
          <a:p>
            <a:pPr lvl="1"/>
            <a:r>
              <a:rPr lang="en-US" altLang="ko-KR" dirty="0"/>
              <a:t>concept bi-grams features and </a:t>
            </a:r>
          </a:p>
          <a:p>
            <a:pPr lvl="1"/>
            <a:r>
              <a:rPr lang="en-US" altLang="ko-KR" dirty="0"/>
              <a:t>similarity features. </a:t>
            </a:r>
          </a:p>
          <a:p>
            <a:r>
              <a:rPr lang="en-US" altLang="ko-KR" dirty="0"/>
              <a:t>The latter were computed using edit distance on language constructs including GENIA phrase chunks and Stanford Dependency shortest paths. </a:t>
            </a:r>
          </a:p>
          <a:p>
            <a:r>
              <a:rPr lang="en-US" altLang="ko-KR" dirty="0"/>
              <a:t>Their system reached the highest f-measure on relation classification (0.737).</a:t>
            </a:r>
          </a:p>
          <a:p>
            <a:endParaRPr lang="en-US" altLang="ko-KR" dirty="0" smtClean="0"/>
          </a:p>
          <a:p>
            <a:r>
              <a:rPr lang="en-US" altLang="ko-KR" dirty="0" err="1" smtClean="0"/>
              <a:t>deBruijn</a:t>
            </a:r>
            <a:r>
              <a:rPr lang="en-US" altLang="ko-KR" dirty="0" smtClean="0"/>
              <a:t> </a:t>
            </a:r>
            <a:r>
              <a:rPr lang="en-US" altLang="ko-KR" dirty="0"/>
              <a:t>et al. </a:t>
            </a:r>
          </a:p>
          <a:p>
            <a:pPr lvl="1"/>
            <a:r>
              <a:rPr lang="en-US" altLang="ko-KR" dirty="0"/>
              <a:t>applied a maximum entropy classifier with down sampling applied to balance the relation distribution.</a:t>
            </a:r>
          </a:p>
          <a:p>
            <a:pPr lvl="1"/>
            <a:r>
              <a:rPr lang="en-US" altLang="ko-KR" dirty="0"/>
              <a:t>They applied the </a:t>
            </a:r>
            <a:r>
              <a:rPr lang="en-US" altLang="ko-KR" dirty="0" err="1"/>
              <a:t>McClosky</a:t>
            </a:r>
            <a:r>
              <a:rPr lang="en-US" altLang="ko-KR" dirty="0"/>
              <a:t>-</a:t>
            </a:r>
            <a:r>
              <a:rPr lang="en-US" altLang="ko-KR" dirty="0" err="1"/>
              <a:t>Charniak</a:t>
            </a:r>
            <a:r>
              <a:rPr lang="en-US" altLang="ko-KR" dirty="0"/>
              <a:t>-Johnson parser/Stanford Dependency pipeline, and included as features the dependency paths between the minimal trees that cover the concept pairs.</a:t>
            </a:r>
          </a:p>
          <a:p>
            <a:pPr lvl="1"/>
            <a:r>
              <a:rPr lang="en-US" altLang="ko-KR" dirty="0"/>
              <a:t>They used word clusters as features to address the problem of unseen words. Their system reached the second best f-measure of 0.731. </a:t>
            </a:r>
          </a:p>
          <a:p>
            <a:endParaRPr lang="en-US" altLang="ko-KR" dirty="0"/>
          </a:p>
          <a:p>
            <a:r>
              <a:rPr lang="en-US" altLang="ko-KR" dirty="0" err="1"/>
              <a:t>Solt</a:t>
            </a:r>
            <a:r>
              <a:rPr lang="en-US" altLang="ko-KR" dirty="0"/>
              <a:t> et al.</a:t>
            </a:r>
          </a:p>
          <a:p>
            <a:pPr lvl="1"/>
            <a:r>
              <a:rPr lang="en-US" altLang="ko-KR" dirty="0" smtClean="0"/>
              <a:t>experimented </a:t>
            </a:r>
            <a:r>
              <a:rPr lang="en-US" altLang="ko-KR" dirty="0"/>
              <a:t>with several parsers including the Stanford Parser, the </a:t>
            </a:r>
            <a:r>
              <a:rPr lang="en-US" altLang="ko-KR" dirty="0" err="1"/>
              <a:t>McClosky</a:t>
            </a:r>
            <a:r>
              <a:rPr lang="en-US" altLang="ko-KR" dirty="0"/>
              <a:t>-</a:t>
            </a:r>
            <a:r>
              <a:rPr lang="en-US" altLang="ko-KR" dirty="0" err="1"/>
              <a:t>Charniak</a:t>
            </a:r>
            <a:r>
              <a:rPr lang="en-US" altLang="ko-KR" dirty="0"/>
              <a:t>-Johnson Parser and the </a:t>
            </a:r>
            <a:r>
              <a:rPr lang="en-US" altLang="ko-KR" dirty="0" err="1"/>
              <a:t>Enju</a:t>
            </a:r>
            <a:r>
              <a:rPr lang="en-US" altLang="ko-KR" dirty="0"/>
              <a:t> Parser. </a:t>
            </a:r>
          </a:p>
          <a:p>
            <a:pPr lvl="1"/>
            <a:r>
              <a:rPr lang="en-US" altLang="ko-KR" dirty="0"/>
              <a:t>They used the resulting dependency graphs with two graph kernels </a:t>
            </a:r>
            <a:r>
              <a:rPr lang="en-US" altLang="ko-KR" dirty="0"/>
              <a:t>(</a:t>
            </a:r>
            <a:r>
              <a:rPr lang="en-US" altLang="ko-KR" dirty="0" smtClean="0"/>
              <a:t>the </a:t>
            </a:r>
            <a:r>
              <a:rPr lang="en-US" altLang="ko-KR" dirty="0"/>
              <a:t>all paths graph (APG) kernel </a:t>
            </a:r>
            <a:r>
              <a:rPr lang="en-US" altLang="ko-KR" dirty="0" smtClean="0"/>
              <a:t> </a:t>
            </a:r>
            <a:r>
              <a:rPr lang="en-US" altLang="ko-KR" dirty="0"/>
              <a:t>and </a:t>
            </a:r>
            <a:r>
              <a:rPr lang="en-US" altLang="ko-KR" dirty="0" err="1" smtClean="0"/>
              <a:t>kBSPS</a:t>
            </a:r>
            <a:r>
              <a:rPr lang="en-US" altLang="ko-KR" dirty="0" smtClean="0"/>
              <a:t> , </a:t>
            </a:r>
            <a:r>
              <a:rPr lang="en-US" altLang="ko-KR" dirty="0"/>
              <a:t>which produced only moderate </a:t>
            </a:r>
            <a:r>
              <a:rPr lang="en-US" altLang="ko-KR" dirty="0" smtClean="0"/>
              <a:t>) performance</a:t>
            </a:r>
            <a:r>
              <a:rPr lang="en-US" altLang="ko-KR" dirty="0"/>
              <a:t>. </a:t>
            </a:r>
          </a:p>
          <a:p>
            <a:pPr lvl="1"/>
            <a:r>
              <a:rPr lang="en-US" altLang="ko-KR" dirty="0"/>
              <a:t>This likely reflects the difficulty in tuning the graph/tree kernel-based systems, consistent with the observations from the experience in relation/event extraction from the scientific literature.</a:t>
            </a:r>
            <a:endParaRPr lang="en-US" altLang="ko-KR" dirty="0" smtClean="0"/>
          </a:p>
        </p:txBody>
      </p:sp>
    </p:spTree>
    <p:extLst>
      <p:ext uri="{BB962C8B-B14F-4D97-AF65-F5344CB8AC3E}">
        <p14:creationId xmlns:p14="http://schemas.microsoft.com/office/powerpoint/2010/main" val="2559050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Relation extraction from the scientific </a:t>
            </a:r>
            <a:r>
              <a:rPr lang="en-US" altLang="ko-KR" dirty="0" smtClean="0"/>
              <a:t>literature </a:t>
            </a:r>
            <a:r>
              <a:rPr lang="en-US" altLang="ko-KR" sz="2000" dirty="0" smtClean="0"/>
              <a:t>- </a:t>
            </a:r>
            <a:r>
              <a:rPr lang="en-US" altLang="ko-KR" sz="2000" dirty="0" err="1"/>
              <a:t>SemEval</a:t>
            </a:r>
            <a:r>
              <a:rPr lang="en-US" altLang="ko-KR" sz="2000" dirty="0"/>
              <a:t> 2015 Task 14</a:t>
            </a:r>
            <a:endParaRPr lang="ko-KR" altLang="en-US" sz="2000" dirty="0"/>
          </a:p>
        </p:txBody>
      </p:sp>
      <p:sp>
        <p:nvSpPr>
          <p:cNvPr id="3" name="내용 개체 틀 2"/>
          <p:cNvSpPr>
            <a:spLocks noGrp="1"/>
          </p:cNvSpPr>
          <p:nvPr>
            <p:ph idx="1"/>
          </p:nvPr>
        </p:nvSpPr>
        <p:spPr/>
        <p:txBody>
          <a:bodyPr>
            <a:normAutofit fontScale="40000" lnSpcReduction="20000"/>
          </a:bodyPr>
          <a:lstStyle/>
          <a:p>
            <a:r>
              <a:rPr lang="en-US" altLang="ko-KR" dirty="0"/>
              <a:t>The </a:t>
            </a:r>
            <a:r>
              <a:rPr lang="en-US" altLang="ko-KR" dirty="0" err="1"/>
              <a:t>SemEval</a:t>
            </a:r>
            <a:r>
              <a:rPr lang="en-US" altLang="ko-KR" dirty="0"/>
              <a:t> 2015 Task 14 </a:t>
            </a:r>
            <a:r>
              <a:rPr lang="en-US" altLang="ko-KR" dirty="0" smtClean="0"/>
              <a:t>included</a:t>
            </a:r>
          </a:p>
          <a:p>
            <a:pPr lvl="1"/>
            <a:r>
              <a:rPr lang="en-US" altLang="ko-KR" dirty="0" smtClean="0"/>
              <a:t>disorder identification</a:t>
            </a:r>
          </a:p>
          <a:p>
            <a:pPr lvl="1"/>
            <a:r>
              <a:rPr lang="en-US" altLang="ko-KR" dirty="0" smtClean="0"/>
              <a:t>disorder </a:t>
            </a:r>
            <a:r>
              <a:rPr lang="en-US" altLang="ko-KR" dirty="0"/>
              <a:t>slot filling </a:t>
            </a:r>
            <a:r>
              <a:rPr lang="en-US" altLang="ko-KR" dirty="0" smtClean="0"/>
              <a:t>tasks. </a:t>
            </a:r>
          </a:p>
          <a:p>
            <a:pPr lvl="1"/>
            <a:endParaRPr lang="en-US" altLang="ko-KR" dirty="0"/>
          </a:p>
          <a:p>
            <a:r>
              <a:rPr lang="en-US" altLang="ko-KR" dirty="0"/>
              <a:t>Disorder identification is essentially named entity </a:t>
            </a:r>
            <a:r>
              <a:rPr lang="en-US" altLang="ko-KR" dirty="0" smtClean="0"/>
              <a:t>detection</a:t>
            </a:r>
          </a:p>
          <a:p>
            <a:r>
              <a:rPr lang="en-US" altLang="ko-KR" dirty="0" smtClean="0"/>
              <a:t>Disorder </a:t>
            </a:r>
            <a:r>
              <a:rPr lang="en-US" altLang="ko-KR" dirty="0"/>
              <a:t>slot filling is similar to </a:t>
            </a:r>
            <a:r>
              <a:rPr lang="en-US" altLang="ko-KR" dirty="0" err="1"/>
              <a:t>BioNLP</a:t>
            </a:r>
            <a:r>
              <a:rPr lang="en-US" altLang="ko-KR" dirty="0"/>
              <a:t> event extraction tasks but in clinical subdomain. </a:t>
            </a:r>
          </a:p>
          <a:p>
            <a:endParaRPr lang="en-US" altLang="ko-KR" dirty="0" smtClean="0"/>
          </a:p>
          <a:p>
            <a:r>
              <a:rPr lang="en-US" altLang="ko-KR" dirty="0" smtClean="0"/>
              <a:t>The </a:t>
            </a:r>
            <a:r>
              <a:rPr lang="en-US" altLang="ko-KR" dirty="0"/>
              <a:t>challenge further divided the slot filling task into two subtasks, </a:t>
            </a:r>
            <a:endParaRPr lang="en-US" altLang="ko-KR" dirty="0" smtClean="0"/>
          </a:p>
          <a:p>
            <a:pPr lvl="1"/>
            <a:r>
              <a:rPr lang="en-US" altLang="ko-KR" dirty="0" smtClean="0"/>
              <a:t>one </a:t>
            </a:r>
            <a:r>
              <a:rPr lang="en-US" altLang="ko-KR" dirty="0"/>
              <a:t>with gold-standard disorder spans (task </a:t>
            </a:r>
            <a:r>
              <a:rPr lang="en-US" altLang="ko-KR" dirty="0" smtClean="0"/>
              <a:t>2a)</a:t>
            </a:r>
          </a:p>
          <a:p>
            <a:pPr lvl="1"/>
            <a:r>
              <a:rPr lang="en-US" altLang="ko-KR" dirty="0" smtClean="0"/>
              <a:t>one </a:t>
            </a:r>
            <a:r>
              <a:rPr lang="en-US" altLang="ko-KR" dirty="0"/>
              <a:t>without (task 2b). </a:t>
            </a:r>
          </a:p>
          <a:p>
            <a:endParaRPr lang="en-US" altLang="ko-KR" dirty="0" smtClean="0"/>
          </a:p>
          <a:p>
            <a:r>
              <a:rPr lang="en-US" altLang="ko-KR" dirty="0" smtClean="0"/>
              <a:t>Thus</a:t>
            </a:r>
            <a:r>
              <a:rPr lang="en-US" altLang="ko-KR" dirty="0"/>
              <a:t>, task 2b has stricter evaluation results than task 2a. </a:t>
            </a:r>
            <a:endParaRPr lang="en-US" altLang="ko-KR" dirty="0" smtClean="0"/>
          </a:p>
          <a:p>
            <a:r>
              <a:rPr lang="en-US" altLang="ko-KR" dirty="0" smtClean="0"/>
              <a:t>The </a:t>
            </a:r>
            <a:r>
              <a:rPr lang="en-US" altLang="ko-KR" dirty="0"/>
              <a:t>attribute slots defined by the challenge </a:t>
            </a:r>
            <a:r>
              <a:rPr lang="en-US" altLang="ko-KR" dirty="0" smtClean="0"/>
              <a:t>include</a:t>
            </a:r>
          </a:p>
          <a:p>
            <a:pPr lvl="1"/>
            <a:r>
              <a:rPr lang="en-US" altLang="ko-KR" dirty="0" smtClean="0"/>
              <a:t>concept </a:t>
            </a:r>
            <a:r>
              <a:rPr lang="en-US" altLang="ko-KR" dirty="0"/>
              <a:t>unique identifier (</a:t>
            </a:r>
            <a:r>
              <a:rPr lang="en-US" altLang="ko-KR" dirty="0" smtClean="0"/>
              <a:t>CUI) negation </a:t>
            </a:r>
            <a:r>
              <a:rPr lang="en-US" altLang="ko-KR" dirty="0"/>
              <a:t>(</a:t>
            </a:r>
            <a:r>
              <a:rPr lang="en-US" altLang="ko-KR" dirty="0" smtClean="0"/>
              <a:t>NEG), subject </a:t>
            </a:r>
            <a:r>
              <a:rPr lang="en-US" altLang="ko-KR" dirty="0"/>
              <a:t>(</a:t>
            </a:r>
            <a:r>
              <a:rPr lang="en-US" altLang="ko-KR" dirty="0" smtClean="0"/>
              <a:t>SUB), uncertainty </a:t>
            </a:r>
            <a:r>
              <a:rPr lang="en-US" altLang="ko-KR" dirty="0"/>
              <a:t>(</a:t>
            </a:r>
            <a:r>
              <a:rPr lang="en-US" altLang="ko-KR" dirty="0" smtClean="0"/>
              <a:t>UNC), course </a:t>
            </a:r>
            <a:r>
              <a:rPr lang="en-US" altLang="ko-KR" dirty="0"/>
              <a:t>(</a:t>
            </a:r>
            <a:r>
              <a:rPr lang="en-US" altLang="ko-KR" dirty="0" smtClean="0"/>
              <a:t>COU), severity </a:t>
            </a:r>
            <a:r>
              <a:rPr lang="en-US" altLang="ko-KR" dirty="0"/>
              <a:t>(</a:t>
            </a:r>
            <a:r>
              <a:rPr lang="en-US" altLang="ko-KR" dirty="0" smtClean="0"/>
              <a:t>SEV), conditional </a:t>
            </a:r>
            <a:r>
              <a:rPr lang="en-US" altLang="ko-KR" dirty="0"/>
              <a:t>(</a:t>
            </a:r>
            <a:r>
              <a:rPr lang="en-US" altLang="ko-KR" dirty="0" smtClean="0"/>
              <a:t>CND), generic </a:t>
            </a:r>
            <a:r>
              <a:rPr lang="en-US" altLang="ko-KR" dirty="0"/>
              <a:t>(GEN) and body location (BL). </a:t>
            </a:r>
            <a:endParaRPr lang="en-US" altLang="ko-KR" dirty="0" smtClean="0"/>
          </a:p>
          <a:p>
            <a:pPr lvl="1"/>
            <a:endParaRPr lang="en-US" altLang="ko-KR" dirty="0"/>
          </a:p>
          <a:p>
            <a:r>
              <a:rPr lang="en-US" altLang="ko-KR" dirty="0"/>
              <a:t>Identifying the CUI is the named entity-detection problem, and identifying negation and uncertainty is the assertion classification problem.</a:t>
            </a:r>
          </a:p>
          <a:p>
            <a:r>
              <a:rPr lang="en-US" altLang="ko-KR" dirty="0"/>
              <a:t>Identifying SUB, COU, SEV, CND, GEN and BL are more analogous to binary relation extraction. </a:t>
            </a:r>
          </a:p>
          <a:p>
            <a:r>
              <a:rPr lang="en-US" altLang="ko-KR" dirty="0"/>
              <a:t>They are not completely equivalent to binary relation extraction, as the challenge limited the possible values for those slots, adding a layer of abstraction.</a:t>
            </a:r>
            <a:endParaRPr lang="en-US" altLang="ko-KR" dirty="0" smtClean="0"/>
          </a:p>
        </p:txBody>
      </p:sp>
    </p:spTree>
    <p:extLst>
      <p:ext uri="{BB962C8B-B14F-4D97-AF65-F5344CB8AC3E}">
        <p14:creationId xmlns:p14="http://schemas.microsoft.com/office/powerpoint/2010/main" val="85855623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1912</TotalTime>
  <Words>4099</Words>
  <Application>Microsoft Office PowerPoint</Application>
  <PresentationFormat>와이드스크린</PresentationFormat>
  <Paragraphs>259</Paragraphs>
  <Slides>19</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19</vt:i4>
      </vt:variant>
    </vt:vector>
  </HeadingPairs>
  <TitlesOfParts>
    <vt:vector size="23" baseType="lpstr">
      <vt:lpstr>Adobe 고딕 Std B</vt:lpstr>
      <vt:lpstr>맑은 고딕</vt:lpstr>
      <vt:lpstr>Arial</vt:lpstr>
      <vt:lpstr>Office 테마</vt:lpstr>
      <vt:lpstr>Bridging semantics and syntax with graph algorithms —state-of-the-art of extracting biomedical relations</vt:lpstr>
      <vt:lpstr>PowerPoint 프레젠테이션</vt:lpstr>
      <vt:lpstr>Relation extraction from the scientific literature - Pharmacogenomics</vt:lpstr>
      <vt:lpstr>Relation extraction from the scientific literature - Pharmacogenomics</vt:lpstr>
      <vt:lpstr>Relation extraction from the scientific literature - Pharmacogenomics</vt:lpstr>
      <vt:lpstr>Relation extraction from the scientific literature - Pharmacogenomics</vt:lpstr>
      <vt:lpstr>Relation extraction from the scientific literature - Relation extraction from clinical narrative text</vt:lpstr>
      <vt:lpstr>Relation extraction from the scientific literature - Relation extraction from clinical narrative text</vt:lpstr>
      <vt:lpstr>Relation extraction from the scientific literature - SemEval 2015 Task 14</vt:lpstr>
      <vt:lpstr>Relation extraction from the scientific literature - SemEval 2015 Task 14</vt:lpstr>
      <vt:lpstr>Relation extraction from the scientific literature - Separately motivated clinical relation extraction</vt:lpstr>
      <vt:lpstr>Relation extraction from the scientific literature - Shared resources for relation extraction</vt:lpstr>
      <vt:lpstr>Relation extraction from the scientific literature - The road ahead</vt:lpstr>
      <vt:lpstr>Relation extraction from the scientific literature - Not all parsers and dependency encodings are synergistic</vt:lpstr>
      <vt:lpstr>Relation extraction from the scientific literature - Integrating coreference resolution</vt:lpstr>
      <vt:lpstr>Relation extraction from the scientific literature - General relation and event extraction and domain adaptation</vt:lpstr>
      <vt:lpstr>Relation extraction from the scientific literature - Redundancy in subgraph patterns</vt:lpstr>
      <vt:lpstr>Relation extraction from the scientific literature - Integrating with NER</vt:lpstr>
      <vt:lpstr>Relation extraction from the scientific literature - Integrating with NER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Bridging semantics and syntax with graph algorithms —state-of-the-art of extracting biomedical relations</dc:title>
  <dc:creator>Windows 사용자</dc:creator>
  <cp:lastModifiedBy>Windows 사용자</cp:lastModifiedBy>
  <cp:revision>73</cp:revision>
  <cp:lastPrinted>2016-08-01T00:30:45Z</cp:lastPrinted>
  <dcterms:created xsi:type="dcterms:W3CDTF">2016-07-27T08:25:31Z</dcterms:created>
  <dcterms:modified xsi:type="dcterms:W3CDTF">2016-08-04T04:55:51Z</dcterms:modified>
</cp:coreProperties>
</file>