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Apple SD 산돌고딕 Neo 볼드체"/>
          <a:ea typeface="Apple SD 산돌고딕 Neo 볼드체"/>
          <a:cs typeface="Apple SD 산돌고딕 Neo 볼드체"/>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제목 및 부제">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제목 텍스트</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인용">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“여기에 인용을 입력하십시오.”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사진">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빈 페이지">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사진 - 수평">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제목 텍스트</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3" name="Shape 23"/>
          <p:cNvSpPr/>
          <p:nvPr>
            <p:ph type="sldNum" sz="quarter" idx="2"/>
          </p:nvPr>
        </p:nvSpPr>
        <p:spPr>
          <a:xfrm>
            <a:off x="6326428" y="9245600"/>
            <a:ext cx="339244"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제목 - 가운데">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제목 텍스트</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사진 - 수직">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제목 텍스트</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제목 - 상단">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제목 텍스트</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제목 및 구분점">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제목 텍스트</a:t>
            </a:r>
          </a:p>
        </p:txBody>
      </p:sp>
      <p:sp>
        <p:nvSpPr>
          <p:cNvPr id="57" name="Shape 57"/>
          <p:cNvSpPr/>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제목, 구분점 및 사진">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제목 텍스트</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구분점">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사진 - 3장">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제목 텍스트</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Shape 4"/>
          <p:cNvSpPr/>
          <p:nvPr>
            <p:ph type="sldNum" sz="quarter" idx="2"/>
          </p:nvPr>
        </p:nvSpPr>
        <p:spPr>
          <a:xfrm>
            <a:off x="6326428" y="9251950"/>
            <a:ext cx="339244"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lgn="l"/>
            <a:r>
              <a:t>Computational Drug Repositioning </a:t>
            </a:r>
            <a:r>
              <a:rPr sz="5000"/>
              <a:t>( 2 )</a:t>
            </a:r>
          </a:p>
          <a:p>
            <a:pPr algn="l">
              <a:defRPr sz="5000"/>
            </a:pPr>
            <a:r>
              <a:t>: From Data to Therapeutics</a:t>
            </a:r>
          </a:p>
        </p:txBody>
      </p:sp>
      <p:sp>
        <p:nvSpPr>
          <p:cNvPr id="120" name="Shape 120"/>
          <p:cNvSpPr/>
          <p:nvPr>
            <p:ph type="subTitle" sz="quarter" idx="1"/>
          </p:nvPr>
        </p:nvSpPr>
        <p:spPr>
          <a:prstGeom prst="rect">
            <a:avLst/>
          </a:prstGeom>
        </p:spPr>
        <p:txBody>
          <a:bodyPr/>
          <a:lstStyle/>
          <a:p>
            <a:pPr algn="r"/>
            <a:r>
              <a:t>MR Hurle, L Yang , Q Xie, DK Rajpal, P Sanseau and P Agarwal</a:t>
            </a:r>
          </a:p>
          <a:p>
            <a:pPr algn="r"/>
            <a:r>
              <a:t>APRIL 2013 Nature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algn="l">
              <a:defRPr sz="5000"/>
            </a:lvl1pPr>
          </a:lstStyle>
          <a:p>
            <a:pPr/>
            <a:r>
              <a:t>Conclusion</a:t>
            </a:r>
          </a:p>
        </p:txBody>
      </p:sp>
      <p:sp>
        <p:nvSpPr>
          <p:cNvPr id="147" name="Shape 147"/>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It is also indisputable that repositioning is a key value driver.</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2"/>
              <a:defRPr sz="3450">
                <a:latin typeface="Apple SD 산돌고딕 Neo 세미볼드체"/>
                <a:ea typeface="Apple SD 산돌고딕 Neo 세미볼드체"/>
                <a:cs typeface="Apple SD 산돌고딕 Neo 세미볼드체"/>
                <a:sym typeface="Apple SD 산돌고딕 Neo 세미볼드체"/>
              </a:defRPr>
            </a:pPr>
            <a:r>
              <a:t>Many national institutes have announced public-private partnership to repurpose failed pipeline drugs.</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t>The rise of translational bioinformatics as a discipline suggests that the field of computational biology is maturing and is perhaps more ready than ever to develop solutions that will have a beneficial impact on human health in the near term.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lgn="l">
              <a:defRPr sz="5000"/>
            </a:lvl1pPr>
          </a:lstStyle>
          <a:p>
            <a:pPr/>
            <a:r>
              <a:t>Overview</a:t>
            </a:r>
          </a:p>
        </p:txBody>
      </p:sp>
      <p:sp>
        <p:nvSpPr>
          <p:cNvPr id="123" name="Shape 123"/>
          <p:cNvSpPr/>
          <p:nvPr/>
        </p:nvSpPr>
        <p:spPr>
          <a:xfrm>
            <a:off x="952500" y="2781299"/>
            <a:ext cx="11099800" cy="58405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55625" indent="-555625" algn="l" defTabSz="368045">
              <a:buSzPct val="100000"/>
              <a:buAutoNum type="arabicPeriod" startAt="1"/>
              <a:defRPr sz="3150">
                <a:latin typeface="Apple SD 산돌고딕 Neo 세미볼드체"/>
                <a:ea typeface="Apple SD 산돌고딕 Neo 세미볼드체"/>
                <a:cs typeface="Apple SD 산돌고딕 Neo 세미볼드체"/>
                <a:sym typeface="Apple SD 산돌고딕 Neo 세미볼드체"/>
              </a:defRPr>
            </a:pPr>
            <a:r>
              <a:t>Genetics</a:t>
            </a:r>
          </a:p>
          <a:p>
            <a:pPr algn="l" defTabSz="368045">
              <a:defRPr sz="3150"/>
            </a:pPr>
          </a:p>
          <a:p>
            <a:pPr marL="555625" indent="-555625" algn="l" defTabSz="368045">
              <a:buSzPct val="100000"/>
              <a:buAutoNum type="arabicPeriod" startAt="2"/>
              <a:defRPr sz="3150">
                <a:latin typeface="Apple SD 산돌고딕 Neo 세미볼드체"/>
                <a:ea typeface="Apple SD 산돌고딕 Neo 세미볼드체"/>
                <a:cs typeface="Apple SD 산돌고딕 Neo 세미볼드체"/>
                <a:sym typeface="Apple SD 산돌고딕 Neo 세미볼드체"/>
              </a:defRPr>
            </a:pPr>
            <a:r>
              <a:t>Other Methods</a:t>
            </a:r>
          </a:p>
          <a:p>
            <a:pPr lvl="1" marL="955675" indent="-555625" algn="l" defTabSz="368045">
              <a:buSzPct val="100000"/>
              <a:buAutoNum type="arabicPeriod" startAt="1"/>
              <a:defRPr sz="3150"/>
            </a:pPr>
            <a:r>
              <a:t>Pathway and Network</a:t>
            </a:r>
          </a:p>
          <a:p>
            <a:pPr lvl="1" marL="955675" indent="-555625" algn="l" defTabSz="368045">
              <a:buSzPct val="100000"/>
              <a:buAutoNum type="arabicPeriod" startAt="1"/>
              <a:defRPr sz="3150"/>
            </a:pPr>
            <a:r>
              <a:t>Screening</a:t>
            </a:r>
          </a:p>
          <a:p>
            <a:pPr lvl="1" marL="955675" indent="-555625" algn="l" defTabSz="368045">
              <a:buSzPct val="100000"/>
              <a:buAutoNum type="arabicPeriod" startAt="1"/>
              <a:defRPr sz="3150"/>
            </a:pPr>
            <a:r>
              <a:t>Off-target effects</a:t>
            </a:r>
          </a:p>
          <a:p>
            <a:pPr lvl="1" marL="955675" indent="-555625" algn="l" defTabSz="368045">
              <a:buSzPct val="100000"/>
              <a:buAutoNum type="arabicPeriod" startAt="1"/>
              <a:defRPr sz="3150"/>
            </a:pPr>
            <a:r>
              <a:t>in vivo</a:t>
            </a:r>
          </a:p>
          <a:p>
            <a:pPr lvl="1" marL="955675" indent="-555625" algn="l" defTabSz="368045">
              <a:buSzPct val="100000"/>
              <a:buAutoNum type="arabicPeriod" startAt="1"/>
              <a:defRPr sz="3150"/>
            </a:pPr>
            <a:r>
              <a:t>Therapeutic effects</a:t>
            </a:r>
          </a:p>
          <a:p>
            <a:pPr lvl="1" marL="955675" indent="-555625" algn="l" defTabSz="368045">
              <a:buSzPct val="100000"/>
              <a:buAutoNum type="arabicPeriod" startAt="1"/>
              <a:defRPr sz="3150"/>
            </a:pPr>
            <a:r>
              <a:t>Observational studies, EHRs, and social media</a:t>
            </a:r>
          </a:p>
          <a:p>
            <a:pPr algn="l" defTabSz="368045">
              <a:defRPr sz="3150"/>
            </a:pPr>
          </a:p>
          <a:p>
            <a:pPr algn="l" defTabSz="368045">
              <a:defRPr sz="3150">
                <a:latin typeface="Apple SD 산돌고딕 Neo 세미볼드체"/>
                <a:ea typeface="Apple SD 산돌고딕 Neo 세미볼드체"/>
                <a:cs typeface="Apple SD 산돌고딕 Neo 세미볼드체"/>
                <a:sym typeface="Apple SD 산돌고딕 Neo 세미볼드체"/>
              </a:defRPr>
            </a:pPr>
            <a:r>
              <a:t>3. Conclusion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lgn="l">
              <a:defRPr sz="5000"/>
            </a:lvl1pPr>
          </a:lstStyle>
          <a:p>
            <a:pPr/>
            <a:r>
              <a:t>Genetics</a:t>
            </a:r>
          </a:p>
        </p:txBody>
      </p:sp>
      <p:sp>
        <p:nvSpPr>
          <p:cNvPr id="126" name="Shape 126"/>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76250" indent="-476250" algn="l" defTabSz="315468">
              <a:buSzPct val="100000"/>
              <a:buAutoNum type="arabicPeriod" startAt="1"/>
              <a:defRPr sz="2700">
                <a:latin typeface="Apple SD 산돌고딕 Neo 세미볼드체"/>
                <a:ea typeface="Apple SD 산돌고딕 Neo 세미볼드체"/>
                <a:cs typeface="Apple SD 산돌고딕 Neo 세미볼드체"/>
                <a:sym typeface="Apple SD 산돌고딕 Neo 세미볼드체"/>
              </a:defRPr>
            </a:pPr>
            <a:r>
              <a:t>Human genetics studies offer one of the strongest lines of evidence to connect specific genes to specific human diseases.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t>Recent technological advances such as next-generation sequencing have accelerated the discovery of gene-disease associations by drastically reducing the cost of whole-exome sequencing.</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t>Genome-wide association studies (GWAS) have shown the association between genetic variants and polygenic diseases, resulting in the identification of genes proximal to these variants as being linked to numerous complex disease.</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t>It is evident that the gene-disease association identified by GWAS inform possible drug repositioning opportunities.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lgn="l">
              <a:defRPr sz="5000"/>
            </a:pPr>
            <a:r>
              <a:t>Other Methods : </a:t>
            </a:r>
            <a:r>
              <a:rPr sz="4000"/>
              <a:t>Pathway and Network</a:t>
            </a:r>
          </a:p>
        </p:txBody>
      </p:sp>
      <p:sp>
        <p:nvSpPr>
          <p:cNvPr id="129" name="Shape 129"/>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76250" indent="-476250" algn="l" defTabSz="315468">
              <a:buSzPct val="100000"/>
              <a:buAutoNum type="arabicPeriod" startAt="1"/>
              <a:defRPr sz="2700">
                <a:latin typeface="Apple SD 산돌고딕 Neo 세미볼드체"/>
                <a:ea typeface="Apple SD 산돌고딕 Neo 세미볼드체"/>
                <a:cs typeface="Apple SD 산돌고딕 Neo 세미볼드체"/>
                <a:sym typeface="Apple SD 산돌고딕 Neo 세미볼드체"/>
              </a:defRPr>
            </a:pPr>
            <a:r>
              <a:t>Diseases can be connected to one another in a network on the basis of shared features.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t>Chiang and Butte used another disease similarity approach that they termed “guilt by association”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t>The researchers showed that suggestions based on this method were 12 times more likely to lead to a clinical trial with the hypotheses.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t>However, the black-box nature of these predictions can present a challenge for experimental verification.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5"/>
              <a:defRPr sz="2700">
                <a:latin typeface="Apple SD 산돌고딕 Neo 세미볼드체"/>
                <a:ea typeface="Apple SD 산돌고딕 Neo 세미볼드체"/>
                <a:cs typeface="Apple SD 산돌고딕 Neo 세미볼드체"/>
                <a:sym typeface="Apple SD 산돌고딕 Neo 세미볼드체"/>
              </a:defRPr>
            </a:pPr>
            <a:r>
              <a:t>If the precision of these techniques is proven to be high, they will gain more widespread acceptance and will be experimentally validated.</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lgn="l">
              <a:defRPr sz="5000"/>
            </a:pPr>
            <a:r>
              <a:t>Other Methods : </a:t>
            </a:r>
            <a:r>
              <a:rPr sz="4000"/>
              <a:t>Screening</a:t>
            </a:r>
          </a:p>
        </p:txBody>
      </p:sp>
      <p:sp>
        <p:nvSpPr>
          <p:cNvPr id="132" name="Shape 132"/>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61458" indent="-661458" algn="l" defTabSz="438150">
              <a:buSzPct val="100000"/>
              <a:buAutoNum type="arabicPeriod" startAt="1"/>
              <a:defRPr sz="3750">
                <a:latin typeface="Apple SD 산돌고딕 Neo 세미볼드체"/>
                <a:ea typeface="Apple SD 산돌고딕 Neo 세미볼드체"/>
                <a:cs typeface="Apple SD 산돌고딕 Neo 세미볼드체"/>
                <a:sym typeface="Apple SD 산돌고딕 Neo 세미볼드체"/>
              </a:defRPr>
            </a:pPr>
            <a:r>
              <a:t>High-throughput screening results may be a rich source of repositioning hypotheses.</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p>
          <a:p>
            <a:pPr marL="661458" indent="-661458" algn="l" defTabSz="438150">
              <a:buSzPct val="100000"/>
              <a:buAutoNum type="arabicPeriod" startAt="2"/>
              <a:defRPr sz="3750">
                <a:latin typeface="Apple SD 산돌고딕 Neo 세미볼드체"/>
                <a:ea typeface="Apple SD 산돌고딕 Neo 세미볼드체"/>
                <a:cs typeface="Apple SD 산돌고딕 Neo 세미볼드체"/>
                <a:sym typeface="Apple SD 산돌고딕 Neo 세미볼드체"/>
              </a:defRPr>
            </a:pPr>
            <a:r>
              <a:t>If a drug or a closely related molecule is active in a phenotypic screen, it presents the simplest of cases for reposition- ing, and it should be tested in the disease associated with that phenotype.</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p>
          <a:p>
            <a:pPr marL="661458" indent="-661458" algn="l" defTabSz="438150">
              <a:buSzPct val="100000"/>
              <a:buAutoNum type="arabicPeriod" startAt="3"/>
              <a:defRPr sz="3750">
                <a:latin typeface="Apple SD 산돌고딕 Neo 세미볼드체"/>
                <a:ea typeface="Apple SD 산돌고딕 Neo 세미볼드체"/>
                <a:cs typeface="Apple SD 산돌고딕 Neo 세미볼드체"/>
                <a:sym typeface="Apple SD 산돌고딕 Neo 세미볼드체"/>
              </a:defRPr>
            </a:pPr>
            <a:r>
              <a:t>Screening is conceivable that similar approaches may be used to predict disease indications as well.</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lgn="l">
              <a:defRPr sz="5000"/>
            </a:pPr>
            <a:r>
              <a:t>Other Methods : </a:t>
            </a:r>
            <a:r>
              <a:rPr sz="4000"/>
              <a:t>Off-target effects</a:t>
            </a:r>
          </a:p>
        </p:txBody>
      </p:sp>
      <p:sp>
        <p:nvSpPr>
          <p:cNvPr id="135" name="Shape 135"/>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64444" indent="-564444" algn="l" defTabSz="373887">
              <a:buSzPct val="100000"/>
              <a:buAutoNum type="arabicPeriod" startAt="1"/>
              <a:defRPr sz="3200">
                <a:latin typeface="Apple SD 산돌고딕 Neo 세미볼드체"/>
                <a:ea typeface="Apple SD 산돌고딕 Neo 세미볼드체"/>
                <a:cs typeface="Apple SD 산돌고딕 Neo 세미볼드체"/>
                <a:sym typeface="Apple SD 산돌고딕 Neo 세미볼드체"/>
              </a:defRPr>
            </a:pPr>
            <a:r>
              <a:t>An approach that uses knowledge of both compound and protein structure is molecular docking,50 which estimates the physicochemical strength of ligand–protein interactions. </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p>
          <a:p>
            <a:pPr marL="564444" indent="-564444" algn="l" defTabSz="373887">
              <a:buSzPct val="100000"/>
              <a:buAutoNum type="arabicPeriod" startAt="2"/>
              <a:defRPr sz="3200">
                <a:latin typeface="Apple SD 산돌고딕 Neo 세미볼드체"/>
                <a:ea typeface="Apple SD 산돌고딕 Neo 세미볼드체"/>
                <a:cs typeface="Apple SD 산돌고딕 Neo 세미볼드체"/>
                <a:sym typeface="Apple SD 산돌고딕 Neo 세미볼드체"/>
              </a:defRPr>
            </a:pPr>
            <a:r>
              <a:t>This approach has successfully identified the psychiatric drug haloperidol as a lead anti-HIV compound.</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p>
          <a:p>
            <a:pPr marL="564444" indent="-564444" algn="l" defTabSz="373887">
              <a:buSzPct val="100000"/>
              <a:buAutoNum type="arabicPeriod" startAt="3"/>
              <a:defRPr sz="3200">
                <a:latin typeface="Apple SD 산돌고딕 Neo 세미볼드체"/>
                <a:ea typeface="Apple SD 산돌고딕 Neo 세미볼드체"/>
                <a:cs typeface="Apple SD 산돌고딕 Neo 세미볼드체"/>
                <a:sym typeface="Apple SD 산돌고딕 Neo 세미볼드체"/>
              </a:defRPr>
            </a:pPr>
            <a:r>
              <a:t>Because the compound will also bind to its originally identified target under most conditions, repositioning between anti-infective drugs and human targets is likely to be the most efficacious application of off -target methods.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lgn="l">
              <a:defRPr sz="5000"/>
            </a:pPr>
            <a:r>
              <a:t>Other Methods : </a:t>
            </a:r>
            <a:r>
              <a:rPr sz="4000"/>
              <a:t>In vivo</a:t>
            </a:r>
          </a:p>
        </p:txBody>
      </p:sp>
      <p:sp>
        <p:nvSpPr>
          <p:cNvPr id="138" name="Shape 138"/>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73263" indent="-573263" algn="l" defTabSz="379729">
              <a:buSzPct val="100000"/>
              <a:buAutoNum type="arabicPeriod" startAt="1"/>
              <a:defRPr sz="3250">
                <a:latin typeface="Apple SD 산돌고딕 Neo 세미볼드체"/>
                <a:ea typeface="Apple SD 산돌고딕 Neo 세미볼드체"/>
                <a:cs typeface="Apple SD 산돌고딕 Neo 세미볼드체"/>
                <a:sym typeface="Apple SD 산돌고딕 Neo 세미볼드체"/>
              </a:defRPr>
            </a:pPr>
            <a:r>
              <a:t>In vivo phenotypic screening targeted mutations has been widely used to associate genes with phenotypes.</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p>
          <a:p>
            <a:pPr marL="573263" indent="-573263" algn="l" defTabSz="379729">
              <a:buSzPct val="100000"/>
              <a:buAutoNum type="arabicPeriod" startAt="2"/>
              <a:defRPr sz="3250">
                <a:latin typeface="Apple SD 산돌고딕 Neo 세미볼드체"/>
                <a:ea typeface="Apple SD 산돌고딕 Neo 세미볼드체"/>
                <a:cs typeface="Apple SD 산돌고딕 Neo 세미볼드체"/>
                <a:sym typeface="Apple SD 산돌고딕 Neo 세미볼드체"/>
              </a:defRPr>
            </a:pPr>
            <a:r>
              <a:t> The Mouse Phenome Database (http://phenome.jax.org) contains about 1,400 phenotypic measurements related to human dis- eases, including cancer susceptibility, aging, obesity, infections, atherosclerosis, blood disorders etc.</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p>
          <a:p>
            <a:pPr marL="573263" indent="-573263" algn="l" defTabSz="379729">
              <a:buSzPct val="100000"/>
              <a:buAutoNum type="arabicPeriod" startAt="3"/>
              <a:defRPr sz="3250">
                <a:latin typeface="Apple SD 산돌고딕 Neo 세미볼드체"/>
                <a:ea typeface="Apple SD 산돌고딕 Neo 세미볼드체"/>
                <a:cs typeface="Apple SD 산돌고딕 Neo 세미볼드체"/>
                <a:sym typeface="Apple SD 산돌고딕 Neo 세미볼드체"/>
              </a:defRPr>
            </a:pPr>
            <a:r>
              <a:t>We believe such data will play an increasing role in future repositioning efforts, although the translation of  findings from in vivo models to humans may prove challenging.</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lgn="l">
              <a:defRPr sz="5000"/>
            </a:pPr>
            <a:r>
              <a:t>Other Methods : </a:t>
            </a:r>
            <a:r>
              <a:rPr sz="4000"/>
              <a:t>Therapeutic effects</a:t>
            </a:r>
          </a:p>
        </p:txBody>
      </p:sp>
      <p:sp>
        <p:nvSpPr>
          <p:cNvPr id="141" name="Shape 141"/>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Although success stories have been reported on repositioning of drugs on the basis of clinical observations of pharmacologic effects in human patients, there is a paucity of published literature on the systematic use of repositioning.  </a:t>
            </a:r>
            <a:br/>
          </a:p>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This is perhaps a consequence of the lack of publicly available clinical trial data.</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t>however, such clinical trial data are now becoming more readily available.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lgn="l">
              <a:defRPr sz="5000"/>
            </a:pPr>
            <a:r>
              <a:t>Other Methods : </a:t>
            </a:r>
            <a:r>
              <a:rPr sz="2700"/>
              <a:t>Observational studies, EHRs, and social media</a:t>
            </a:r>
          </a:p>
        </p:txBody>
      </p:sp>
      <p:sp>
        <p:nvSpPr>
          <p:cNvPr id="144" name="Shape 144"/>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29166" indent="-529166" algn="l" defTabSz="350520">
              <a:buSzPct val="100000"/>
              <a:buAutoNum type="arabicPeriod" startAt="1"/>
              <a:defRPr sz="3000">
                <a:latin typeface="Apple SD 산돌고딕 Neo 세미볼드체"/>
                <a:ea typeface="Apple SD 산돌고딕 Neo 세미볼드체"/>
                <a:cs typeface="Apple SD 산돌고딕 Neo 세미볼드체"/>
                <a:sym typeface="Apple SD 산돌고딕 Neo 세미볼드체"/>
              </a:defRPr>
            </a:pPr>
            <a:r>
              <a:t>As drugs progress into the clinic, they generate clinical data that can be analyzed for repositioning opportunities. The almost incomprehensible volume and complexity of EHRs present opportunities that could well be the source of the next great advances in drug repositioning.</a:t>
            </a:r>
          </a:p>
          <a:p>
            <a:pPr algn="l" defTabSz="350520">
              <a:defRPr sz="3000">
                <a:latin typeface="Apple SD 산돌고딕 Neo 세미볼드체"/>
                <a:ea typeface="Apple SD 산돌고딕 Neo 세미볼드체"/>
                <a:cs typeface="Apple SD 산돌고딕 Neo 세미볼드체"/>
                <a:sym typeface="Apple SD 산돌고딕 Neo 세미볼드체"/>
              </a:defRPr>
            </a:pPr>
          </a:p>
          <a:p>
            <a:pPr marL="529166" indent="-529166" algn="l" defTabSz="350520">
              <a:buSzPct val="100000"/>
              <a:buAutoNum type="arabicPeriod" startAt="2"/>
              <a:defRPr sz="3000">
                <a:latin typeface="Apple SD 산돌고딕 Neo 세미볼드체"/>
                <a:ea typeface="Apple SD 산돌고딕 Neo 세미볼드체"/>
                <a:cs typeface="Apple SD 산돌고딕 Neo 세미볼드체"/>
                <a:sym typeface="Apple SD 산돌고딕 Neo 세미볼드체"/>
              </a:defRPr>
            </a:pPr>
            <a:r>
              <a:t>Experimental validation and independent validation add verify to computational hypothesis.</a:t>
            </a:r>
          </a:p>
          <a:p>
            <a:pPr algn="l" defTabSz="350520">
              <a:defRPr sz="3000">
                <a:latin typeface="Apple SD 산돌고딕 Neo 세미볼드체"/>
                <a:ea typeface="Apple SD 산돌고딕 Neo 세미볼드체"/>
                <a:cs typeface="Apple SD 산돌고딕 Neo 세미볼드체"/>
                <a:sym typeface="Apple SD 산돌고딕 Neo 세미볼드체"/>
              </a:defRPr>
            </a:pPr>
          </a:p>
          <a:p>
            <a:pPr marL="529166" indent="-529166" algn="l" defTabSz="350520">
              <a:buSzPct val="100000"/>
              <a:buAutoNum type="arabicPeriod" startAt="3"/>
              <a:defRPr sz="3000">
                <a:latin typeface="Apple SD 산돌고딕 Neo 세미볼드체"/>
                <a:ea typeface="Apple SD 산돌고딕 Neo 세미볼드체"/>
                <a:cs typeface="Apple SD 산돌고딕 Neo 세미볼드체"/>
                <a:sym typeface="Apple SD 산돌고딕 Neo 세미볼드체"/>
              </a:defRPr>
            </a:pPr>
            <a:r>
              <a:t>Without a computational hypothesis, a preclinical or clinical hypothesis may not be actionable; however, once the two are put together, they can accelerate the path toward a clinical trial.</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