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4" r:id="rId16"/>
    <p:sldId id="273" r:id="rId17"/>
    <p:sldId id="272" r:id="rId18"/>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3" d="100"/>
          <a:sy n="93" d="100"/>
        </p:scale>
        <p:origin x="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E79EB56-44A1-46CE-8B6B-9528BA84A8D9}" type="datetimeFigureOut">
              <a:rPr lang="ko-KR" altLang="en-US" smtClean="0"/>
              <a:t>2016-07-28</a:t>
            </a:fld>
            <a:endParaRPr lang="ko-KR" altLang="en-US"/>
          </a:p>
        </p:txBody>
      </p:sp>
      <p:sp>
        <p:nvSpPr>
          <p:cNvPr id="4" name="바닥글 개체 틀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D33230-1EEC-448B-B225-88523019E6BA}" type="slidenum">
              <a:rPr lang="ko-KR" altLang="en-US" smtClean="0"/>
              <a:t>‹#›</a:t>
            </a:fld>
            <a:endParaRPr lang="ko-KR" altLang="en-US"/>
          </a:p>
        </p:txBody>
      </p:sp>
    </p:spTree>
    <p:extLst>
      <p:ext uri="{BB962C8B-B14F-4D97-AF65-F5344CB8AC3E}">
        <p14:creationId xmlns:p14="http://schemas.microsoft.com/office/powerpoint/2010/main" val="40734014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6903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2927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20558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82769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2684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61332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3194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12811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7284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70204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43564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DC4C0-6A02-4D45-A5CC-78FAE8BE5E20}" type="datetimeFigureOut">
              <a:rPr lang="ko-KR" altLang="en-US" smtClean="0"/>
              <a:t>2016-07-27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8459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pPr algn="l"/>
            <a:r>
              <a:rPr lang="en-US" altLang="ko-KR" sz="3600" dirty="0" smtClean="0">
                <a:latin typeface="Adobe 고딕 Std B" panose="020B0800000000000000" pitchFamily="34" charset="-127"/>
                <a:ea typeface="Adobe 고딕 Std B" panose="020B0800000000000000" pitchFamily="34" charset="-127"/>
              </a:rPr>
              <a:t>Bridging semantics and syntax with graph</a:t>
            </a:r>
            <a:br>
              <a:rPr lang="en-US" altLang="ko-KR" sz="3600" dirty="0" smtClean="0">
                <a:latin typeface="Adobe 고딕 Std B" panose="020B0800000000000000" pitchFamily="34" charset="-127"/>
                <a:ea typeface="Adobe 고딕 Std B" panose="020B0800000000000000" pitchFamily="34" charset="-127"/>
              </a:rPr>
            </a:br>
            <a:r>
              <a:rPr lang="en-US" altLang="ko-KR" sz="3600" dirty="0" smtClean="0">
                <a:latin typeface="Adobe 고딕 Std B" panose="020B0800000000000000" pitchFamily="34" charset="-127"/>
                <a:ea typeface="Adobe 고딕 Std B" panose="020B0800000000000000" pitchFamily="34" charset="-127"/>
              </a:rPr>
              <a:t>algorithms</a:t>
            </a:r>
            <a:br>
              <a:rPr lang="en-US" altLang="ko-KR" sz="3600" dirty="0" smtClean="0">
                <a:latin typeface="Adobe 고딕 Std B" panose="020B0800000000000000" pitchFamily="34" charset="-127"/>
                <a:ea typeface="Adobe 고딕 Std B" panose="020B0800000000000000" pitchFamily="34" charset="-127"/>
              </a:rPr>
            </a:br>
            <a:r>
              <a:rPr lang="en-US" altLang="ko-KR" sz="2400" dirty="0" smtClean="0">
                <a:latin typeface="Adobe 고딕 Std B" panose="020B0800000000000000" pitchFamily="34" charset="-127"/>
                <a:ea typeface="Adobe 고딕 Std B" panose="020B0800000000000000" pitchFamily="34" charset="-127"/>
              </a:rPr>
              <a:t>—state-of-the-art of extracting biomedical relations</a:t>
            </a:r>
            <a:endParaRPr lang="ko-KR" altLang="en-US" sz="2400" dirty="0">
              <a:latin typeface="Adobe 고딕 Std B" panose="020B0800000000000000" pitchFamily="34" charset="-127"/>
              <a:ea typeface="Adobe 고딕 Std B" panose="020B0800000000000000" pitchFamily="34" charset="-127"/>
            </a:endParaRPr>
          </a:p>
        </p:txBody>
      </p:sp>
      <p:sp>
        <p:nvSpPr>
          <p:cNvPr id="3" name="부제목 2"/>
          <p:cNvSpPr>
            <a:spLocks noGrp="1"/>
          </p:cNvSpPr>
          <p:nvPr>
            <p:ph type="subTitle" idx="1"/>
          </p:nvPr>
        </p:nvSpPr>
        <p:spPr/>
        <p:txBody>
          <a:bodyPr>
            <a:normAutofit/>
          </a:bodyPr>
          <a:lstStyle/>
          <a:p>
            <a:pPr algn="r"/>
            <a:r>
              <a:rPr lang="en-US" altLang="ko-KR" dirty="0" smtClean="0"/>
              <a:t>Yuan </a:t>
            </a:r>
            <a:r>
              <a:rPr lang="en-US" altLang="ko-KR" sz="2000" dirty="0" err="1"/>
              <a:t>Luo,O</a:t>
            </a:r>
            <a:r>
              <a:rPr lang="en-US" altLang="ko-KR" dirty="0"/>
              <a:t>¨ </a:t>
            </a:r>
            <a:r>
              <a:rPr lang="en-US" altLang="ko-KR" dirty="0" err="1"/>
              <a:t>zlem</a:t>
            </a:r>
            <a:r>
              <a:rPr lang="en-US" altLang="ko-KR" dirty="0"/>
              <a:t> </a:t>
            </a:r>
            <a:r>
              <a:rPr lang="en-US" altLang="ko-KR" dirty="0" err="1"/>
              <a:t>Uzuner</a:t>
            </a:r>
            <a:r>
              <a:rPr lang="en-US" altLang="ko-KR" dirty="0"/>
              <a:t> and Peter </a:t>
            </a:r>
            <a:r>
              <a:rPr lang="en-US" altLang="ko-KR" dirty="0" err="1" smtClean="0"/>
              <a:t>Szolovits</a:t>
            </a:r>
            <a:endParaRPr lang="en-US" altLang="ko-KR" dirty="0" smtClean="0"/>
          </a:p>
          <a:p>
            <a:pPr algn="r"/>
            <a:r>
              <a:rPr lang="en-US" altLang="ko-KR" dirty="0" smtClean="0"/>
              <a:t>160728</a:t>
            </a:r>
            <a:endParaRPr lang="ko-KR" altLang="en-US" dirty="0"/>
          </a:p>
        </p:txBody>
      </p:sp>
    </p:spTree>
    <p:extLst>
      <p:ext uri="{BB962C8B-B14F-4D97-AF65-F5344CB8AC3E}">
        <p14:creationId xmlns:p14="http://schemas.microsoft.com/office/powerpoint/2010/main" val="13183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Application of biomedical relation extraction - </a:t>
            </a:r>
            <a:r>
              <a:rPr lang="en-US" altLang="ko-KR" dirty="0" err="1" smtClean="0"/>
              <a:t>Biomolecular</a:t>
            </a:r>
            <a:r>
              <a:rPr lang="en-US" altLang="ko-KR" dirty="0" smtClean="0"/>
              <a:t> information extraction</a:t>
            </a:r>
            <a:endParaRPr lang="ko-KR" altLang="en-US"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85000" lnSpcReduction="20000"/>
          </a:bodyPr>
          <a:lstStyle/>
          <a:p>
            <a:r>
              <a:rPr lang="en-US" altLang="ko-KR" dirty="0" smtClean="0"/>
              <a:t>To keep up with the exponential growth of the literature, automated methods have been applied to </a:t>
            </a:r>
            <a:r>
              <a:rPr lang="en-US" altLang="ko-KR" dirty="0" smtClean="0"/>
              <a:t>mining</a:t>
            </a:r>
            <a:endParaRPr lang="en-US" altLang="ko-KR" dirty="0" smtClean="0"/>
          </a:p>
          <a:p>
            <a:pPr lvl="1"/>
            <a:r>
              <a:rPr lang="en-US" altLang="ko-KR" dirty="0" smtClean="0"/>
              <a:t>protein–protein interactions (PPIs)</a:t>
            </a:r>
          </a:p>
          <a:p>
            <a:pPr lvl="1"/>
            <a:r>
              <a:rPr lang="en-US" altLang="ko-KR" dirty="0" smtClean="0"/>
              <a:t>gene–phenotype associations</a:t>
            </a:r>
          </a:p>
          <a:p>
            <a:pPr lvl="1"/>
            <a:r>
              <a:rPr lang="en-US" altLang="ko-KR" dirty="0" smtClean="0"/>
              <a:t>gene ontology</a:t>
            </a:r>
          </a:p>
          <a:p>
            <a:pPr lvl="1"/>
            <a:r>
              <a:rPr lang="en-US" altLang="ko-KR" dirty="0" smtClean="0"/>
              <a:t>pathway information, </a:t>
            </a:r>
            <a:r>
              <a:rPr lang="en-US" altLang="ko-KR" sz="1500" dirty="0" smtClean="0"/>
              <a:t>which we collectively call </a:t>
            </a:r>
            <a:r>
              <a:rPr lang="en-US" altLang="ko-KR" sz="1500" dirty="0" err="1" smtClean="0"/>
              <a:t>biomolecular</a:t>
            </a:r>
            <a:r>
              <a:rPr lang="en-US" altLang="ko-KR" sz="1500" dirty="0" smtClean="0"/>
              <a:t> information extraction. </a:t>
            </a:r>
          </a:p>
          <a:p>
            <a:pPr lvl="1"/>
            <a:endParaRPr lang="en-US" altLang="ko-KR" sz="1500" dirty="0" smtClean="0"/>
          </a:p>
          <a:p>
            <a:r>
              <a:rPr lang="en-US" altLang="ko-KR" dirty="0" smtClean="0"/>
              <a:t>Such relation mining has shown its value in the prioritization of cancerous genes for further validation from a large number of candidates.</a:t>
            </a:r>
          </a:p>
          <a:p>
            <a:endParaRPr lang="en-US" altLang="ko-KR" dirty="0" smtClean="0"/>
          </a:p>
          <a:p>
            <a:r>
              <a:rPr lang="en-US" altLang="ko-KR" dirty="0" smtClean="0"/>
              <a:t>Many of these approaches apply NLP methods to extract known disease–gene relations from the literature, which are then used to predict novel disease–gene relations.</a:t>
            </a:r>
          </a:p>
        </p:txBody>
      </p:sp>
    </p:spTree>
    <p:extLst>
      <p:ext uri="{BB962C8B-B14F-4D97-AF65-F5344CB8AC3E}">
        <p14:creationId xmlns:p14="http://schemas.microsoft.com/office/powerpoint/2010/main" val="399125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t>Application of biomedical relation extraction - </a:t>
            </a:r>
            <a:r>
              <a:rPr lang="en-US" altLang="ko-KR" sz="4000" dirty="0" smtClean="0"/>
              <a:t>Clinical trial screening</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85000" lnSpcReduction="20000"/>
          </a:bodyPr>
          <a:lstStyle/>
          <a:p>
            <a:r>
              <a:rPr lang="en-US" altLang="ko-KR" dirty="0" smtClean="0"/>
              <a:t>Archived clinical and research data have been made available by governmental agencies and corporations, </a:t>
            </a:r>
          </a:p>
          <a:p>
            <a:pPr lvl="1"/>
            <a:r>
              <a:rPr lang="en-US" altLang="ko-KR" dirty="0" smtClean="0"/>
              <a:t>such as ClinicalTrials.gov.</a:t>
            </a:r>
          </a:p>
          <a:p>
            <a:pPr lvl="1"/>
            <a:endParaRPr lang="en-US" altLang="ko-KR" dirty="0" smtClean="0"/>
          </a:p>
          <a:p>
            <a:r>
              <a:rPr lang="en-US" altLang="ko-KR" dirty="0" smtClean="0"/>
              <a:t>Clinical trials are in large part characterized by eligibility criteria, some of which can be captured via relations</a:t>
            </a:r>
          </a:p>
          <a:p>
            <a:pPr lvl="1"/>
            <a:r>
              <a:rPr lang="en-US" altLang="ko-KR" dirty="0" smtClean="0"/>
              <a:t>(e.g. no [diagnosis] for [rheumatoid arthritis] for at least [6 months]).</a:t>
            </a:r>
          </a:p>
          <a:p>
            <a:pPr lvl="1"/>
            <a:endParaRPr lang="en-US" altLang="ko-KR" dirty="0" smtClean="0"/>
          </a:p>
          <a:p>
            <a:r>
              <a:rPr lang="en-US" altLang="ko-KR" dirty="0" smtClean="0"/>
              <a:t>Electronic screening can improve efficiency in clinical trial recruitment, and intelligent query over trials can support clinical knowledge </a:t>
            </a:r>
            <a:r>
              <a:rPr lang="en-US" altLang="ko-KR" dirty="0" err="1" smtClean="0"/>
              <a:t>curation</a:t>
            </a:r>
            <a:r>
              <a:rPr lang="en-US" altLang="ko-KR" dirty="0" smtClean="0"/>
              <a:t>.</a:t>
            </a:r>
          </a:p>
          <a:p>
            <a:endParaRPr lang="en-US" altLang="ko-KR" dirty="0" smtClean="0"/>
          </a:p>
          <a:p>
            <a:r>
              <a:rPr lang="en-US" altLang="ko-KR" dirty="0" smtClean="0"/>
              <a:t>Recently, NLP support has proved useful </a:t>
            </a:r>
          </a:p>
          <a:p>
            <a:pPr lvl="1"/>
            <a:r>
              <a:rPr lang="en-US" altLang="ko-KR" dirty="0" smtClean="0"/>
              <a:t>in automatically detecting named entities in eligibility criteria</a:t>
            </a:r>
          </a:p>
          <a:p>
            <a:pPr lvl="1"/>
            <a:r>
              <a:rPr lang="en-US" altLang="ko-KR" dirty="0" smtClean="0"/>
              <a:t>in extracting relations between named entities to characterize eligibility criteria.</a:t>
            </a:r>
          </a:p>
          <a:p>
            <a:pPr marL="0" indent="0">
              <a:buNone/>
            </a:pPr>
            <a:endParaRPr lang="en-US" altLang="ko-KR" dirty="0" smtClean="0"/>
          </a:p>
        </p:txBody>
      </p:sp>
    </p:spTree>
    <p:extLst>
      <p:ext uri="{BB962C8B-B14F-4D97-AF65-F5344CB8AC3E}">
        <p14:creationId xmlns:p14="http://schemas.microsoft.com/office/powerpoint/2010/main" val="260565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t>Application of biomedical relation extraction - </a:t>
            </a:r>
            <a:r>
              <a:rPr lang="en-US" altLang="ko-KR" sz="4000" dirty="0" smtClean="0"/>
              <a:t>Pharmacogenomics</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62500" lnSpcReduction="20000"/>
          </a:bodyPr>
          <a:lstStyle/>
          <a:p>
            <a:r>
              <a:rPr lang="en-US" altLang="ko-KR" dirty="0" smtClean="0"/>
              <a:t>Pharmacogenomics aims to understand how different patients respond to drugs by studying relations between drug response phenotypes and patient genetic variations. </a:t>
            </a:r>
          </a:p>
          <a:p>
            <a:endParaRPr lang="en-US" altLang="ko-KR" dirty="0" smtClean="0"/>
          </a:p>
          <a:p>
            <a:r>
              <a:rPr lang="en-US" altLang="ko-KR" dirty="0" smtClean="0"/>
              <a:t>Much of this knowledge can be mined from scientific literature and curated in databases to enable discovering new relationships. </a:t>
            </a:r>
          </a:p>
          <a:p>
            <a:endParaRPr lang="en-US" altLang="ko-KR" dirty="0" smtClean="0"/>
          </a:p>
          <a:p>
            <a:r>
              <a:rPr lang="en-US" altLang="ko-KR" dirty="0" smtClean="0"/>
              <a:t>One such database is the </a:t>
            </a:r>
            <a:r>
              <a:rPr lang="en-US" altLang="ko-KR" dirty="0" err="1" smtClean="0"/>
              <a:t>Pharmacogenetics</a:t>
            </a:r>
            <a:r>
              <a:rPr lang="en-US" altLang="ko-KR" dirty="0" smtClean="0"/>
              <a:t> Research Network and Knowledge Base (</a:t>
            </a:r>
            <a:r>
              <a:rPr lang="en-US" altLang="ko-KR" dirty="0" err="1" smtClean="0"/>
              <a:t>PharmGKB</a:t>
            </a:r>
            <a:r>
              <a:rPr lang="en-US" altLang="ko-KR" dirty="0" smtClean="0"/>
              <a:t>).</a:t>
            </a:r>
          </a:p>
          <a:p>
            <a:endParaRPr lang="en-US" altLang="ko-KR" dirty="0" smtClean="0"/>
          </a:p>
          <a:p>
            <a:r>
              <a:rPr lang="en-US" altLang="ko-KR" dirty="0" smtClean="0"/>
              <a:t>Initial efforts to populate </a:t>
            </a:r>
            <a:r>
              <a:rPr lang="en-US" altLang="ko-KR" dirty="0" err="1" smtClean="0"/>
              <a:t>PharmGKB</a:t>
            </a:r>
            <a:r>
              <a:rPr lang="en-US" altLang="ko-KR" dirty="0" smtClean="0"/>
              <a:t> included a mixture of expert annotation and </a:t>
            </a:r>
            <a:r>
              <a:rPr lang="en-US" altLang="ko-KR" dirty="0" err="1" smtClean="0"/>
              <a:t>rulebased</a:t>
            </a:r>
            <a:r>
              <a:rPr lang="en-US" altLang="ko-KR" dirty="0" smtClean="0"/>
              <a:t> approaches. </a:t>
            </a:r>
          </a:p>
          <a:p>
            <a:endParaRPr lang="en-US" altLang="ko-KR" dirty="0" smtClean="0"/>
          </a:p>
          <a:p>
            <a:r>
              <a:rPr lang="en-US" altLang="ko-KR" dirty="0" smtClean="0"/>
              <a:t>Recent approaches have extended to using </a:t>
            </a:r>
          </a:p>
          <a:p>
            <a:pPr lvl="1"/>
            <a:r>
              <a:rPr lang="en-US" altLang="ko-KR" dirty="0" smtClean="0"/>
              <a:t>semantic and syntactic analysis</a:t>
            </a:r>
          </a:p>
          <a:p>
            <a:pPr lvl="1"/>
            <a:r>
              <a:rPr lang="en-US" altLang="ko-KR" dirty="0" smtClean="0"/>
              <a:t>statistical machine learning tools to mine targeted pharmacogenomics relations from scientific literature and clinical records</a:t>
            </a:r>
          </a:p>
        </p:txBody>
      </p:sp>
    </p:spTree>
    <p:extLst>
      <p:ext uri="{BB962C8B-B14F-4D97-AF65-F5344CB8AC3E}">
        <p14:creationId xmlns:p14="http://schemas.microsoft.com/office/powerpoint/2010/main" val="227784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t>Application of biomedical relation extraction - </a:t>
            </a:r>
            <a:r>
              <a:rPr lang="en-US" altLang="ko-KR" sz="4000" dirty="0" smtClean="0"/>
              <a:t>Diagnosis categorization</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92500" lnSpcReduction="20000"/>
          </a:bodyPr>
          <a:lstStyle/>
          <a:p>
            <a:r>
              <a:rPr lang="en-US" altLang="ko-KR" dirty="0" smtClean="0"/>
              <a:t>Diagnosis categorization enables automated billing and patient cohort selection for secondary research.</a:t>
            </a:r>
          </a:p>
          <a:p>
            <a:endParaRPr lang="en-US" altLang="ko-KR" dirty="0" smtClean="0"/>
          </a:p>
          <a:p>
            <a:r>
              <a:rPr lang="en-US" altLang="ko-KR" dirty="0" smtClean="0"/>
              <a:t>Developed systems can automatically code and classify diagnoses from Electronic Medical Records (EMRs). </a:t>
            </a:r>
          </a:p>
          <a:p>
            <a:endParaRPr lang="en-US" altLang="ko-KR" dirty="0" smtClean="0"/>
          </a:p>
          <a:p>
            <a:r>
              <a:rPr lang="en-US" altLang="ko-KR" dirty="0" smtClean="0"/>
              <a:t>Recent work demonstrated </a:t>
            </a:r>
          </a:p>
          <a:p>
            <a:pPr lvl="1"/>
            <a:r>
              <a:rPr lang="en-US" altLang="ko-KR" dirty="0" smtClean="0"/>
              <a:t>the success of extracting semantic relations </a:t>
            </a:r>
          </a:p>
          <a:p>
            <a:pPr lvl="1"/>
            <a:r>
              <a:rPr lang="en-US" altLang="ko-KR" dirty="0" smtClean="0"/>
              <a:t>using these relations as additional features in diagnosis categorization</a:t>
            </a:r>
          </a:p>
          <a:p>
            <a:pPr lvl="1"/>
            <a:r>
              <a:rPr lang="en-US" altLang="ko-KR" dirty="0" smtClean="0"/>
              <a:t>using</a:t>
            </a:r>
            <a:r>
              <a:rPr lang="en-US" altLang="ko-KR" dirty="0" smtClean="0"/>
              <a:t> through better grouping features using curated relations</a:t>
            </a:r>
          </a:p>
          <a:p>
            <a:pPr lvl="1"/>
            <a:r>
              <a:rPr lang="en-US" altLang="ko-KR" dirty="0" smtClean="0"/>
              <a:t>using </a:t>
            </a:r>
            <a:r>
              <a:rPr lang="en-US" altLang="ko-KR" dirty="0" smtClean="0"/>
              <a:t>through unsupervised learning to extract more expressive representation of relations between medical concepts.</a:t>
            </a:r>
          </a:p>
        </p:txBody>
      </p:sp>
    </p:spTree>
    <p:extLst>
      <p:ext uri="{BB962C8B-B14F-4D97-AF65-F5344CB8AC3E}">
        <p14:creationId xmlns:p14="http://schemas.microsoft.com/office/powerpoint/2010/main" val="358715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t>Application of biomedical relation extraction - </a:t>
            </a:r>
            <a:r>
              <a:rPr lang="en-US" altLang="ko-KR" sz="4000" dirty="0" smtClean="0"/>
              <a:t>ADR and DDI</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55000" lnSpcReduction="20000"/>
          </a:bodyPr>
          <a:lstStyle/>
          <a:p>
            <a:r>
              <a:rPr lang="en-US" altLang="ko-KR" dirty="0" smtClean="0"/>
              <a:t>ADR refers to unexpected injuries caused by taking a medication.</a:t>
            </a:r>
          </a:p>
          <a:p>
            <a:r>
              <a:rPr lang="en-US" altLang="ko-KR" dirty="0" smtClean="0"/>
              <a:t>ADR is an important cause of morbidity and mortality</a:t>
            </a:r>
          </a:p>
          <a:p>
            <a:endParaRPr lang="en-US" altLang="ko-KR" dirty="0" smtClean="0"/>
          </a:p>
          <a:p>
            <a:r>
              <a:rPr lang="en-US" altLang="ko-KR" dirty="0" smtClean="0"/>
              <a:t>DDI happens when a drug affects the activity of another drug simultaneously administered. </a:t>
            </a:r>
          </a:p>
          <a:p>
            <a:r>
              <a:rPr lang="en-US" altLang="ko-KR" dirty="0" smtClean="0"/>
              <a:t>DDIs may cause reduced drug efficacy or drug overdose.</a:t>
            </a:r>
          </a:p>
          <a:p>
            <a:endParaRPr lang="en-US" altLang="ko-KR" dirty="0" smtClean="0"/>
          </a:p>
          <a:p>
            <a:r>
              <a:rPr lang="en-US" altLang="ko-KR" dirty="0" smtClean="0"/>
              <a:t>Detecting potential ADRs and DDIs can guide the process of drug development.</a:t>
            </a:r>
          </a:p>
          <a:p>
            <a:endParaRPr lang="en-US" altLang="ko-KR" dirty="0" smtClean="0"/>
          </a:p>
          <a:p>
            <a:r>
              <a:rPr lang="en-US" altLang="ko-KR" dirty="0" smtClean="0"/>
              <a:t>An increasing number of methods have leveraged the scientific literature and clinical records using NLP. </a:t>
            </a:r>
          </a:p>
          <a:p>
            <a:endParaRPr lang="en-US" altLang="ko-KR" dirty="0" smtClean="0"/>
          </a:p>
          <a:p>
            <a:r>
              <a:rPr lang="en-US" altLang="ko-KR" dirty="0" smtClean="0"/>
              <a:t>These systems often explore the relations between drugs, genes and pathways, and discover ADRs  and DDIs stated in text. </a:t>
            </a:r>
          </a:p>
          <a:p>
            <a:endParaRPr lang="en-US" altLang="ko-KR" dirty="0" smtClean="0"/>
          </a:p>
          <a:p>
            <a:r>
              <a:rPr lang="en-US" altLang="ko-KR" dirty="0" smtClean="0"/>
              <a:t>A large amount of research in recent years also explored user-generated content in social networks to detect ADRs.</a:t>
            </a:r>
          </a:p>
        </p:txBody>
      </p:sp>
    </p:spTree>
    <p:extLst>
      <p:ext uri="{BB962C8B-B14F-4D97-AF65-F5344CB8AC3E}">
        <p14:creationId xmlns:p14="http://schemas.microsoft.com/office/powerpoint/2010/main" val="137056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t>General pipeline for biomedical relation</a:t>
            </a:r>
            <a:br>
              <a:rPr lang="en-US" altLang="ko-KR" sz="4000" dirty="0"/>
            </a:br>
            <a:r>
              <a:rPr lang="en-US" altLang="ko-KR" sz="4000" dirty="0"/>
              <a:t>extraction</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70000" lnSpcReduction="20000"/>
          </a:bodyPr>
          <a:lstStyle/>
          <a:p>
            <a:r>
              <a:rPr lang="en-US" altLang="ko-KR" dirty="0" smtClean="0"/>
              <a:t>The pipeline covers steps for</a:t>
            </a:r>
          </a:p>
          <a:p>
            <a:pPr lvl="1"/>
            <a:r>
              <a:rPr lang="en-US" altLang="ko-KR" dirty="0" smtClean="0"/>
              <a:t>breaking the documents to sentences, </a:t>
            </a:r>
          </a:p>
          <a:p>
            <a:pPr lvl="1"/>
            <a:r>
              <a:rPr lang="en-US" altLang="ko-KR" dirty="0" smtClean="0"/>
              <a:t>understanding the semantic and syntactic structures of sentences</a:t>
            </a:r>
          </a:p>
          <a:p>
            <a:pPr lvl="1"/>
            <a:r>
              <a:rPr lang="en-US" altLang="ko-KR" dirty="0" smtClean="0"/>
              <a:t>constructing a multitude of features for relation extraction. </a:t>
            </a:r>
          </a:p>
          <a:p>
            <a:endParaRPr lang="en-US" altLang="ko-KR" dirty="0"/>
          </a:p>
          <a:p>
            <a:r>
              <a:rPr lang="en-US" altLang="ko-KR" dirty="0" smtClean="0"/>
              <a:t>The pipeline can also be used as a foundation for downstream applications such as logical inference with extracted relations. </a:t>
            </a:r>
          </a:p>
          <a:p>
            <a:endParaRPr lang="en-US" altLang="ko-KR" dirty="0" smtClean="0"/>
          </a:p>
          <a:p>
            <a:r>
              <a:rPr lang="en-US" altLang="ko-KR" dirty="0" smtClean="0"/>
              <a:t>We emphasize the role of graph mining in the pipeline as a central concept.</a:t>
            </a:r>
          </a:p>
          <a:p>
            <a:endParaRPr lang="en-US" altLang="ko-KR" dirty="0" smtClean="0"/>
          </a:p>
          <a:p>
            <a:r>
              <a:rPr lang="en-US" altLang="ko-KR" dirty="0" smtClean="0"/>
              <a:t>The mined graphs provide a converging point for methods that combine local features</a:t>
            </a:r>
          </a:p>
          <a:p>
            <a:pPr lvl="1"/>
            <a:r>
              <a:rPr lang="en-US" altLang="ko-KR" dirty="0" smtClean="0"/>
              <a:t>(e.g. tokens and part-of-speech tags)</a:t>
            </a:r>
          </a:p>
          <a:p>
            <a:pPr lvl="1"/>
            <a:endParaRPr lang="en-US" altLang="ko-KR" dirty="0" smtClean="0"/>
          </a:p>
          <a:p>
            <a:r>
              <a:rPr lang="en-US" altLang="ko-KR" dirty="0" smtClean="0"/>
              <a:t>a diverging point where more integrated features(e.g. relations as features) are constructed, a bridge to connect the syntax and semantics.</a:t>
            </a:r>
          </a:p>
        </p:txBody>
      </p:sp>
    </p:spTree>
    <p:extLst>
      <p:ext uri="{BB962C8B-B14F-4D97-AF65-F5344CB8AC3E}">
        <p14:creationId xmlns:p14="http://schemas.microsoft.com/office/powerpoint/2010/main" val="406641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pic>
        <p:nvPicPr>
          <p:cNvPr id="3" name="그림 2"/>
          <p:cNvPicPr>
            <a:picLocks noChangeAspect="1"/>
          </p:cNvPicPr>
          <p:nvPr/>
        </p:nvPicPr>
        <p:blipFill rotWithShape="1">
          <a:blip r:embed="rId3"/>
          <a:srcRect l="6591" t="50005" r="69943" b="18537"/>
          <a:stretch/>
        </p:blipFill>
        <p:spPr>
          <a:xfrm>
            <a:off x="838200" y="441192"/>
            <a:ext cx="7113997" cy="6103485"/>
          </a:xfrm>
          <a:prstGeom prst="rect">
            <a:avLst/>
          </a:prstGeom>
        </p:spPr>
      </p:pic>
      <p:sp>
        <p:nvSpPr>
          <p:cNvPr id="6" name="제목 5"/>
          <p:cNvSpPr>
            <a:spLocks noGrp="1"/>
          </p:cNvSpPr>
          <p:nvPr>
            <p:ph type="title"/>
          </p:nvPr>
        </p:nvSpPr>
        <p:spPr/>
        <p:txBody>
          <a:bodyPr/>
          <a:lstStyle/>
          <a:p>
            <a:endParaRPr lang="ko-KR" altLang="en-US"/>
          </a:p>
        </p:txBody>
      </p:sp>
      <p:sp>
        <p:nvSpPr>
          <p:cNvPr id="9" name="제목 1"/>
          <p:cNvSpPr txBox="1">
            <a:spLocks/>
          </p:cNvSpPr>
          <p:nvPr/>
        </p:nvSpPr>
        <p:spPr>
          <a:xfrm>
            <a:off x="6884541" y="6143946"/>
            <a:ext cx="5536915" cy="27740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1200" b="1" dirty="0" smtClean="0"/>
              <a:t>General pipeline for biomedical relation extraction</a:t>
            </a:r>
            <a:endParaRPr lang="ko-KR" altLang="en-US" sz="1200" b="1" dirty="0"/>
          </a:p>
        </p:txBody>
      </p:sp>
    </p:spTree>
    <p:extLst>
      <p:ext uri="{BB962C8B-B14F-4D97-AF65-F5344CB8AC3E}">
        <p14:creationId xmlns:p14="http://schemas.microsoft.com/office/powerpoint/2010/main" val="405644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t>General pipeline for biomedical relation</a:t>
            </a:r>
            <a:br>
              <a:rPr lang="en-US" altLang="ko-KR" sz="4000" dirty="0"/>
            </a:br>
            <a:r>
              <a:rPr lang="en-US" altLang="ko-KR" sz="4000" dirty="0"/>
              <a:t>extraction</a:t>
            </a:r>
            <a:endParaRPr lang="ko-KR" altLang="en-US" sz="4000" dirty="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
        <p:nvSpPr>
          <p:cNvPr id="8" name="내용 개체 틀 2"/>
          <p:cNvSpPr>
            <a:spLocks noGrp="1"/>
          </p:cNvSpPr>
          <p:nvPr>
            <p:ph idx="1"/>
          </p:nvPr>
        </p:nvSpPr>
        <p:spPr/>
        <p:txBody>
          <a:bodyPr>
            <a:normAutofit fontScale="47500" lnSpcReduction="20000"/>
          </a:bodyPr>
          <a:lstStyle/>
          <a:p>
            <a:r>
              <a:rPr lang="en-US" altLang="ko-KR" dirty="0" smtClean="0"/>
              <a:t>we assume </a:t>
            </a:r>
            <a:r>
              <a:rPr lang="en-US" altLang="ko-KR" b="1" dirty="0" smtClean="0"/>
              <a:t>documents as input</a:t>
            </a:r>
            <a:r>
              <a:rPr lang="en-US" altLang="ko-KR" dirty="0" smtClean="0"/>
              <a:t> and extracted </a:t>
            </a:r>
            <a:r>
              <a:rPr lang="en-US" altLang="ko-KR" b="1" dirty="0" smtClean="0"/>
              <a:t>relations as output. </a:t>
            </a:r>
          </a:p>
          <a:p>
            <a:r>
              <a:rPr lang="en-US" altLang="ko-KR" dirty="0" smtClean="0"/>
              <a:t>The pipeline starts with section recognition, which distinguishes text under different section headings </a:t>
            </a:r>
          </a:p>
          <a:p>
            <a:pPr lvl="1"/>
            <a:r>
              <a:rPr lang="en-US" altLang="ko-KR" dirty="0" smtClean="0"/>
              <a:t>(e.g. ‘Chief Complaints’ or ‘Past Medical History’).</a:t>
            </a:r>
          </a:p>
          <a:p>
            <a:r>
              <a:rPr lang="en-US" altLang="ko-KR" b="1" dirty="0" smtClean="0"/>
              <a:t>Sentence breaking</a:t>
            </a:r>
            <a:r>
              <a:rPr lang="en-US" altLang="ko-KR" dirty="0" smtClean="0"/>
              <a:t> automatically decides where sentences in a paragraph begin and end.</a:t>
            </a:r>
          </a:p>
          <a:p>
            <a:r>
              <a:rPr lang="en-US" altLang="ko-KR" b="1" dirty="0" smtClean="0"/>
              <a:t>Typographical analysis</a:t>
            </a:r>
            <a:r>
              <a:rPr lang="en-US" altLang="ko-KR" dirty="0" smtClean="0"/>
              <a:t> investigates features such as capitalization and usage of alphanumeric characters. </a:t>
            </a:r>
          </a:p>
          <a:p>
            <a:r>
              <a:rPr lang="en-US" altLang="ko-KR" b="1" dirty="0" smtClean="0"/>
              <a:t>Stemming </a:t>
            </a:r>
            <a:r>
              <a:rPr lang="en-US" altLang="ko-KR" dirty="0" smtClean="0"/>
              <a:t>reduces the inflected words to the root form (e.g. performed to perform). </a:t>
            </a:r>
          </a:p>
          <a:p>
            <a:r>
              <a:rPr lang="en-US" altLang="ko-KR" b="1" dirty="0" smtClean="0"/>
              <a:t>POS tagging</a:t>
            </a:r>
            <a:r>
              <a:rPr lang="en-US" altLang="ko-KR" dirty="0" smtClean="0"/>
              <a:t> assigns a part-of-speech tag for each word in the sentence</a:t>
            </a:r>
          </a:p>
          <a:p>
            <a:pPr lvl="1"/>
            <a:r>
              <a:rPr lang="en-US" altLang="ko-KR" dirty="0" smtClean="0"/>
              <a:t>(e.g. VBN for ‘performed’ in the sentence in Figure 1). </a:t>
            </a:r>
          </a:p>
          <a:p>
            <a:r>
              <a:rPr lang="en-US" altLang="ko-KR" b="1" dirty="0" smtClean="0"/>
              <a:t>Parsing </a:t>
            </a:r>
            <a:r>
              <a:rPr lang="en-US" altLang="ko-KR" dirty="0" smtClean="0"/>
              <a:t>is the process of assigning a syntactic structure to a sentence </a:t>
            </a:r>
          </a:p>
          <a:p>
            <a:pPr lvl="1"/>
            <a:r>
              <a:rPr lang="en-US" altLang="ko-KR" dirty="0" smtClean="0"/>
              <a:t>(e.g. the constituency or dependency structure obtained by Stanford Parser).</a:t>
            </a:r>
          </a:p>
          <a:p>
            <a:r>
              <a:rPr lang="en-US" altLang="ko-KR" dirty="0" smtClean="0"/>
              <a:t>The results from typographical analysis, stemming, POS tagging and parsing can provide features for recognizing anaphora (</a:t>
            </a:r>
            <a:r>
              <a:rPr lang="en-US" altLang="ko-KR" b="1" dirty="0" err="1" smtClean="0"/>
              <a:t>coreference</a:t>
            </a:r>
            <a:r>
              <a:rPr lang="en-US" altLang="ko-KR" b="1" dirty="0" smtClean="0"/>
              <a:t> resolution</a:t>
            </a:r>
            <a:r>
              <a:rPr lang="en-US" altLang="ko-KR" dirty="0" smtClean="0"/>
              <a:t>) and typed concepts (</a:t>
            </a:r>
            <a:r>
              <a:rPr lang="en-US" altLang="ko-KR" b="1" dirty="0" smtClean="0"/>
              <a:t>concept recognition</a:t>
            </a:r>
            <a:r>
              <a:rPr lang="en-US" altLang="ko-KR" dirty="0" smtClean="0"/>
              <a:t>).</a:t>
            </a:r>
          </a:p>
          <a:p>
            <a:pPr lvl="1"/>
            <a:r>
              <a:rPr lang="en-US" altLang="ko-KR" dirty="0" err="1" smtClean="0"/>
              <a:t>Coreference</a:t>
            </a:r>
            <a:r>
              <a:rPr lang="en-US" altLang="ko-KR" dirty="0" smtClean="0"/>
              <a:t> resolution and concept resolution can also improve parsing accuracy. </a:t>
            </a:r>
          </a:p>
          <a:p>
            <a:r>
              <a:rPr lang="en-US" altLang="ko-KR" dirty="0" smtClean="0"/>
              <a:t>Together with parsing, they are essential in generating the graph representation for a sentence and labeling semantic roles of concepts in the graph representation (</a:t>
            </a:r>
            <a:r>
              <a:rPr lang="en-US" altLang="ko-KR" b="1" dirty="0" smtClean="0"/>
              <a:t>Semantic Role Labeling</a:t>
            </a:r>
            <a:r>
              <a:rPr lang="en-US" altLang="ko-KR" dirty="0" smtClean="0"/>
              <a:t>). </a:t>
            </a:r>
          </a:p>
          <a:p>
            <a:r>
              <a:rPr lang="en-US" altLang="ko-KR" dirty="0" smtClean="0"/>
              <a:t>The </a:t>
            </a:r>
            <a:r>
              <a:rPr lang="en-US" altLang="ko-KR" b="1" dirty="0" smtClean="0"/>
              <a:t>graph representation</a:t>
            </a:r>
            <a:r>
              <a:rPr lang="en-US" altLang="ko-KR" dirty="0" smtClean="0"/>
              <a:t> is the foundation for </a:t>
            </a:r>
            <a:r>
              <a:rPr lang="en-US" altLang="ko-KR" b="1" dirty="0" smtClean="0"/>
              <a:t>graph mining</a:t>
            </a:r>
            <a:r>
              <a:rPr lang="en-US" altLang="ko-KR" dirty="0" smtClean="0"/>
              <a:t>, and along with upstream steps including direct regular expression feature extraction, leads to the generation of semantically and syntactically enriched features.</a:t>
            </a:r>
          </a:p>
          <a:p>
            <a:r>
              <a:rPr lang="en-US" altLang="ko-KR" dirty="0"/>
              <a:t>Many </a:t>
            </a:r>
            <a:r>
              <a:rPr lang="en-US" altLang="ko-KR" dirty="0" smtClean="0"/>
              <a:t>biomedical relation </a:t>
            </a:r>
            <a:r>
              <a:rPr lang="en-US" altLang="ko-KR" dirty="0"/>
              <a:t>extraction </a:t>
            </a:r>
            <a:r>
              <a:rPr lang="en-US" altLang="ko-KR" dirty="0" smtClean="0"/>
              <a:t>systems </a:t>
            </a:r>
            <a:r>
              <a:rPr lang="en-US" altLang="ko-KR" dirty="0"/>
              <a:t>rely on external </a:t>
            </a:r>
            <a:r>
              <a:rPr lang="en-US" altLang="ko-KR" dirty="0" smtClean="0"/>
              <a:t>knowledge sources </a:t>
            </a:r>
            <a:r>
              <a:rPr lang="en-US" altLang="ko-KR" dirty="0"/>
              <a:t>[e.g. Unified Medical Language System (UMLS</a:t>
            </a:r>
            <a:r>
              <a:rPr lang="en-US" altLang="ko-KR" dirty="0" smtClean="0"/>
              <a:t>)</a:t>
            </a:r>
          </a:p>
          <a:p>
            <a:endParaRPr lang="en-US" altLang="ko-KR" dirty="0" smtClean="0"/>
          </a:p>
        </p:txBody>
      </p:sp>
    </p:spTree>
    <p:extLst>
      <p:ext uri="{BB962C8B-B14F-4D97-AF65-F5344CB8AC3E}">
        <p14:creationId xmlns:p14="http://schemas.microsoft.com/office/powerpoint/2010/main" val="276362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70000" lnSpcReduction="20000"/>
          </a:bodyPr>
          <a:lstStyle/>
          <a:p>
            <a:r>
              <a:rPr lang="en-US" altLang="ko-KR" dirty="0"/>
              <a:t>Relation extraction from text documents is an important task </a:t>
            </a:r>
            <a:endParaRPr lang="en-US" altLang="ko-KR" dirty="0" smtClean="0"/>
          </a:p>
          <a:p>
            <a:pPr lvl="1"/>
            <a:r>
              <a:rPr lang="en-US" altLang="ko-KR" dirty="0" smtClean="0"/>
              <a:t>in knowledge </a:t>
            </a:r>
            <a:r>
              <a:rPr lang="en-US" altLang="ko-KR" dirty="0"/>
              <a:t>representation </a:t>
            </a:r>
            <a:r>
              <a:rPr lang="en-US" altLang="ko-KR" dirty="0" smtClean="0"/>
              <a:t>and inference </a:t>
            </a:r>
            <a:r>
              <a:rPr lang="en-US" altLang="ko-KR" dirty="0"/>
              <a:t>to </a:t>
            </a:r>
            <a:r>
              <a:rPr lang="en-US" altLang="ko-KR" dirty="0" smtClean="0"/>
              <a:t>augment structured </a:t>
            </a:r>
            <a:r>
              <a:rPr lang="en-US" altLang="ko-KR" dirty="0"/>
              <a:t>knowledge bases </a:t>
            </a:r>
            <a:endParaRPr lang="en-US" altLang="ko-KR" dirty="0" smtClean="0"/>
          </a:p>
          <a:p>
            <a:pPr lvl="1"/>
            <a:r>
              <a:rPr lang="en-US" altLang="ko-KR" dirty="0" smtClean="0"/>
              <a:t>in </a:t>
            </a:r>
            <a:r>
              <a:rPr lang="en-US" altLang="ko-KR" dirty="0"/>
              <a:t>turn support question </a:t>
            </a:r>
            <a:r>
              <a:rPr lang="en-US" altLang="ko-KR" dirty="0" smtClean="0"/>
              <a:t>answering and </a:t>
            </a:r>
            <a:r>
              <a:rPr lang="en-US" altLang="ko-KR" dirty="0"/>
              <a:t>decision </a:t>
            </a:r>
            <a:r>
              <a:rPr lang="en-US" altLang="ko-KR" dirty="0" smtClean="0"/>
              <a:t>making.</a:t>
            </a:r>
          </a:p>
          <a:p>
            <a:endParaRPr lang="en-US" altLang="ko-KR" dirty="0"/>
          </a:p>
          <a:p>
            <a:r>
              <a:rPr lang="en-US" altLang="ko-KR" dirty="0" smtClean="0"/>
              <a:t>The task is</a:t>
            </a:r>
          </a:p>
          <a:p>
            <a:pPr marL="914400" lvl="1" indent="-457200">
              <a:buFont typeface="+mj-lt"/>
              <a:buAutoNum type="arabicPeriod"/>
            </a:pPr>
            <a:r>
              <a:rPr lang="en-US" altLang="ko-KR" dirty="0" smtClean="0"/>
              <a:t>annotating unstructured text with named entities</a:t>
            </a:r>
          </a:p>
          <a:p>
            <a:pPr marL="914400" lvl="1" indent="-457200">
              <a:buFont typeface="+mj-lt"/>
              <a:buAutoNum type="arabicPeriod"/>
            </a:pPr>
            <a:r>
              <a:rPr lang="en-US" altLang="ko-KR" dirty="0" smtClean="0"/>
              <a:t>identifying the relations between these annotated entities.</a:t>
            </a:r>
          </a:p>
          <a:p>
            <a:pPr lvl="1"/>
            <a:endParaRPr lang="en-US" altLang="ko-KR" dirty="0" smtClean="0"/>
          </a:p>
          <a:p>
            <a:r>
              <a:rPr lang="en-US" altLang="ko-KR" dirty="0" smtClean="0"/>
              <a:t>State-of-the-art named </a:t>
            </a:r>
            <a:r>
              <a:rPr lang="en-US" altLang="ko-KR" dirty="0"/>
              <a:t>entity recognizers can automatically annotate text </a:t>
            </a:r>
            <a:r>
              <a:rPr lang="en-US" altLang="ko-KR" dirty="0" smtClean="0"/>
              <a:t>with high accuracy, </a:t>
            </a:r>
            <a:r>
              <a:rPr lang="en-US" altLang="ko-KR" dirty="0"/>
              <a:t>but relation extraction is not as straightforward.</a:t>
            </a:r>
            <a:r>
              <a:rPr lang="ko-KR" altLang="en-US" dirty="0" smtClean="0"/>
              <a:t> </a:t>
            </a:r>
            <a:endParaRPr lang="en-US" altLang="ko-KR" dirty="0" smtClean="0"/>
          </a:p>
          <a:p>
            <a:endParaRPr lang="en-US" altLang="ko-KR" dirty="0"/>
          </a:p>
          <a:p>
            <a:r>
              <a:rPr lang="en-US" altLang="ko-KR" dirty="0"/>
              <a:t>General domain relation extraction is an active </a:t>
            </a:r>
            <a:r>
              <a:rPr lang="en-US" altLang="ko-KR" dirty="0" smtClean="0"/>
              <a:t>research area </a:t>
            </a:r>
            <a:r>
              <a:rPr lang="en-US" altLang="ko-KR" dirty="0"/>
              <a:t>for </a:t>
            </a:r>
            <a:r>
              <a:rPr lang="en-US" altLang="ko-KR" dirty="0" smtClean="0"/>
              <a:t>decades.</a:t>
            </a:r>
          </a:p>
          <a:p>
            <a:endParaRPr lang="en-US" altLang="ko-KR" dirty="0"/>
          </a:p>
          <a:p>
            <a:r>
              <a:rPr lang="en-US" altLang="ko-KR" dirty="0" smtClean="0"/>
              <a:t>Extracting </a:t>
            </a:r>
            <a:r>
              <a:rPr lang="en-US" altLang="ko-KR" dirty="0"/>
              <a:t>relations from scientific </a:t>
            </a:r>
            <a:r>
              <a:rPr lang="en-US" altLang="ko-KR" dirty="0" smtClean="0"/>
              <a:t>publications </a:t>
            </a:r>
            <a:r>
              <a:rPr lang="en-US" altLang="ko-KR" dirty="0"/>
              <a:t>i</a:t>
            </a:r>
            <a:r>
              <a:rPr lang="en-US" altLang="ko-KR" dirty="0" smtClean="0"/>
              <a:t>n the biomedical and clinical domain</a:t>
            </a:r>
            <a:r>
              <a:rPr lang="en-US" altLang="ko-KR" dirty="0" smtClean="0"/>
              <a:t> </a:t>
            </a:r>
            <a:r>
              <a:rPr lang="en-US" altLang="ko-KR" dirty="0"/>
              <a:t>and </a:t>
            </a:r>
            <a:r>
              <a:rPr lang="en-US" altLang="ko-KR" dirty="0" smtClean="0"/>
              <a:t>clinical is </a:t>
            </a:r>
            <a:r>
              <a:rPr lang="en-US" altLang="ko-KR" dirty="0"/>
              <a:t>the focus of this </a:t>
            </a:r>
            <a:r>
              <a:rPr lang="en-US" altLang="ko-KR" dirty="0" smtClean="0"/>
              <a:t>review.</a:t>
            </a:r>
            <a:endParaRPr lang="en-US" altLang="ko-KR" dirty="0"/>
          </a:p>
          <a:p>
            <a:endParaRPr lang="en-US" altLang="ko-KR" dirty="0" smtClean="0"/>
          </a:p>
        </p:txBody>
      </p:sp>
    </p:spTree>
    <p:extLst>
      <p:ext uri="{BB962C8B-B14F-4D97-AF65-F5344CB8AC3E}">
        <p14:creationId xmlns:p14="http://schemas.microsoft.com/office/powerpoint/2010/main" val="287478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err="1" smtClean="0"/>
              <a:t>Immunophenotypic</a:t>
            </a:r>
            <a:r>
              <a:rPr lang="en-US" altLang="ko-KR" dirty="0" smtClean="0"/>
              <a:t> features </a:t>
            </a:r>
            <a:r>
              <a:rPr lang="en-US" altLang="ko-KR" dirty="0"/>
              <a:t>are expressed as relations among </a:t>
            </a:r>
            <a:r>
              <a:rPr lang="en-US" altLang="ko-KR" dirty="0" smtClean="0"/>
              <a:t>medical concepts.</a:t>
            </a:r>
          </a:p>
          <a:p>
            <a:pPr lvl="1"/>
            <a:r>
              <a:rPr lang="en-US" altLang="ko-KR" dirty="0" smtClean="0"/>
              <a:t>ex)</a:t>
            </a:r>
            <a:r>
              <a:rPr lang="en-US" altLang="ko-KR" dirty="0" smtClean="0"/>
              <a:t> ‘[large atypical cells] are </a:t>
            </a:r>
          </a:p>
          <a:p>
            <a:pPr lvl="2"/>
            <a:r>
              <a:rPr lang="en-US" altLang="ko-KR" dirty="0" smtClean="0"/>
              <a:t>positive for [CD30]</a:t>
            </a:r>
          </a:p>
          <a:p>
            <a:pPr lvl="2"/>
            <a:r>
              <a:rPr lang="en-US" altLang="ko-KR" dirty="0" smtClean="0"/>
              <a:t>negative for [CD15]’</a:t>
            </a:r>
          </a:p>
          <a:p>
            <a:pPr lvl="1"/>
            <a:r>
              <a:rPr lang="en-US" altLang="ko-KR" dirty="0" smtClean="0"/>
              <a:t>‘large atypical cells’, ‘CD30’ and ‘CD15’ are medical concepts.</a:t>
            </a:r>
          </a:p>
          <a:p>
            <a:endParaRPr lang="en-US" altLang="ko-KR" dirty="0" smtClean="0"/>
          </a:p>
          <a:p>
            <a:r>
              <a:rPr lang="en-US" altLang="ko-KR" dirty="0" smtClean="0"/>
              <a:t>A bag-of-words or bag-of-concepts representation would fail to capture whether ‘large atypical cells’ are positive or negative for ‘CD30’ or ‘CD15’</a:t>
            </a:r>
            <a:endParaRPr lang="en-US" altLang="ko-KR" dirty="0"/>
          </a:p>
          <a:p>
            <a:endParaRPr lang="en-US" altLang="ko-KR" dirty="0" smtClean="0"/>
          </a:p>
          <a:p>
            <a:r>
              <a:rPr lang="en-US" altLang="ko-KR" dirty="0"/>
              <a:t>In this and many other </a:t>
            </a:r>
            <a:r>
              <a:rPr lang="en-US" altLang="ko-KR" dirty="0" smtClean="0"/>
              <a:t>similar cases</a:t>
            </a:r>
            <a:r>
              <a:rPr lang="en-US" altLang="ko-KR" dirty="0"/>
              <a:t>, the biomedical concepts need to be linked through </a:t>
            </a:r>
            <a:r>
              <a:rPr lang="en-US" altLang="ko-KR" dirty="0" smtClean="0"/>
              <a:t>syntax and/or </a:t>
            </a:r>
            <a:r>
              <a:rPr lang="en-US" altLang="ko-KR" dirty="0"/>
              <a:t>semantics to be informative and to resolve </a:t>
            </a:r>
            <a:r>
              <a:rPr lang="en-US" altLang="ko-KR" dirty="0" smtClean="0"/>
              <a:t>ambiguities by </a:t>
            </a:r>
            <a:r>
              <a:rPr lang="en-US" altLang="ko-KR" dirty="0"/>
              <a:t>putting the concepts into context</a:t>
            </a:r>
            <a:r>
              <a:rPr lang="en-US" altLang="ko-KR" dirty="0" smtClean="0"/>
              <a:t>.</a:t>
            </a:r>
            <a:endParaRPr lang="en-US" altLang="ko-KR" dirty="0"/>
          </a:p>
          <a:p>
            <a:endParaRPr lang="en-US" altLang="ko-KR" dirty="0" smtClean="0"/>
          </a:p>
        </p:txBody>
      </p:sp>
    </p:spTree>
    <p:extLst>
      <p:ext uri="{BB962C8B-B14F-4D97-AF65-F5344CB8AC3E}">
        <p14:creationId xmlns:p14="http://schemas.microsoft.com/office/powerpoint/2010/main" val="405762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a:t>In this article, we define a relation as a tuple r(c1,c2, . . ., </a:t>
            </a:r>
            <a:r>
              <a:rPr lang="en-US" altLang="ko-KR" dirty="0" err="1"/>
              <a:t>cn</a:t>
            </a:r>
            <a:r>
              <a:rPr lang="en-US" altLang="ko-KR" dirty="0" smtClean="0"/>
              <a:t>), n2</a:t>
            </a:r>
            <a:r>
              <a:rPr lang="en-US" altLang="ko-KR" dirty="0"/>
              <a:t>, where </a:t>
            </a:r>
            <a:r>
              <a:rPr lang="en-US" altLang="ko-KR" dirty="0" err="1"/>
              <a:t>ci’s</a:t>
            </a:r>
            <a:r>
              <a:rPr lang="en-US" altLang="ko-KR" dirty="0"/>
              <a:t> are concepts (named entities) and the </a:t>
            </a:r>
            <a:r>
              <a:rPr lang="en-US" altLang="ko-KR" dirty="0" err="1"/>
              <a:t>ci’s</a:t>
            </a:r>
            <a:r>
              <a:rPr lang="en-US" altLang="ko-KR" dirty="0"/>
              <a:t> </a:t>
            </a:r>
            <a:r>
              <a:rPr lang="en-US" altLang="ko-KR" dirty="0" smtClean="0"/>
              <a:t>are semantically and/or </a:t>
            </a:r>
            <a:r>
              <a:rPr lang="en-US" altLang="ko-KR" dirty="0"/>
              <a:t>syntactically linked to form relation r, as </a:t>
            </a:r>
            <a:r>
              <a:rPr lang="en-US" altLang="ko-KR" dirty="0" smtClean="0"/>
              <a:t>expressed in </a:t>
            </a:r>
            <a:r>
              <a:rPr lang="en-US" altLang="ko-KR" dirty="0"/>
              <a:t>text</a:t>
            </a:r>
            <a:r>
              <a:rPr lang="en-US" altLang="ko-KR" dirty="0" smtClean="0"/>
              <a:t>.</a:t>
            </a:r>
          </a:p>
          <a:p>
            <a:pPr lvl="1"/>
            <a:r>
              <a:rPr lang="en-US" altLang="ko-KR" dirty="0" smtClean="0"/>
              <a:t>Thus, a single named entity is generally not regarded as a relation, neither is an assertion.</a:t>
            </a:r>
          </a:p>
          <a:p>
            <a:pPr lvl="1"/>
            <a:r>
              <a:rPr lang="en-US" altLang="ko-KR" dirty="0" smtClean="0"/>
              <a:t>If n is two (three), we call the relation a binary (ternary) relation, and for general n an nary relation.</a:t>
            </a:r>
          </a:p>
          <a:p>
            <a:pPr lvl="1"/>
            <a:endParaRPr lang="en-US" altLang="ko-KR" dirty="0"/>
          </a:p>
          <a:p>
            <a:r>
              <a:rPr lang="en-US" altLang="ko-KR" dirty="0" smtClean="0"/>
              <a:t>For example</a:t>
            </a:r>
          </a:p>
          <a:p>
            <a:pPr lvl="1"/>
            <a:r>
              <a:rPr lang="en-US" altLang="ko-KR" dirty="0" smtClean="0"/>
              <a:t>positive-expression(large </a:t>
            </a:r>
            <a:r>
              <a:rPr lang="en-US" altLang="ko-KR" dirty="0"/>
              <a:t>atypical cells, CD30</a:t>
            </a:r>
            <a:r>
              <a:rPr lang="en-US" altLang="ko-KR" dirty="0" smtClean="0"/>
              <a:t>)</a:t>
            </a:r>
          </a:p>
          <a:p>
            <a:pPr lvl="1"/>
            <a:r>
              <a:rPr lang="en-US" altLang="ko-KR" dirty="0" smtClean="0"/>
              <a:t>negative-expression(large </a:t>
            </a:r>
            <a:r>
              <a:rPr lang="en-US" altLang="ko-KR" dirty="0"/>
              <a:t>atypical cells, CD15</a:t>
            </a:r>
            <a:r>
              <a:rPr lang="en-US" altLang="ko-KR" dirty="0" smtClean="0"/>
              <a:t>)</a:t>
            </a:r>
          </a:p>
          <a:p>
            <a:pPr lvl="1"/>
            <a:r>
              <a:rPr lang="en-US" altLang="ko-KR" dirty="0" smtClean="0"/>
              <a:t>[positive-expression(large atypical cells, CD30), negative-expression(large atypical cells, CD15)] as ‘nested event’.</a:t>
            </a:r>
          </a:p>
          <a:p>
            <a:endParaRPr lang="en-US" altLang="ko-KR" dirty="0" smtClean="0"/>
          </a:p>
          <a:p>
            <a:endParaRPr lang="en-US" altLang="ko-KR" dirty="0"/>
          </a:p>
          <a:p>
            <a:endParaRPr lang="en-US" altLang="ko-KR" dirty="0" smtClean="0"/>
          </a:p>
        </p:txBody>
      </p:sp>
    </p:spTree>
    <p:extLst>
      <p:ext uri="{BB962C8B-B14F-4D97-AF65-F5344CB8AC3E}">
        <p14:creationId xmlns:p14="http://schemas.microsoft.com/office/powerpoint/2010/main" val="311668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smtClean="0"/>
              <a:t>We also use the term relation to include what are often referred to as events.</a:t>
            </a:r>
          </a:p>
          <a:p>
            <a:endParaRPr lang="en-US" altLang="ko-KR" dirty="0" smtClean="0"/>
          </a:p>
          <a:p>
            <a:r>
              <a:rPr lang="en-US" altLang="ko-KR" i="1" dirty="0" err="1" smtClean="0"/>
              <a:t>treated_by</a:t>
            </a:r>
            <a:r>
              <a:rPr lang="en-US" altLang="ko-KR" dirty="0" smtClean="0"/>
              <a:t> (patient, </a:t>
            </a:r>
            <a:r>
              <a:rPr lang="en-US" altLang="ko-KR" dirty="0" err="1" smtClean="0"/>
              <a:t>Imatinib</a:t>
            </a:r>
            <a:r>
              <a:rPr lang="en-US" altLang="ko-KR" dirty="0" smtClean="0"/>
              <a:t> regimen, 5 months)</a:t>
            </a:r>
          </a:p>
          <a:p>
            <a:pPr lvl="1"/>
            <a:r>
              <a:rPr lang="en-US" altLang="ko-KR" sz="2000" dirty="0" smtClean="0"/>
              <a:t>‘[the patient] was put on [</a:t>
            </a:r>
            <a:r>
              <a:rPr lang="en-US" altLang="ko-KR" sz="2000" dirty="0" err="1" smtClean="0"/>
              <a:t>Imatinib</a:t>
            </a:r>
            <a:r>
              <a:rPr lang="en-US" altLang="ko-KR" sz="2000" dirty="0" smtClean="0"/>
              <a:t> regimen] for [5 months]’</a:t>
            </a:r>
          </a:p>
          <a:p>
            <a:pPr lvl="1"/>
            <a:r>
              <a:rPr lang="en-US" altLang="ko-KR" sz="2000" dirty="0" smtClean="0"/>
              <a:t>The event trigger is ‘put’</a:t>
            </a:r>
          </a:p>
          <a:p>
            <a:pPr lvl="1"/>
            <a:r>
              <a:rPr lang="en-US" altLang="ko-KR" sz="2000" dirty="0" smtClean="0"/>
              <a:t>The theme is ‘</a:t>
            </a:r>
            <a:r>
              <a:rPr lang="en-US" altLang="ko-KR" sz="2000" dirty="0" err="1" smtClean="0"/>
              <a:t>Imatinib</a:t>
            </a:r>
            <a:r>
              <a:rPr lang="en-US" altLang="ko-KR" sz="2000" dirty="0" smtClean="0"/>
              <a:t> regimen’</a:t>
            </a:r>
          </a:p>
          <a:p>
            <a:pPr lvl="1"/>
            <a:r>
              <a:rPr lang="en-US" altLang="ko-KR" sz="2000" dirty="0" smtClean="0"/>
              <a:t>The target argument is ‘patient’</a:t>
            </a:r>
            <a:endParaRPr lang="en-US" altLang="ko-KR" dirty="0" smtClean="0"/>
          </a:p>
          <a:p>
            <a:endParaRPr lang="en-US" altLang="ko-KR" dirty="0"/>
          </a:p>
          <a:p>
            <a:r>
              <a:rPr lang="en-US" altLang="ko-KR" dirty="0" smtClean="0"/>
              <a:t>Nested events may occur when one event takes other events as arguments;</a:t>
            </a:r>
          </a:p>
          <a:p>
            <a:endParaRPr lang="en-US" altLang="ko-KR" dirty="0" smtClean="0"/>
          </a:p>
          <a:p>
            <a:r>
              <a:rPr lang="en-US" altLang="ko-KR" dirty="0" smtClean="0"/>
              <a:t>In computational linguistics, events are often defined as grammatical objects that combine lexical elements, logical semantics, and syntax.</a:t>
            </a:r>
          </a:p>
          <a:p>
            <a:endParaRPr lang="en-US" altLang="ko-KR" dirty="0" smtClean="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Tree>
    <p:extLst>
      <p:ext uri="{BB962C8B-B14F-4D97-AF65-F5344CB8AC3E}">
        <p14:creationId xmlns:p14="http://schemas.microsoft.com/office/powerpoint/2010/main" val="225394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pic>
        <p:nvPicPr>
          <p:cNvPr id="4" name="그림 3"/>
          <p:cNvPicPr>
            <a:picLocks noChangeAspect="1"/>
          </p:cNvPicPr>
          <p:nvPr/>
        </p:nvPicPr>
        <p:blipFill rotWithShape="1">
          <a:blip r:embed="rId2"/>
          <a:srcRect l="4300" t="55601" r="71200" b="18931"/>
          <a:stretch/>
        </p:blipFill>
        <p:spPr>
          <a:xfrm>
            <a:off x="241514" y="2145506"/>
            <a:ext cx="5578746" cy="3711575"/>
          </a:xfrm>
          <a:prstGeom prst="rect">
            <a:avLst/>
          </a:prstGeom>
        </p:spPr>
      </p:pic>
      <p:sp>
        <p:nvSpPr>
          <p:cNvPr id="5" name="내용 개체 틀 4"/>
          <p:cNvSpPr>
            <a:spLocks noGrp="1"/>
          </p:cNvSpPr>
          <p:nvPr>
            <p:ph idx="1"/>
          </p:nvPr>
        </p:nvSpPr>
        <p:spPr>
          <a:xfrm>
            <a:off x="6096000" y="1825625"/>
            <a:ext cx="5257800" cy="4351338"/>
          </a:xfrm>
        </p:spPr>
        <p:txBody>
          <a:bodyPr>
            <a:normAutofit fontScale="55000" lnSpcReduction="20000"/>
          </a:bodyPr>
          <a:lstStyle/>
          <a:p>
            <a:r>
              <a:rPr lang="en-US" altLang="ko-KR" dirty="0" smtClean="0"/>
              <a:t>The Dashed box denotes a  binary relation</a:t>
            </a:r>
          </a:p>
          <a:p>
            <a:endParaRPr lang="en-US" altLang="ko-KR" dirty="0" smtClean="0"/>
          </a:p>
          <a:p>
            <a:r>
              <a:rPr lang="en-US" altLang="ko-KR" dirty="0" smtClean="0"/>
              <a:t>The Solid box is a collection of three binary relations.</a:t>
            </a:r>
          </a:p>
          <a:p>
            <a:endParaRPr lang="en-US" altLang="ko-KR" dirty="0"/>
          </a:p>
          <a:p>
            <a:r>
              <a:rPr lang="en-US" altLang="ko-KR" dirty="0" smtClean="0"/>
              <a:t>Dashed box and Solid box can be interpreted as a nested event.</a:t>
            </a:r>
          </a:p>
          <a:p>
            <a:pPr marL="0" indent="0">
              <a:buNone/>
            </a:pPr>
            <a:endParaRPr lang="en-US" altLang="ko-KR" dirty="0" smtClean="0"/>
          </a:p>
          <a:p>
            <a:r>
              <a:rPr lang="en-US" altLang="ko-KR" dirty="0" smtClean="0"/>
              <a:t>The natural language processing (NLP) techniques for extracting relations and events are often similar in principle.</a:t>
            </a:r>
          </a:p>
          <a:p>
            <a:endParaRPr lang="en-US" altLang="ko-KR" dirty="0" smtClean="0"/>
          </a:p>
          <a:p>
            <a:r>
              <a:rPr lang="en-US" altLang="ko-KR" dirty="0" smtClean="0"/>
              <a:t>Thus, we include both relation and event extraction in our review, and we use both ‘relation’ and ‘event’, with the choice made to be consistent with the literature being referenced.</a:t>
            </a:r>
          </a:p>
          <a:p>
            <a:endParaRPr lang="en-US" altLang="ko-KR" dirty="0" smtClean="0"/>
          </a:p>
        </p:txBody>
      </p:sp>
    </p:spTree>
    <p:extLst>
      <p:ext uri="{BB962C8B-B14F-4D97-AF65-F5344CB8AC3E}">
        <p14:creationId xmlns:p14="http://schemas.microsoft.com/office/powerpoint/2010/main" val="3605097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a:t>The representation of relations has been a subject of </a:t>
            </a:r>
            <a:r>
              <a:rPr lang="en-US" altLang="ko-KR" dirty="0" smtClean="0"/>
              <a:t>knowledge representation </a:t>
            </a:r>
            <a:r>
              <a:rPr lang="en-US" altLang="ko-KR" dirty="0"/>
              <a:t>research for </a:t>
            </a:r>
            <a:r>
              <a:rPr lang="en-US" altLang="ko-KR" dirty="0" smtClean="0"/>
              <a:t>decades </a:t>
            </a:r>
            <a:r>
              <a:rPr lang="en-US" altLang="ko-KR" dirty="0"/>
              <a:t>with various alternatives</a:t>
            </a:r>
            <a:r>
              <a:rPr lang="en-US" altLang="ko-KR" dirty="0" smtClean="0"/>
              <a:t>.</a:t>
            </a:r>
          </a:p>
          <a:p>
            <a:endParaRPr lang="en-US" altLang="ko-KR" dirty="0"/>
          </a:p>
          <a:p>
            <a:pPr marL="514350" indent="-514350">
              <a:buFont typeface="+mj-lt"/>
              <a:buAutoNum type="arabicPeriod"/>
            </a:pPr>
            <a:r>
              <a:rPr lang="en-US" altLang="ko-KR" dirty="0" smtClean="0"/>
              <a:t>One </a:t>
            </a:r>
            <a:r>
              <a:rPr lang="en-US" altLang="ko-KR" dirty="0"/>
              <a:t>representation uses composed simple </a:t>
            </a:r>
            <a:r>
              <a:rPr lang="en-US" altLang="ko-KR" dirty="0" smtClean="0"/>
              <a:t>logical forms.</a:t>
            </a:r>
          </a:p>
          <a:p>
            <a:pPr lvl="1"/>
            <a:r>
              <a:rPr lang="en-US" altLang="ko-KR" sz="2000" dirty="0" smtClean="0"/>
              <a:t>Resource </a:t>
            </a:r>
            <a:r>
              <a:rPr lang="en-US" altLang="ko-KR" sz="2000" dirty="0"/>
              <a:t>Description Framework (</a:t>
            </a:r>
            <a:r>
              <a:rPr lang="en-US" altLang="ko-KR" sz="2000" dirty="0" smtClean="0"/>
              <a:t>RDF) or Web </a:t>
            </a:r>
            <a:r>
              <a:rPr lang="en-US" altLang="ko-KR" sz="2000" dirty="0"/>
              <a:t>Ontology </a:t>
            </a:r>
            <a:r>
              <a:rPr lang="en-US" altLang="ko-KR" sz="2000" dirty="0" smtClean="0"/>
              <a:t>Language(OWL)</a:t>
            </a:r>
          </a:p>
          <a:p>
            <a:pPr lvl="1"/>
            <a:r>
              <a:rPr lang="en-US" altLang="ko-KR" sz="2000" dirty="0" smtClean="0"/>
              <a:t>&lt;subject-predicate-object triple representation&gt;</a:t>
            </a:r>
          </a:p>
          <a:p>
            <a:pPr lvl="1"/>
            <a:r>
              <a:rPr lang="en-US" altLang="ko-KR" sz="2000" dirty="0" smtClean="0"/>
              <a:t>large atypical cells-positively express-CD30.</a:t>
            </a:r>
          </a:p>
          <a:p>
            <a:pPr lvl="1"/>
            <a:endParaRPr lang="en-US" altLang="ko-KR" sz="2000" dirty="0"/>
          </a:p>
          <a:p>
            <a:pPr marL="514350" indent="-514350">
              <a:buFont typeface="+mj-lt"/>
              <a:buAutoNum type="arabicPeriod"/>
            </a:pPr>
            <a:r>
              <a:rPr lang="en-US" altLang="ko-KR" dirty="0" smtClean="0"/>
              <a:t>The sentential logic (or propositional logic) representation, in which relations are propositions or composed propositions using logical connectives </a:t>
            </a:r>
          </a:p>
          <a:p>
            <a:pPr lvl="1"/>
            <a:r>
              <a:rPr lang="en-US" altLang="ko-KR" dirty="0" smtClean="0"/>
              <a:t>(e.g. ‘and’ for conjunction, ‘or’ for disjunction).</a:t>
            </a:r>
          </a:p>
          <a:p>
            <a:pPr lvl="1"/>
            <a:r>
              <a:rPr lang="en-US" altLang="ko-KR" dirty="0" smtClean="0"/>
              <a:t>Compared with RDF triples, propositional logic has additional constructs such as connectives and inference rules, thus is more expressive.</a:t>
            </a:r>
          </a:p>
          <a:p>
            <a:pPr lvl="1"/>
            <a:endParaRPr lang="en-US" altLang="ko-KR" dirty="0"/>
          </a:p>
          <a:p>
            <a:pPr marL="514350" indent="-514350">
              <a:buFont typeface="+mj-lt"/>
              <a:buAutoNum type="arabicPeriod"/>
            </a:pPr>
            <a:r>
              <a:rPr lang="en-US" altLang="ko-KR" dirty="0"/>
              <a:t>T</a:t>
            </a:r>
            <a:r>
              <a:rPr lang="en-US" altLang="ko-KR" dirty="0" smtClean="0"/>
              <a:t>he graph-based representation in which nodes are named entities and edges indicate relationships, or multiple named entities connected by multiple edges can be regarded as one relation, as shown in Figure 1.</a:t>
            </a:r>
          </a:p>
          <a:p>
            <a:endParaRPr lang="en-US" altLang="ko-KR" dirty="0"/>
          </a:p>
          <a:p>
            <a:r>
              <a:rPr lang="en-US" altLang="ko-KR" dirty="0"/>
              <a:t>This review focuses on NLP methods using graph-based </a:t>
            </a:r>
            <a:r>
              <a:rPr lang="en-US" altLang="ko-KR" dirty="0" smtClean="0"/>
              <a:t>representations and </a:t>
            </a:r>
            <a:r>
              <a:rPr lang="en-US" altLang="ko-KR" dirty="0"/>
              <a:t>algorithms to </a:t>
            </a:r>
            <a:r>
              <a:rPr lang="en-US" altLang="ko-KR" dirty="0" smtClean="0"/>
              <a:t>extract </a:t>
            </a:r>
            <a:r>
              <a:rPr lang="en-US" altLang="ko-KR" dirty="0"/>
              <a:t>biomedical </a:t>
            </a:r>
            <a:r>
              <a:rPr lang="en-US" altLang="ko-KR" dirty="0" smtClean="0"/>
              <a:t>relations from </a:t>
            </a:r>
            <a:r>
              <a:rPr lang="en-US" altLang="ko-KR" dirty="0"/>
              <a:t>unstructured text.</a:t>
            </a:r>
            <a:endParaRPr lang="en-US" altLang="ko-KR" dirty="0" smtClean="0"/>
          </a:p>
          <a:p>
            <a:endParaRPr lang="en-US" altLang="ko-KR" dirty="0"/>
          </a:p>
          <a:p>
            <a:endParaRPr lang="en-US" altLang="ko-KR" dirty="0" smtClean="0"/>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Tree>
    <p:extLst>
      <p:ext uri="{BB962C8B-B14F-4D97-AF65-F5344CB8AC3E}">
        <p14:creationId xmlns:p14="http://schemas.microsoft.com/office/powerpoint/2010/main" val="201762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a:t>Regarding alternative </a:t>
            </a:r>
            <a:r>
              <a:rPr lang="en-US" altLang="ko-KR" dirty="0" smtClean="0"/>
              <a:t>representations, the </a:t>
            </a:r>
            <a:r>
              <a:rPr lang="en-US" altLang="ko-KR" dirty="0"/>
              <a:t>sentential logic representation can </a:t>
            </a:r>
            <a:r>
              <a:rPr lang="en-US" altLang="ko-KR" dirty="0" smtClean="0"/>
              <a:t>be </a:t>
            </a:r>
            <a:r>
              <a:rPr lang="en-US" altLang="ko-KR" dirty="0"/>
              <a:t>noted with </a:t>
            </a:r>
            <a:r>
              <a:rPr lang="en-US" altLang="ko-KR" dirty="0" smtClean="0"/>
              <a:t>graph based representation.</a:t>
            </a:r>
          </a:p>
          <a:p>
            <a:pPr lvl="1"/>
            <a:r>
              <a:rPr lang="en-US" altLang="ko-KR" dirty="0" smtClean="0"/>
              <a:t>Biomedical concepts to nodes and syntactic/semantic links to edges.</a:t>
            </a:r>
          </a:p>
          <a:p>
            <a:pPr lvl="1"/>
            <a:endParaRPr lang="en-US" altLang="ko-KR" dirty="0"/>
          </a:p>
          <a:p>
            <a:r>
              <a:rPr lang="en-US" altLang="ko-KR" dirty="0"/>
              <a:t>Other propositional representations may require specific </a:t>
            </a:r>
            <a:r>
              <a:rPr lang="en-US" altLang="ko-KR" dirty="0" smtClean="0"/>
              <a:t>interpretation of </a:t>
            </a:r>
            <a:r>
              <a:rPr lang="en-US" altLang="ko-KR" dirty="0"/>
              <a:t>the graphs</a:t>
            </a:r>
            <a:r>
              <a:rPr lang="en-US" altLang="ko-KR" dirty="0" smtClean="0"/>
              <a:t>.</a:t>
            </a:r>
          </a:p>
          <a:p>
            <a:pPr lvl="1"/>
            <a:r>
              <a:rPr lang="en-US" altLang="ko-KR" dirty="0" smtClean="0"/>
              <a:t>representing the negation of a proposition may require the introduction of nested graphs, and to give special semantics to a relation labeled NOT.</a:t>
            </a:r>
          </a:p>
          <a:p>
            <a:pPr lvl="1"/>
            <a:endParaRPr lang="en-US" altLang="ko-KR" dirty="0"/>
          </a:p>
          <a:p>
            <a:r>
              <a:rPr lang="en-US" altLang="ko-KR" dirty="0"/>
              <a:t>W</a:t>
            </a:r>
            <a:r>
              <a:rPr lang="en-US" altLang="ko-KR" dirty="0" smtClean="0"/>
              <a:t>e </a:t>
            </a:r>
            <a:r>
              <a:rPr lang="en-US" altLang="ko-KR" dirty="0"/>
              <a:t>can focus on common syntactic and </a:t>
            </a:r>
            <a:r>
              <a:rPr lang="en-US" altLang="ko-KR" dirty="0" smtClean="0"/>
              <a:t>semantic graphical </a:t>
            </a:r>
            <a:r>
              <a:rPr lang="en-US" altLang="ko-KR" dirty="0"/>
              <a:t>patterns that provide good ways to capture relations.</a:t>
            </a:r>
            <a:endParaRPr lang="en-US" altLang="ko-KR" dirty="0" smtClean="0"/>
          </a:p>
          <a:p>
            <a:endParaRPr lang="en-US" altLang="ko-KR" dirty="0" smtClean="0"/>
          </a:p>
          <a:p>
            <a:r>
              <a:rPr lang="en-US" altLang="ko-KR" dirty="0" smtClean="0"/>
              <a:t>This review use curated </a:t>
            </a:r>
            <a:r>
              <a:rPr lang="en-US" altLang="ko-KR" dirty="0"/>
              <a:t>structured knowledge </a:t>
            </a:r>
            <a:r>
              <a:rPr lang="en-US" altLang="ko-KR" dirty="0" smtClean="0"/>
              <a:t>bases.</a:t>
            </a:r>
          </a:p>
          <a:p>
            <a:pPr lvl="1"/>
            <a:r>
              <a:rPr lang="en-US" altLang="ko-KR" dirty="0" smtClean="0"/>
              <a:t>biologically focused : KEGG, STRING, </a:t>
            </a:r>
            <a:r>
              <a:rPr lang="en-US" altLang="ko-KR" dirty="0" err="1" smtClean="0"/>
              <a:t>InterPro</a:t>
            </a:r>
            <a:r>
              <a:rPr lang="en-US" altLang="ko-KR" dirty="0" smtClean="0"/>
              <a:t> and </a:t>
            </a:r>
            <a:r>
              <a:rPr lang="en-US" altLang="ko-KR" dirty="0" err="1" smtClean="0"/>
              <a:t>InterDom</a:t>
            </a:r>
            <a:r>
              <a:rPr lang="en-US" altLang="ko-KR" dirty="0" smtClean="0"/>
              <a:t>. </a:t>
            </a:r>
          </a:p>
          <a:p>
            <a:pPr lvl="1"/>
            <a:r>
              <a:rPr lang="en-US" altLang="ko-KR" dirty="0" smtClean="0"/>
              <a:t>clinically focused : </a:t>
            </a:r>
            <a:r>
              <a:rPr lang="en-US" altLang="ko-KR" dirty="0" err="1" smtClean="0"/>
              <a:t>PharmGKB</a:t>
            </a:r>
            <a:r>
              <a:rPr lang="en-US" altLang="ko-KR" dirty="0" smtClean="0"/>
              <a:t> , VARIMED  and </a:t>
            </a:r>
            <a:r>
              <a:rPr lang="en-US" altLang="ko-KR" dirty="0" err="1" smtClean="0"/>
              <a:t>ClinVar</a:t>
            </a:r>
            <a:r>
              <a:rPr lang="en-US" altLang="ko-KR" dirty="0" smtClean="0"/>
              <a:t>.</a:t>
            </a:r>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spTree>
    <p:extLst>
      <p:ext uri="{BB962C8B-B14F-4D97-AF65-F5344CB8AC3E}">
        <p14:creationId xmlns:p14="http://schemas.microsoft.com/office/powerpoint/2010/main" val="378556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t>Application of biomedical relation extraction</a:t>
            </a:r>
            <a:endParaRPr lang="ko-KR" altLang="en-US" sz="4000" dirty="0"/>
          </a:p>
        </p:txBody>
      </p:sp>
      <p:sp>
        <p:nvSpPr>
          <p:cNvPr id="3" name="내용 개체 틀 2"/>
          <p:cNvSpPr>
            <a:spLocks noGrp="1"/>
          </p:cNvSpPr>
          <p:nvPr>
            <p:ph idx="1"/>
          </p:nvPr>
        </p:nvSpPr>
        <p:spPr>
          <a:xfrm>
            <a:off x="4993240" y="1825625"/>
            <a:ext cx="6360560" cy="4351338"/>
          </a:xfrm>
        </p:spPr>
        <p:txBody>
          <a:bodyPr>
            <a:normAutofit/>
          </a:bodyPr>
          <a:lstStyle/>
          <a:p>
            <a:r>
              <a:rPr lang="en-US" altLang="ko-KR" sz="2400" dirty="0"/>
              <a:t>Extracting biomedical relations has numerous applications </a:t>
            </a:r>
            <a:r>
              <a:rPr lang="en-US" altLang="ko-KR" sz="2400" dirty="0" smtClean="0"/>
              <a:t>that vary </a:t>
            </a:r>
            <a:r>
              <a:rPr lang="en-US" altLang="ko-KR" sz="2400" dirty="0"/>
              <a:t>from advancing basic sciences to improving clinical </a:t>
            </a:r>
            <a:r>
              <a:rPr lang="en-US" altLang="ko-KR" sz="2400" dirty="0" smtClean="0"/>
              <a:t>practices.</a:t>
            </a:r>
          </a:p>
          <a:p>
            <a:pPr lvl="1"/>
            <a:r>
              <a:rPr lang="en-US" altLang="ko-KR" sz="2000" dirty="0" err="1" smtClean="0"/>
              <a:t>biomolecular</a:t>
            </a:r>
            <a:r>
              <a:rPr lang="en-US" altLang="ko-KR" sz="2000" dirty="0" smtClean="0"/>
              <a:t> information extraction</a:t>
            </a:r>
          </a:p>
          <a:p>
            <a:pPr lvl="1"/>
            <a:r>
              <a:rPr lang="en-US" altLang="ko-KR" sz="2000" dirty="0" smtClean="0"/>
              <a:t>clinical trial screening</a:t>
            </a:r>
          </a:p>
          <a:p>
            <a:pPr lvl="1"/>
            <a:r>
              <a:rPr lang="en-US" altLang="ko-KR" sz="2000" dirty="0" smtClean="0"/>
              <a:t>pharmacogenomics</a:t>
            </a:r>
          </a:p>
          <a:p>
            <a:pPr lvl="1"/>
            <a:r>
              <a:rPr lang="en-US" altLang="ko-KR" sz="2000" dirty="0" smtClean="0"/>
              <a:t>diagnosis categorization</a:t>
            </a:r>
          </a:p>
          <a:p>
            <a:pPr lvl="1"/>
            <a:r>
              <a:rPr lang="en-US" altLang="ko-KR" sz="2000" dirty="0" smtClean="0"/>
              <a:t>adverse drug reactions (ADRs) </a:t>
            </a:r>
          </a:p>
          <a:p>
            <a:pPr lvl="1"/>
            <a:r>
              <a:rPr lang="en-US" altLang="ko-KR" sz="2000" dirty="0" smtClean="0"/>
              <a:t>drug–drug interactions (DDIs).</a:t>
            </a:r>
          </a:p>
        </p:txBody>
      </p:sp>
      <p:pic>
        <p:nvPicPr>
          <p:cNvPr id="4" name="그림 3"/>
          <p:cNvPicPr>
            <a:picLocks noChangeAspect="1"/>
          </p:cNvPicPr>
          <p:nvPr/>
        </p:nvPicPr>
        <p:blipFill rotWithShape="1">
          <a:blip r:embed="rId2"/>
          <a:srcRect l="4300" t="55601" r="71200" b="18931"/>
          <a:stretch/>
        </p:blipFill>
        <p:spPr>
          <a:xfrm>
            <a:off x="12801814" y="1690688"/>
            <a:ext cx="3784386" cy="2517776"/>
          </a:xfrm>
          <a:prstGeom prst="rect">
            <a:avLst/>
          </a:prstGeom>
        </p:spPr>
      </p:pic>
      <p:pic>
        <p:nvPicPr>
          <p:cNvPr id="5" name="그림 4"/>
          <p:cNvPicPr>
            <a:picLocks noChangeAspect="1"/>
          </p:cNvPicPr>
          <p:nvPr/>
        </p:nvPicPr>
        <p:blipFill rotWithShape="1">
          <a:blip r:embed="rId3"/>
          <a:srcRect l="3689" t="45972" r="71378" b="16528"/>
          <a:stretch/>
        </p:blipFill>
        <p:spPr>
          <a:xfrm>
            <a:off x="954314" y="2278856"/>
            <a:ext cx="3578842" cy="3444875"/>
          </a:xfrm>
          <a:prstGeom prst="rect">
            <a:avLst/>
          </a:prstGeom>
        </p:spPr>
      </p:pic>
    </p:spTree>
    <p:extLst>
      <p:ext uri="{BB962C8B-B14F-4D97-AF65-F5344CB8AC3E}">
        <p14:creationId xmlns:p14="http://schemas.microsoft.com/office/powerpoint/2010/main" val="58319377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1731</Words>
  <Application>Microsoft Office PowerPoint</Application>
  <PresentationFormat>와이드스크린</PresentationFormat>
  <Paragraphs>183</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Adobe 고딕 Std B</vt:lpstr>
      <vt:lpstr>맑은 고딕</vt:lpstr>
      <vt:lpstr>Arial</vt:lpstr>
      <vt:lpstr>Office 테마</vt:lpstr>
      <vt:lpstr>Bridging semantics and syntax with graph algorithms —state-of-the-art of extracting biomedical relations</vt:lpstr>
      <vt:lpstr>Introduction</vt:lpstr>
      <vt:lpstr>Introduction</vt:lpstr>
      <vt:lpstr>Introduction</vt:lpstr>
      <vt:lpstr>Introduction</vt:lpstr>
      <vt:lpstr>Introduction</vt:lpstr>
      <vt:lpstr>Introduction</vt:lpstr>
      <vt:lpstr>Introduction</vt:lpstr>
      <vt:lpstr>Application of biomedical relation extraction</vt:lpstr>
      <vt:lpstr>Application of biomedical relation extraction - Biomolecular information extraction</vt:lpstr>
      <vt:lpstr>Application of biomedical relation extraction - Clinical trial screening</vt:lpstr>
      <vt:lpstr>Application of biomedical relation extraction - Pharmacogenomics</vt:lpstr>
      <vt:lpstr>Application of biomedical relation extraction - Diagnosis categorization</vt:lpstr>
      <vt:lpstr>Application of biomedical relation extraction - ADR and DDI</vt:lpstr>
      <vt:lpstr>General pipeline for biomedical relation extraction</vt:lpstr>
      <vt:lpstr>PowerPoint 프레젠테이션</vt:lpstr>
      <vt:lpstr>General pipeline for biomedical relation extraction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semantics and syntax with graph algorithms —state-of-the-art of extracting biomedical relations</dc:title>
  <dc:creator>Windows 사용자</dc:creator>
  <cp:lastModifiedBy>Windows 사용자</cp:lastModifiedBy>
  <cp:revision>21</cp:revision>
  <cp:lastPrinted>2016-07-28T03:11:39Z</cp:lastPrinted>
  <dcterms:created xsi:type="dcterms:W3CDTF">2016-07-27T08:25:31Z</dcterms:created>
  <dcterms:modified xsi:type="dcterms:W3CDTF">2016-07-28T04:56:59Z</dcterms:modified>
</cp:coreProperties>
</file>