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  <p:sldId id="266" r:id="rId10"/>
    <p:sldId id="268" r:id="rId11"/>
    <p:sldId id="267" r:id="rId12"/>
    <p:sldId id="265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68" autoAdjust="0"/>
    <p:restoredTop sz="94591" autoAdjust="0"/>
  </p:normalViewPr>
  <p:slideViewPr>
    <p:cSldViewPr snapToGrid="0">
      <p:cViewPr varScale="1">
        <p:scale>
          <a:sx n="79" d="100"/>
          <a:sy n="79" d="100"/>
        </p:scale>
        <p:origin x="81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694A0-CC25-487E-89C7-BABA5EECB469}" type="datetimeFigureOut">
              <a:rPr lang="ko-KR" altLang="en-US" smtClean="0"/>
              <a:t>2016-07-18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5B948-6892-43D9-A71A-9772BF467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270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Chemical Entities of Biological Interest (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ChEBI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a freely available dictionary of molecular entities focused on 'small' chemical compounds.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5B948-6892-43D9-A71A-9772BF46769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769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8443-6415-46BB-B6BC-6AADC3E28007}" type="datetimeFigureOut">
              <a:rPr lang="ko-KR" altLang="en-US" smtClean="0"/>
              <a:t>2016-07-18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A1C9-2C8B-4677-BBF9-5BE94A9A5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602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8443-6415-46BB-B6BC-6AADC3E28007}" type="datetimeFigureOut">
              <a:rPr lang="ko-KR" altLang="en-US" smtClean="0"/>
              <a:t>2016-07-18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A1C9-2C8B-4677-BBF9-5BE94A9A5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862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8443-6415-46BB-B6BC-6AADC3E28007}" type="datetimeFigureOut">
              <a:rPr lang="ko-KR" altLang="en-US" smtClean="0"/>
              <a:t>2016-07-18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A1C9-2C8B-4677-BBF9-5BE94A9A5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18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8443-6415-46BB-B6BC-6AADC3E28007}" type="datetimeFigureOut">
              <a:rPr lang="ko-KR" altLang="en-US" smtClean="0"/>
              <a:t>2016-07-18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A1C9-2C8B-4677-BBF9-5BE94A9A5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59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8443-6415-46BB-B6BC-6AADC3E28007}" type="datetimeFigureOut">
              <a:rPr lang="ko-KR" altLang="en-US" smtClean="0"/>
              <a:t>2016-07-18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A1C9-2C8B-4677-BBF9-5BE94A9A5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08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8443-6415-46BB-B6BC-6AADC3E28007}" type="datetimeFigureOut">
              <a:rPr lang="ko-KR" altLang="en-US" smtClean="0"/>
              <a:t>2016-07-18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A1C9-2C8B-4677-BBF9-5BE94A9A5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5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8443-6415-46BB-B6BC-6AADC3E28007}" type="datetimeFigureOut">
              <a:rPr lang="ko-KR" altLang="en-US" smtClean="0"/>
              <a:t>2016-07-18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A1C9-2C8B-4677-BBF9-5BE94A9A5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15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8443-6415-46BB-B6BC-6AADC3E28007}" type="datetimeFigureOut">
              <a:rPr lang="ko-KR" altLang="en-US" smtClean="0"/>
              <a:t>2016-07-18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A1C9-2C8B-4677-BBF9-5BE94A9A5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61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8443-6415-46BB-B6BC-6AADC3E28007}" type="datetimeFigureOut">
              <a:rPr lang="ko-KR" altLang="en-US" smtClean="0"/>
              <a:t>2016-07-18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A1C9-2C8B-4677-BBF9-5BE94A9A5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61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8443-6415-46BB-B6BC-6AADC3E28007}" type="datetimeFigureOut">
              <a:rPr lang="ko-KR" altLang="en-US" smtClean="0"/>
              <a:t>2016-07-18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A1C9-2C8B-4677-BBF9-5BE94A9A5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74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8443-6415-46BB-B6BC-6AADC3E28007}" type="datetimeFigureOut">
              <a:rPr lang="ko-KR" altLang="en-US" smtClean="0"/>
              <a:t>2016-07-18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A1C9-2C8B-4677-BBF9-5BE94A9A5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F8443-6415-46BB-B6BC-6AADC3E28007}" type="datetimeFigureOut">
              <a:rPr lang="ko-KR" altLang="en-US" smtClean="0"/>
              <a:t>2016-07-18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1A1C9-2C8B-4677-BBF9-5BE94A9A5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50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40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Predicting drug target interactions using meta-path-based semantic network analysis</a:t>
            </a:r>
            <a:br>
              <a:rPr lang="en-US" altLang="ko-KR" sz="40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</a:br>
            <a:endParaRPr lang="ko-KR" altLang="en-US" sz="4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altLang="ko-KR" dirty="0" smtClean="0"/>
              <a:t>Gang Fu, Ying Ding, </a:t>
            </a:r>
            <a:r>
              <a:rPr lang="en-US" altLang="ko-KR" dirty="0" err="1" smtClean="0"/>
              <a:t>Abhik</a:t>
            </a:r>
            <a:r>
              <a:rPr lang="en-US" altLang="ko-KR" dirty="0" smtClean="0"/>
              <a:t> Seal, Bin Chen, </a:t>
            </a:r>
            <a:r>
              <a:rPr lang="en-US" altLang="ko-KR" dirty="0" err="1" smtClean="0"/>
              <a:t>Yizhou</a:t>
            </a:r>
            <a:r>
              <a:rPr lang="en-US" altLang="ko-KR" dirty="0" smtClean="0"/>
              <a:t> Sun and Evan Bolton</a:t>
            </a:r>
          </a:p>
          <a:p>
            <a:pPr algn="r"/>
            <a:r>
              <a:rPr lang="en-US" altLang="ko-KR" dirty="0" smtClean="0"/>
              <a:t>BMC Bioinformatics</a:t>
            </a:r>
          </a:p>
          <a:p>
            <a:pPr algn="r"/>
            <a:r>
              <a:rPr lang="en-US" altLang="ko-KR" dirty="0" smtClean="0"/>
              <a:t>2016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552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Meta-path-based topological features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Two </a:t>
            </a:r>
            <a:r>
              <a:rPr lang="en-US" altLang="ko-KR" dirty="0" smtClean="0"/>
              <a:t>measures of topological features were calculated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There are 51 meta-paths.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Path Count ( PC )</a:t>
            </a:r>
          </a:p>
          <a:p>
            <a:pPr lvl="1"/>
            <a:r>
              <a:rPr lang="en-US" altLang="ko-KR" dirty="0" smtClean="0"/>
              <a:t>The number of path instances between nodes I and j, which corresponds to the value of element in the commuting matrix.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Random Walk ( RW )</a:t>
            </a:r>
          </a:p>
          <a:p>
            <a:pPr lvl="1"/>
            <a:r>
              <a:rPr lang="en-US" altLang="ko-KR" dirty="0" smtClean="0"/>
              <a:t>Based on the overall connectivity of the network.</a:t>
            </a:r>
          </a:p>
          <a:p>
            <a:pPr lvl="1"/>
            <a:r>
              <a:rPr lang="en-US" altLang="ko-KR" dirty="0" smtClean="0"/>
              <a:t>As a normalization process to the number of path instances.</a:t>
            </a:r>
          </a:p>
          <a:p>
            <a:pPr lvl="1"/>
            <a:r>
              <a:rPr lang="en-US" altLang="ko-KR" dirty="0" smtClean="0"/>
              <a:t>Calculated </a:t>
            </a:r>
            <a:r>
              <a:rPr lang="en-US" altLang="ko-KR" sz="1700" dirty="0" err="1" smtClean="0"/>
              <a:t>P</a:t>
            </a:r>
            <a:r>
              <a:rPr lang="en-US" altLang="ko-KR" dirty="0" err="1" smtClean="0"/>
              <a:t>C</a:t>
            </a:r>
            <a:r>
              <a:rPr lang="en-US" altLang="ko-KR" sz="1700" dirty="0" err="1" smtClean="0"/>
              <a:t>ij</a:t>
            </a:r>
            <a:r>
              <a:rPr lang="en-US" altLang="ko-KR" sz="1700" dirty="0" smtClean="0"/>
              <a:t> </a:t>
            </a:r>
            <a:r>
              <a:rPr lang="en-US" altLang="ko-KR" dirty="0"/>
              <a:t>/</a:t>
            </a:r>
            <a:r>
              <a:rPr lang="en-US" altLang="ko-KR" sz="1700" dirty="0"/>
              <a:t> </a:t>
            </a:r>
            <a:r>
              <a:rPr lang="en-US" altLang="ko-KR" sz="1700" dirty="0" err="1" smtClean="0"/>
              <a:t>P</a:t>
            </a:r>
            <a:r>
              <a:rPr lang="en-US" altLang="ko-KR" dirty="0" err="1" smtClean="0"/>
              <a:t>C</a:t>
            </a:r>
            <a:r>
              <a:rPr lang="en-US" altLang="ko-KR" sz="1700" dirty="0" err="1" smtClean="0"/>
              <a:t>i</a:t>
            </a:r>
            <a:r>
              <a:rPr lang="en-US" altLang="ko-KR" sz="1700" dirty="0" smtClean="0"/>
              <a:t> </a:t>
            </a:r>
            <a:r>
              <a:rPr lang="en-US" altLang="ko-KR" sz="800" dirty="0" smtClean="0"/>
              <a:t>•</a:t>
            </a:r>
            <a:r>
              <a:rPr lang="en-US" altLang="ko-KR" dirty="0" smtClean="0"/>
              <a:t>, where </a:t>
            </a:r>
            <a:r>
              <a:rPr lang="en-US" altLang="ko-KR" dirty="0" err="1" smtClean="0"/>
              <a:t>PC</a:t>
            </a:r>
            <a:r>
              <a:rPr lang="en-US" altLang="ko-KR" sz="1700" dirty="0" err="1" smtClean="0"/>
              <a:t>i</a:t>
            </a:r>
            <a:r>
              <a:rPr lang="en-US" altLang="ko-KR" sz="800" dirty="0"/>
              <a:t>,• </a:t>
            </a:r>
            <a:r>
              <a:rPr lang="en-US" altLang="ko-KR" sz="800" dirty="0" smtClean="0"/>
              <a:t> </a:t>
            </a:r>
            <a:r>
              <a:rPr lang="en-US" altLang="ko-KR" dirty="0" smtClean="0"/>
              <a:t>are </a:t>
            </a:r>
            <a:r>
              <a:rPr lang="en-US" altLang="ko-KR" dirty="0"/>
              <a:t>row-wise summations.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9737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C:\Users\MYCOM\Desktop\제목 없음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4671110"/>
            <a:ext cx="5981700" cy="133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MYCOM\Desktop\제목 없음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909715"/>
            <a:ext cx="5981700" cy="377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MYCOM\Desktop\제목 없음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585865"/>
            <a:ext cx="5981700" cy="379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104" name="Picture 8" descr="C:\Users\MYCOM\Desktop\제목 없음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690641"/>
            <a:ext cx="5981700" cy="20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64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Meta-path-based topological features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The meta-path topological features</a:t>
            </a:r>
            <a:r>
              <a:rPr lang="ko-KR" altLang="en-US" dirty="0"/>
              <a:t> </a:t>
            </a:r>
            <a:r>
              <a:rPr lang="en-US" altLang="ko-KR" dirty="0" smtClean="0"/>
              <a:t>were encoded in commuting matrixes, calculated by multiplying several adjacency matrixes.</a:t>
            </a:r>
          </a:p>
          <a:p>
            <a:endParaRPr lang="en-US" altLang="ko-KR" dirty="0" smtClean="0"/>
          </a:p>
        </p:txBody>
      </p:sp>
      <p:pic>
        <p:nvPicPr>
          <p:cNvPr id="2050" name="Picture 2" descr="C:\Users\MYCOM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098196"/>
            <a:ext cx="8243888" cy="351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56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Machine learning dataset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In order to build supervised learning models, both positive and negative labels are required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Positive label: observed link</a:t>
            </a:r>
            <a:endParaRPr lang="en-US" altLang="ko-KR" dirty="0"/>
          </a:p>
          <a:p>
            <a:pPr lvl="1"/>
            <a:r>
              <a:rPr lang="en-US" altLang="ko-KR" dirty="0" smtClean="0"/>
              <a:t>A total of 5,387 positively labeled links from </a:t>
            </a:r>
            <a:r>
              <a:rPr lang="en-US" altLang="ko-KR" dirty="0" err="1" smtClean="0"/>
              <a:t>Drugbank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Negative label: unobserved and experimental bioactivity value of pairs is greater than 10 </a:t>
            </a:r>
            <a:r>
              <a:rPr lang="el-GR" altLang="ko-KR" dirty="0"/>
              <a:t>μ</a:t>
            </a:r>
            <a:r>
              <a:rPr lang="en-US" altLang="ko-KR" dirty="0" smtClean="0"/>
              <a:t>m, using </a:t>
            </a:r>
            <a:r>
              <a:rPr lang="en-US" altLang="ko-KR" dirty="0" err="1" smtClean="0"/>
              <a:t>PubChem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BioAssay</a:t>
            </a:r>
            <a:r>
              <a:rPr lang="en-US" altLang="ko-KR" dirty="0" smtClean="0"/>
              <a:t> DB.</a:t>
            </a:r>
          </a:p>
          <a:p>
            <a:pPr lvl="1"/>
            <a:r>
              <a:rPr lang="en-US" altLang="ko-KR" dirty="0"/>
              <a:t>Accordingly, Obtained 26,682 negative labels out of </a:t>
            </a:r>
            <a:r>
              <a:rPr lang="en-US" altLang="ko-KR" dirty="0" smtClean="0"/>
              <a:t>over  </a:t>
            </a:r>
            <a:r>
              <a:rPr lang="en-US" altLang="ko-KR" dirty="0"/>
              <a:t>5.6 billion unobserved links in the Chem2Bio2RDF semantic network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The positively and negatively labeled links were combined and randomly split into training set and test set by a ratio of 2 : 1</a:t>
            </a:r>
          </a:p>
          <a:p>
            <a:pPr lvl="1"/>
            <a:r>
              <a:rPr lang="en-US" altLang="ko-KR" dirty="0" smtClean="0"/>
              <a:t>In the training set, 3,591 positively, and 17,788 negatively labeled links.</a:t>
            </a:r>
          </a:p>
          <a:p>
            <a:pPr lvl="1"/>
            <a:r>
              <a:rPr lang="en-US" altLang="ko-KR" dirty="0" smtClean="0"/>
              <a:t>In the test set, 1,796 positively, and 8,894 negatively labeled links.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529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Machine learning dataset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In order to further examine the ability of the proposed framework, a mush larger set of DTIs were collected from the </a:t>
            </a:r>
            <a:r>
              <a:rPr lang="en-US" altLang="ko-KR" dirty="0" err="1" smtClean="0"/>
              <a:t>PubChem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BioAssay</a:t>
            </a:r>
            <a:r>
              <a:rPr lang="en-US" altLang="ko-KR" dirty="0" smtClean="0"/>
              <a:t> database.</a:t>
            </a:r>
          </a:p>
          <a:p>
            <a:pPr lvl="1"/>
            <a:r>
              <a:rPr lang="en-US" altLang="ko-KR" dirty="0" err="1" smtClean="0"/>
              <a:t>PubChem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BioAssay</a:t>
            </a:r>
            <a:r>
              <a:rPr lang="en-US" altLang="ko-KR" dirty="0" smtClean="0"/>
              <a:t> categorizes depositor-provided </a:t>
            </a:r>
            <a:r>
              <a:rPr lang="en-US" altLang="ko-KR" dirty="0" err="1" smtClean="0"/>
              <a:t>bioactivites</a:t>
            </a:r>
            <a:r>
              <a:rPr lang="en-US" altLang="ko-KR" dirty="0" smtClean="0"/>
              <a:t> between compounds and protein targets into active, inactive, and unspecified groups, adding to assay descriptions and activity values.</a:t>
            </a:r>
          </a:p>
          <a:p>
            <a:pPr lvl="1"/>
            <a:r>
              <a:rPr lang="en-US" altLang="ko-KR" dirty="0" smtClean="0"/>
              <a:t>Positive label : classified as active, activity values of less than 1</a:t>
            </a:r>
            <a:r>
              <a:rPr lang="el-GR" altLang="ko-KR" dirty="0"/>
              <a:t>μ</a:t>
            </a:r>
            <a:r>
              <a:rPr lang="en-US" altLang="ko-KR" dirty="0" smtClean="0"/>
              <a:t>m</a:t>
            </a:r>
          </a:p>
          <a:p>
            <a:pPr lvl="1"/>
            <a:r>
              <a:rPr lang="en-US" altLang="ko-KR" dirty="0" smtClean="0"/>
              <a:t>Negative label : classified as inactive, activities for the interactions exist. 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Previous links from Chem2Bio2RDF constitute a training set.</a:t>
            </a:r>
          </a:p>
          <a:p>
            <a:r>
              <a:rPr lang="en-US" altLang="ko-KR" dirty="0" smtClean="0"/>
              <a:t>This links from </a:t>
            </a:r>
            <a:r>
              <a:rPr lang="en-US" altLang="ko-KR" dirty="0" err="1" smtClean="0"/>
              <a:t>PubChemBioAssay</a:t>
            </a:r>
            <a:r>
              <a:rPr lang="en-US" altLang="ko-KR" dirty="0" smtClean="0"/>
              <a:t> database </a:t>
            </a:r>
            <a:r>
              <a:rPr lang="en-US" altLang="ko-KR" dirty="0"/>
              <a:t>constitute</a:t>
            </a:r>
            <a:r>
              <a:rPr lang="en-US" altLang="ko-KR" dirty="0" smtClean="0"/>
              <a:t> a test set.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6399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Binary classification models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To demonstrate how well the similarity neighboring links obtained from </a:t>
            </a:r>
            <a:r>
              <a:rPr lang="en-US" altLang="ko-KR" dirty="0" err="1" smtClean="0"/>
              <a:t>PubChem</a:t>
            </a:r>
            <a:r>
              <a:rPr lang="en-US" altLang="ko-KR" dirty="0" smtClean="0"/>
              <a:t> databases can improve link prediction </a:t>
            </a:r>
            <a:r>
              <a:rPr lang="en-US" altLang="ko-KR" dirty="0" smtClean="0"/>
              <a:t>performance, </a:t>
            </a:r>
            <a:r>
              <a:rPr lang="en-US" altLang="ko-KR" dirty="0" smtClean="0"/>
              <a:t>we have constructed different machine learning models, based on </a:t>
            </a:r>
            <a:r>
              <a:rPr lang="en-US" altLang="ko-KR" dirty="0" smtClean="0"/>
              <a:t>three </a:t>
            </a:r>
            <a:r>
              <a:rPr lang="en-US" altLang="ko-KR" dirty="0" smtClean="0"/>
              <a:t>sets of path count topological features.</a:t>
            </a:r>
          </a:p>
          <a:p>
            <a:r>
              <a:rPr lang="en-US" altLang="ko-KR" dirty="0" smtClean="0"/>
              <a:t>Feature Ⅰ : </a:t>
            </a:r>
          </a:p>
          <a:p>
            <a:pPr lvl="1"/>
            <a:r>
              <a:rPr lang="en-US" altLang="ko-KR" dirty="0" smtClean="0"/>
              <a:t>29 path count topological features, not included any meta-paths involving similarity neighboring links</a:t>
            </a:r>
          </a:p>
          <a:p>
            <a:r>
              <a:rPr lang="en-US" altLang="ko-KR" dirty="0" smtClean="0"/>
              <a:t>Feature Ⅱ :</a:t>
            </a:r>
          </a:p>
          <a:p>
            <a:pPr lvl="1"/>
            <a:r>
              <a:rPr lang="en-US" altLang="ko-KR" dirty="0" smtClean="0"/>
              <a:t>All of path counts</a:t>
            </a:r>
          </a:p>
          <a:p>
            <a:r>
              <a:rPr lang="en-US" altLang="ko-KR" dirty="0" smtClean="0"/>
              <a:t>Feature Ⅲ : </a:t>
            </a:r>
          </a:p>
          <a:p>
            <a:pPr lvl="1"/>
            <a:r>
              <a:rPr lang="en-US" altLang="ko-KR" dirty="0" smtClean="0"/>
              <a:t>Path count + Random walk ( 102 )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161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Binary classification models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Random Forest ( RF )</a:t>
            </a:r>
          </a:p>
          <a:p>
            <a:pPr lvl="1"/>
            <a:r>
              <a:rPr lang="en-US" altLang="ko-KR" dirty="0" smtClean="0"/>
              <a:t>A collection of decision trees from bootstrap samples of the </a:t>
            </a:r>
            <a:r>
              <a:rPr lang="en-US" altLang="ko-KR" dirty="0" smtClean="0"/>
              <a:t>training </a:t>
            </a:r>
            <a:r>
              <a:rPr lang="en-US" altLang="ko-KR" dirty="0" smtClean="0"/>
              <a:t>data without pruning.</a:t>
            </a:r>
          </a:p>
          <a:p>
            <a:pPr lvl="1"/>
            <a:r>
              <a:rPr lang="en-US" altLang="ko-KR" dirty="0" smtClean="0"/>
              <a:t>Make predictions based on majority votes of the ensemble trees.</a:t>
            </a:r>
          </a:p>
          <a:p>
            <a:pPr lvl="1"/>
            <a:r>
              <a:rPr lang="en-US" altLang="ko-KR" dirty="0" smtClean="0"/>
              <a:t>Takes advantage of Out-of-Bag error</a:t>
            </a:r>
          </a:p>
          <a:p>
            <a:pPr lvl="1"/>
            <a:r>
              <a:rPr lang="en-US" altLang="ko-KR" dirty="0" smtClean="0"/>
              <a:t>So, there is no need to run cross-validation</a:t>
            </a:r>
          </a:p>
          <a:p>
            <a:pPr lvl="1"/>
            <a:r>
              <a:rPr lang="en-US" altLang="ko-KR" dirty="0" smtClean="0"/>
              <a:t>RF can calculate the importance of features as well.</a:t>
            </a:r>
          </a:p>
          <a:p>
            <a:pPr lvl="1"/>
            <a:r>
              <a:rPr lang="en-US" altLang="ko-KR" dirty="0" smtClean="0"/>
              <a:t>Either classification accuracies or node impurities are measured before and after permutations.</a:t>
            </a:r>
          </a:p>
          <a:p>
            <a:pPr lvl="2"/>
            <a:r>
              <a:rPr lang="en-US" altLang="ko-KR" dirty="0" smtClean="0"/>
              <a:t>The difference in the measures is used to evaluate feature importance.</a:t>
            </a:r>
          </a:p>
          <a:p>
            <a:pPr marL="914400" lvl="2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798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Binary classification models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Support Vector Machine ( SVM )</a:t>
            </a:r>
          </a:p>
          <a:p>
            <a:pPr lvl="1"/>
            <a:r>
              <a:rPr lang="en-US" altLang="ko-KR" dirty="0" smtClean="0"/>
              <a:t>Support Vector Machine is based on a statistical learning theory.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A soft margin SVM with radial basis function (RBF) kernel in the Gaussian form was used in this study.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The optimal values for tuning parameters ( C and </a:t>
            </a:r>
            <a:r>
              <a:rPr lang="el-GR" altLang="ko-KR" dirty="0"/>
              <a:t>λ</a:t>
            </a:r>
            <a:r>
              <a:rPr lang="en-US" altLang="ko-KR" dirty="0" smtClean="0"/>
              <a:t> ) were determined by a grid search using 10-fold </a:t>
            </a:r>
            <a:r>
              <a:rPr lang="en-US" altLang="ko-KR" dirty="0" smtClean="0"/>
              <a:t>across-validation</a:t>
            </a:r>
          </a:p>
          <a:p>
            <a:pPr lvl="2"/>
            <a:r>
              <a:rPr lang="en-US" altLang="ko-KR" dirty="0"/>
              <a:t>The </a:t>
            </a:r>
            <a:r>
              <a:rPr lang="en-US" altLang="ko-KR" dirty="0" smtClean="0"/>
              <a:t>C tells </a:t>
            </a:r>
            <a:r>
              <a:rPr lang="en-US" altLang="ko-KR" dirty="0"/>
              <a:t>the SVM optimization how much you want to avoid misclassifying </a:t>
            </a:r>
            <a:r>
              <a:rPr lang="en-US" altLang="ko-KR" dirty="0" smtClean="0"/>
              <a:t>training </a:t>
            </a:r>
            <a:r>
              <a:rPr lang="en-US" altLang="ko-KR" dirty="0"/>
              <a:t>example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459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Binary classification models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F1-score</a:t>
            </a:r>
            <a:r>
              <a:rPr lang="ko-KR" altLang="en-US" dirty="0" smtClean="0"/>
              <a:t> </a:t>
            </a:r>
            <a:r>
              <a:rPr lang="en-US" altLang="ko-KR" dirty="0" smtClean="0"/>
              <a:t>can be used for statistical hypothesis testing for imbalanced datasets.</a:t>
            </a:r>
          </a:p>
          <a:p>
            <a:r>
              <a:rPr lang="en-US" altLang="ko-KR" dirty="0" smtClean="0"/>
              <a:t>F1-score is the harmonic mean of precision and recall</a:t>
            </a:r>
            <a:endParaRPr lang="en-US" altLang="ko-KR" dirty="0"/>
          </a:p>
        </p:txBody>
      </p:sp>
      <p:pic>
        <p:nvPicPr>
          <p:cNvPr id="5122" name="Picture 2" descr="C:\Users\MYCOM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035" y="4204606"/>
            <a:ext cx="3691240" cy="87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16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Binary classification models</a:t>
            </a:r>
            <a:endParaRPr lang="ko-KR" altLang="en-US" dirty="0"/>
          </a:p>
        </p:txBody>
      </p:sp>
      <p:pic>
        <p:nvPicPr>
          <p:cNvPr id="6146" name="Picture 2" descr="C:\Users\MYCOM\Desktop\제목 없음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15" y="1390875"/>
            <a:ext cx="7182340" cy="438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55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Chemo genomics and chemical systems biology aim to accelerate drug discovery through in </a:t>
            </a:r>
            <a:r>
              <a:rPr lang="en-US" altLang="ko-KR" dirty="0" err="1" smtClean="0"/>
              <a:t>silico</a:t>
            </a:r>
            <a:r>
              <a:rPr lang="en-US" altLang="ko-KR" dirty="0" smtClean="0"/>
              <a:t> predictions..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Combined chemical and biological network</a:t>
            </a:r>
          </a:p>
          <a:p>
            <a:pPr lvl="1"/>
            <a:r>
              <a:rPr lang="en-US" altLang="ko-KR" dirty="0" smtClean="0"/>
              <a:t>1. Hypothesizing new indications for approved </a:t>
            </a:r>
            <a:r>
              <a:rPr lang="en-US" altLang="ko-KR" dirty="0"/>
              <a:t>d</a:t>
            </a:r>
            <a:r>
              <a:rPr lang="en-US" altLang="ko-KR" dirty="0" smtClean="0"/>
              <a:t>rugs with desired safety.</a:t>
            </a:r>
          </a:p>
          <a:p>
            <a:pPr lvl="1"/>
            <a:r>
              <a:rPr lang="en-US" altLang="ko-KR" dirty="0" smtClean="0"/>
              <a:t>2. Proposing Combination therapy design.</a:t>
            </a:r>
          </a:p>
          <a:p>
            <a:pPr lvl="1"/>
            <a:r>
              <a:rPr lang="en-US" altLang="ko-KR" dirty="0" smtClean="0"/>
              <a:t>3. Interpreting clinical side effects by revealing modes of drug actions.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Semantic standards and technologies facilitate data integration across multiple domains.</a:t>
            </a:r>
          </a:p>
          <a:p>
            <a:endParaRPr lang="en-US" altLang="ko-KR" dirty="0"/>
          </a:p>
          <a:p>
            <a:r>
              <a:rPr lang="en-US" altLang="ko-KR" dirty="0" smtClean="0"/>
              <a:t>Several semantically linked datasets have been published to promote data mining in DR</a:t>
            </a:r>
          </a:p>
          <a:p>
            <a:pPr lvl="1"/>
            <a:r>
              <a:rPr lang="en-US" altLang="ko-KR" dirty="0" smtClean="0"/>
              <a:t>ex) </a:t>
            </a:r>
            <a:r>
              <a:rPr lang="en-US" altLang="ko-KR" dirty="0" err="1" smtClean="0"/>
              <a:t>PubChemRDF</a:t>
            </a:r>
            <a:r>
              <a:rPr lang="en-US" altLang="ko-KR" dirty="0" smtClean="0"/>
              <a:t>, Chem2Bio2RDF, Bio2RDF, Open PHACTS etc.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A statistical model, SLAP, has been applied to Chem2Bio2RDF to predict direct links between compounds and proteins based on their indirect links or path.</a:t>
            </a:r>
          </a:p>
          <a:p>
            <a:endParaRPr lang="en-US" altLang="ko-KR" dirty="0"/>
          </a:p>
          <a:p>
            <a:r>
              <a:rPr lang="en-US" altLang="ko-KR" dirty="0" smtClean="0"/>
              <a:t>SLAP is a novel and validated approach to predict DTIs(Drug-Target Interactions) outperformed existing alternatives.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037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Binary classification models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Both RF and SVM can calculate the probabilities of classifications, and rankings can be derived from the probability calculations.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The predictive performance on rankings was evaluated by AUCROC, AUCPR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AUCROC, AUCPR are in R package ‘Miscellaneous Esoteric Statistical Scripts’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414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Binary classification models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170" name="Picture 2" descr="C:\Users\MYCOM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460" y="1455763"/>
            <a:ext cx="6916511" cy="517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65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However, Predicting DTI is equivalent to link prediction, which is a fundamental problem and long-standing challenge in complex network analysis.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 drug-discovery, biological networks can be leveraged to identify potential associations between compounds and protein target.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Typical network-based DTI </a:t>
            </a:r>
            <a:r>
              <a:rPr lang="en-US" altLang="ko-KR" dirty="0" smtClean="0"/>
              <a:t>predictions, SLAP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1. based on similarity profiles calculated from common neighbors or direct connections</a:t>
            </a:r>
          </a:p>
          <a:p>
            <a:pPr lvl="1"/>
            <a:r>
              <a:rPr lang="en-US" altLang="ko-KR" dirty="0" smtClean="0"/>
              <a:t>2. limited to bipartite networks.</a:t>
            </a:r>
          </a:p>
          <a:p>
            <a:pPr lvl="1"/>
            <a:r>
              <a:rPr lang="en-US" altLang="ko-KR" dirty="0" smtClean="0"/>
              <a:t>3. But, only for homogeneous, not heterogeneous type and relations.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 smtClean="0"/>
              <a:t>Therefore, for link prediction, incorporated meta-path topological features.</a:t>
            </a:r>
          </a:p>
        </p:txBody>
      </p:sp>
    </p:spTree>
    <p:extLst>
      <p:ext uri="{BB962C8B-B14F-4D97-AF65-F5344CB8AC3E}">
        <p14:creationId xmlns:p14="http://schemas.microsoft.com/office/powerpoint/2010/main" val="86794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 meta-path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 meta-path defines a certain type of paths linking the starting and ending objects.</a:t>
            </a:r>
          </a:p>
          <a:p>
            <a:endParaRPr lang="en-US" altLang="ko-KR" dirty="0"/>
          </a:p>
          <a:p>
            <a:r>
              <a:rPr lang="en-US" altLang="ko-KR" dirty="0" smtClean="0"/>
              <a:t>Path Count : The total number of paths belonging to a specific meta-path is an important topological feature to evaluate the strength of associations.</a:t>
            </a:r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9218" name="Picture 2" descr="C:\Users\MYCOM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251" y="4923518"/>
            <a:ext cx="9059863" cy="119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55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Meta-path approach provides an alternative DTI approach to SLAP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Rather than using a statistical model  to study the significance of meta-path topological features, we propose a framework to take advantage of machine learning algorithms.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ex) Random Forest, SVM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A more complete drug-target connectivity map can be constructed using the predicted links.</a:t>
            </a:r>
          </a:p>
          <a:p>
            <a:endParaRPr lang="en-US" altLang="ko-KR" dirty="0"/>
          </a:p>
          <a:p>
            <a:r>
              <a:rPr lang="en-US" altLang="ko-KR" dirty="0" smtClean="0"/>
              <a:t>Feature importance can be calculated at the same time as the classification models are built.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SLAP only consider path counts, but this approach can apply different kinds of normalization processes to pc.</a:t>
            </a:r>
            <a:endParaRPr lang="en-US" altLang="ko-KR" dirty="0"/>
          </a:p>
          <a:p>
            <a:pPr lvl="1"/>
            <a:r>
              <a:rPr lang="en-US" altLang="ko-KR" dirty="0" smtClean="0"/>
              <a:t> Ex) random walk, normalized path count, and symmetric random walk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 order to compare this approach with SLAP, we have carried out link prediction experiment on Chem2Bio2RDF..</a:t>
            </a:r>
          </a:p>
          <a:p>
            <a:endParaRPr lang="en-US" altLang="ko-KR" dirty="0"/>
          </a:p>
          <a:p>
            <a:r>
              <a:rPr lang="en-US" altLang="ko-KR" dirty="0" smtClean="0"/>
              <a:t>This approach can be generalized as a framework to leverage machine learning algorithms to study the topological features of the heterogeneous network for link prediction.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2924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Semantic network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 the Chem2Bio2RDF semantic network, there are 9 semantic types, 10 semantic links and 2 more similarity.</a:t>
            </a:r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158240" y="2779193"/>
            <a:ext cx="357630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9 sematic </a:t>
            </a:r>
            <a:r>
              <a:rPr lang="en-US" altLang="ko-KR" b="1" dirty="0"/>
              <a:t>types</a:t>
            </a:r>
          </a:p>
          <a:p>
            <a:r>
              <a:rPr lang="en-US" altLang="ko-KR" dirty="0" smtClean="0"/>
              <a:t>Compounds</a:t>
            </a:r>
          </a:p>
          <a:p>
            <a:r>
              <a:rPr lang="en-US" altLang="ko-KR" dirty="0" smtClean="0"/>
              <a:t>Proteins</a:t>
            </a:r>
          </a:p>
          <a:p>
            <a:r>
              <a:rPr lang="en-US" altLang="ko-KR" dirty="0" smtClean="0"/>
              <a:t>adverse </a:t>
            </a:r>
            <a:r>
              <a:rPr lang="en-US" altLang="ko-KR" dirty="0"/>
              <a:t>side </a:t>
            </a:r>
            <a:r>
              <a:rPr lang="en-US" altLang="ko-KR" dirty="0" smtClean="0"/>
              <a:t>effects</a:t>
            </a:r>
          </a:p>
          <a:p>
            <a:r>
              <a:rPr lang="en-US" altLang="ko-KR" dirty="0" smtClean="0"/>
              <a:t>Gene </a:t>
            </a:r>
            <a:r>
              <a:rPr lang="en-US" altLang="ko-KR" dirty="0"/>
              <a:t>Ontology (</a:t>
            </a:r>
            <a:r>
              <a:rPr lang="en-US" altLang="ko-KR" dirty="0" smtClean="0"/>
              <a:t>GO)annotations</a:t>
            </a:r>
          </a:p>
          <a:p>
            <a:r>
              <a:rPr lang="fr-FR" altLang="ko-KR" dirty="0" smtClean="0"/>
              <a:t>ChEBI types</a:t>
            </a:r>
          </a:p>
          <a:p>
            <a:r>
              <a:rPr lang="fr-FR" altLang="ko-KR" dirty="0" smtClean="0"/>
              <a:t>Substructures</a:t>
            </a:r>
          </a:p>
          <a:p>
            <a:r>
              <a:rPr lang="fr-FR" altLang="ko-KR" dirty="0" smtClean="0"/>
              <a:t>Tissues</a:t>
            </a:r>
          </a:p>
          <a:p>
            <a:r>
              <a:rPr lang="fr-FR" altLang="ko-KR" dirty="0" smtClean="0"/>
              <a:t>biological </a:t>
            </a:r>
            <a:r>
              <a:rPr lang="en-US" altLang="ko-KR" dirty="0" smtClean="0"/>
              <a:t>pathways</a:t>
            </a:r>
          </a:p>
          <a:p>
            <a:r>
              <a:rPr lang="en-US" altLang="ko-KR" dirty="0" smtClean="0"/>
              <a:t>diseases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98720" y="2779193"/>
            <a:ext cx="443563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10 </a:t>
            </a:r>
            <a:r>
              <a:rPr lang="en-US" altLang="ko-KR" b="1" dirty="0"/>
              <a:t>different semantic links </a:t>
            </a:r>
          </a:p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from </a:t>
            </a:r>
            <a:r>
              <a:rPr lang="en-US" altLang="ko-KR" dirty="0"/>
              <a:t>compounds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to</a:t>
            </a:r>
            <a:r>
              <a:rPr lang="en-US" altLang="ko-KR" dirty="0"/>
              <a:t> </a:t>
            </a:r>
            <a:r>
              <a:rPr lang="en-US" altLang="ko-KR" dirty="0" err="1"/>
              <a:t>ChEBI</a:t>
            </a:r>
            <a:r>
              <a:rPr lang="en-US" altLang="ko-KR" dirty="0"/>
              <a:t> </a:t>
            </a:r>
            <a:r>
              <a:rPr lang="en-US" altLang="ko-KR" dirty="0" smtClean="0"/>
              <a:t>types</a:t>
            </a:r>
          </a:p>
          <a:p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from</a:t>
            </a:r>
            <a:r>
              <a:rPr lang="en-US" altLang="ko-KR" dirty="0" smtClean="0"/>
              <a:t> compounds 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to</a:t>
            </a:r>
            <a:r>
              <a:rPr lang="en-US" altLang="ko-KR" dirty="0" smtClean="0"/>
              <a:t> proteins</a:t>
            </a:r>
          </a:p>
          <a:p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from</a:t>
            </a:r>
            <a:r>
              <a:rPr lang="en-US" altLang="ko-KR" dirty="0" smtClean="0"/>
              <a:t> </a:t>
            </a:r>
            <a:r>
              <a:rPr lang="en-US" altLang="ko-KR" dirty="0"/>
              <a:t>compounds 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to </a:t>
            </a:r>
            <a:r>
              <a:rPr lang="en-US" altLang="ko-KR" dirty="0" smtClean="0"/>
              <a:t>substructures</a:t>
            </a:r>
          </a:p>
          <a:p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from</a:t>
            </a:r>
            <a:r>
              <a:rPr lang="en-US" altLang="ko-KR" dirty="0" smtClean="0"/>
              <a:t> </a:t>
            </a:r>
            <a:r>
              <a:rPr lang="en-US" altLang="ko-KR" dirty="0"/>
              <a:t>adverse side effects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to</a:t>
            </a:r>
            <a:r>
              <a:rPr lang="en-US" altLang="ko-KR" dirty="0"/>
              <a:t> </a:t>
            </a:r>
            <a:r>
              <a:rPr lang="en-US" altLang="ko-KR" dirty="0" smtClean="0"/>
              <a:t>compounds</a:t>
            </a:r>
            <a:endParaRPr lang="en-US" altLang="ko-KR" dirty="0"/>
          </a:p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from</a:t>
            </a:r>
            <a:r>
              <a:rPr lang="en-US" altLang="ko-KR" dirty="0"/>
              <a:t> diseases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to</a:t>
            </a:r>
            <a:r>
              <a:rPr lang="en-US" altLang="ko-KR" dirty="0"/>
              <a:t> </a:t>
            </a:r>
            <a:r>
              <a:rPr lang="en-US" altLang="ko-KR" dirty="0" smtClean="0"/>
              <a:t>compounds</a:t>
            </a:r>
          </a:p>
          <a:p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from</a:t>
            </a:r>
            <a:r>
              <a:rPr lang="en-US" altLang="ko-KR" dirty="0" smtClean="0"/>
              <a:t> </a:t>
            </a:r>
            <a:r>
              <a:rPr lang="en-US" altLang="ko-KR" dirty="0"/>
              <a:t>proteins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to</a:t>
            </a:r>
            <a:r>
              <a:rPr lang="en-US" altLang="ko-KR" dirty="0"/>
              <a:t> </a:t>
            </a:r>
            <a:r>
              <a:rPr lang="en-US" altLang="ko-KR" dirty="0" smtClean="0"/>
              <a:t>proteins</a:t>
            </a:r>
          </a:p>
          <a:p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from</a:t>
            </a:r>
            <a:r>
              <a:rPr lang="en-US" altLang="ko-KR" dirty="0" smtClean="0"/>
              <a:t> </a:t>
            </a:r>
            <a:r>
              <a:rPr lang="en-US" altLang="ko-KR" dirty="0"/>
              <a:t>proteins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to</a:t>
            </a:r>
            <a:r>
              <a:rPr lang="en-US" altLang="ko-KR" dirty="0"/>
              <a:t> GO </a:t>
            </a:r>
            <a:r>
              <a:rPr lang="en-US" altLang="ko-KR" dirty="0" smtClean="0"/>
              <a:t>annotations</a:t>
            </a:r>
          </a:p>
          <a:p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from</a:t>
            </a:r>
            <a:r>
              <a:rPr lang="en-US" altLang="ko-KR" dirty="0" smtClean="0"/>
              <a:t> </a:t>
            </a:r>
            <a:r>
              <a:rPr lang="en-US" altLang="ko-KR" dirty="0"/>
              <a:t>diseases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to</a:t>
            </a:r>
            <a:r>
              <a:rPr lang="en-US" altLang="ko-KR" dirty="0"/>
              <a:t> </a:t>
            </a:r>
            <a:r>
              <a:rPr lang="en-US" altLang="ko-KR" dirty="0" smtClean="0"/>
              <a:t>proteins</a:t>
            </a:r>
          </a:p>
          <a:p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from </a:t>
            </a:r>
            <a:r>
              <a:rPr lang="en-US" altLang="ko-KR" dirty="0" smtClean="0"/>
              <a:t>pathways 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to</a:t>
            </a:r>
            <a:r>
              <a:rPr lang="en-US" altLang="ko-KR" dirty="0" smtClean="0"/>
              <a:t> proteins</a:t>
            </a:r>
          </a:p>
          <a:p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from</a:t>
            </a:r>
            <a:r>
              <a:rPr lang="en-US" altLang="ko-KR" dirty="0" smtClean="0"/>
              <a:t> </a:t>
            </a:r>
            <a:r>
              <a:rPr lang="en-US" altLang="ko-KR" dirty="0"/>
              <a:t>tissues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to</a:t>
            </a:r>
            <a:r>
              <a:rPr lang="en-US" altLang="ko-KR" dirty="0"/>
              <a:t> proteins.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93792" y="5903369"/>
            <a:ext cx="6738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+ two more semantic links from </a:t>
            </a:r>
            <a:r>
              <a:rPr lang="en-US" altLang="ko-KR" b="1" dirty="0" err="1" smtClean="0"/>
              <a:t>PubChem</a:t>
            </a:r>
            <a:r>
              <a:rPr lang="en-US" altLang="ko-KR" b="1" dirty="0" smtClean="0"/>
              <a:t> : </a:t>
            </a:r>
          </a:p>
          <a:p>
            <a:r>
              <a:rPr lang="en-US" altLang="ko-KR" dirty="0" smtClean="0"/>
              <a:t>compound </a:t>
            </a:r>
            <a:r>
              <a:rPr lang="en-US" altLang="ko-KR" dirty="0"/>
              <a:t>neighboring links based on 2D structural similarity,</a:t>
            </a:r>
          </a:p>
          <a:p>
            <a:r>
              <a:rPr lang="en-US" altLang="ko-KR" dirty="0"/>
              <a:t>protein neighboring links, based on sequence similarity.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0862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Semantic network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In the Chem2Bio2RDF semantic network, there are 9 semantic types, 10 semantic links and 2 more similarity.</a:t>
            </a:r>
          </a:p>
          <a:p>
            <a:endParaRPr lang="en-US" altLang="ko-KR" dirty="0"/>
          </a:p>
          <a:p>
            <a:r>
              <a:rPr lang="en-US" altLang="ko-KR" dirty="0" smtClean="0"/>
              <a:t>A total of twelve adjacency matrixes were computed based on the semantic links between any two objects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Ex) from compounds to proteins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The elements of the adjacency matrixes have to values.</a:t>
            </a:r>
            <a:endParaRPr lang="en-US" altLang="ko-KR" dirty="0"/>
          </a:p>
          <a:p>
            <a:pPr lvl="1"/>
            <a:r>
              <a:rPr lang="en-US" altLang="ko-KR" dirty="0"/>
              <a:t>0 : link is unobserved.</a:t>
            </a:r>
          </a:p>
          <a:p>
            <a:pPr lvl="1"/>
            <a:r>
              <a:rPr lang="en-US" altLang="ko-KR" dirty="0"/>
              <a:t>1 : link is observed.</a:t>
            </a:r>
          </a:p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5065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Semantic network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pic>
        <p:nvPicPr>
          <p:cNvPr id="1026" name="Picture 2" descr="C:\Users\MYCOM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76" y="1644649"/>
            <a:ext cx="10978773" cy="469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06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Meta-path-based topological features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The meta-path topological features</a:t>
            </a:r>
            <a:r>
              <a:rPr lang="ko-KR" altLang="en-US" dirty="0"/>
              <a:t> </a:t>
            </a:r>
            <a:r>
              <a:rPr lang="en-US" altLang="ko-KR" dirty="0" smtClean="0"/>
              <a:t>were encoded in commuting matrixes, calculated by multiplying several adjacency matrixes.</a:t>
            </a:r>
          </a:p>
          <a:p>
            <a:endParaRPr lang="en-US" altLang="ko-KR" dirty="0"/>
          </a:p>
          <a:p>
            <a:r>
              <a:rPr lang="en-US" altLang="ko-KR" dirty="0" smtClean="0"/>
              <a:t>The length of the meta paths equals the number of multiplied adjacency matrixes.</a:t>
            </a:r>
          </a:p>
          <a:p>
            <a:pPr lvl="1"/>
            <a:r>
              <a:rPr lang="en-US" altLang="ko-KR" dirty="0" smtClean="0"/>
              <a:t>4 meta-paths are of length 2</a:t>
            </a:r>
          </a:p>
          <a:p>
            <a:pPr lvl="1"/>
            <a:r>
              <a:rPr lang="en-US" altLang="ko-KR" dirty="0" smtClean="0"/>
              <a:t>11 meta-paths are of length 3</a:t>
            </a:r>
          </a:p>
          <a:p>
            <a:pPr lvl="1"/>
            <a:r>
              <a:rPr lang="en-US" altLang="ko-KR" dirty="0" smtClean="0"/>
              <a:t>36 meta-paths are of length 4</a:t>
            </a:r>
          </a:p>
          <a:p>
            <a:pPr lvl="1"/>
            <a:r>
              <a:rPr lang="en-US" altLang="ko-KR" dirty="0" smtClean="0"/>
              <a:t>Excepted greater than length 4.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The elements in the commuting matrix indicate the number of path instances linking compounds to proteins.</a:t>
            </a:r>
          </a:p>
          <a:p>
            <a:endParaRPr lang="en-US" altLang="ko-KR" dirty="0"/>
          </a:p>
          <a:p>
            <a:r>
              <a:rPr lang="en-US" altLang="ko-KR" dirty="0" smtClean="0"/>
              <a:t>No negative integer values.</a:t>
            </a:r>
          </a:p>
          <a:p>
            <a:endParaRPr lang="en-US" altLang="ko-KR" dirty="0"/>
          </a:p>
          <a:p>
            <a:r>
              <a:rPr lang="en-US" altLang="ko-KR" dirty="0" smtClean="0"/>
              <a:t>All calculation performed by Armadillo C++ linear algebra library, and matrixes were encoded as sparse for reducing memory consumption.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0008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1403</Words>
  <Application>Microsoft Office PowerPoint</Application>
  <PresentationFormat>와이드스크린</PresentationFormat>
  <Paragraphs>171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Adobe 고딕 Std B</vt:lpstr>
      <vt:lpstr>맑은 고딕</vt:lpstr>
      <vt:lpstr>Arial</vt:lpstr>
      <vt:lpstr>Office 테마</vt:lpstr>
      <vt:lpstr>Predicting drug target interactions using meta-path-based semantic network analysis </vt:lpstr>
      <vt:lpstr>Background</vt:lpstr>
      <vt:lpstr>Background</vt:lpstr>
      <vt:lpstr>A meta-path</vt:lpstr>
      <vt:lpstr>Overview</vt:lpstr>
      <vt:lpstr>Semantic network</vt:lpstr>
      <vt:lpstr>Semantic network</vt:lpstr>
      <vt:lpstr>Semantic network</vt:lpstr>
      <vt:lpstr>Meta-path-based topological features</vt:lpstr>
      <vt:lpstr>Meta-path-based topological features</vt:lpstr>
      <vt:lpstr>PowerPoint 프레젠테이션</vt:lpstr>
      <vt:lpstr>Meta-path-based topological features</vt:lpstr>
      <vt:lpstr>Machine learning dataset</vt:lpstr>
      <vt:lpstr>Machine learning dataset</vt:lpstr>
      <vt:lpstr>Binary classification models</vt:lpstr>
      <vt:lpstr>Binary classification models</vt:lpstr>
      <vt:lpstr>Binary classification models</vt:lpstr>
      <vt:lpstr>Binary classification models</vt:lpstr>
      <vt:lpstr>Binary classification models</vt:lpstr>
      <vt:lpstr>Binary classification models</vt:lpstr>
      <vt:lpstr>Binary classification models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drug target interactions using meta-path-based semantic network analysis </dc:title>
  <dc:creator>Windows 사용자</dc:creator>
  <cp:lastModifiedBy>Windows 사용자</cp:lastModifiedBy>
  <cp:revision>35</cp:revision>
  <dcterms:created xsi:type="dcterms:W3CDTF">2016-07-15T03:50:01Z</dcterms:created>
  <dcterms:modified xsi:type="dcterms:W3CDTF">2016-07-18T04:52:53Z</dcterms:modified>
</cp:coreProperties>
</file>