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9" r:id="rId3"/>
    <p:sldId id="410" r:id="rId4"/>
    <p:sldId id="411" r:id="rId5"/>
    <p:sldId id="416" r:id="rId6"/>
    <p:sldId id="417" r:id="rId7"/>
    <p:sldId id="418" r:id="rId8"/>
    <p:sldId id="413" r:id="rId9"/>
    <p:sldId id="419" r:id="rId10"/>
    <p:sldId id="414" r:id="rId11"/>
    <p:sldId id="420" r:id="rId12"/>
    <p:sldId id="421" r:id="rId13"/>
    <p:sldId id="422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6975" y="287338"/>
            <a:ext cx="9798050" cy="2570162"/>
          </a:xfrm>
          <a:ln/>
        </p:spPr>
        <p:txBody>
          <a:bodyPr vert="horz" lIns="90000" tIns="46800" rIns="90000" bIns="46800" anchor="b"/>
          <a:p>
            <a:pPr defTabSz="914400">
              <a:buClrTx/>
              <a:buSzTx/>
              <a:buFontTx/>
            </a:pPr>
            <a:r>
              <a:rPr lang="zh-CN" altLang="zh-CN" sz="4400" kern="1200" spc="300" normalizeH="0" baseline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开题报告思路</a:t>
            </a:r>
            <a:endParaRPr lang="zh-CN" altLang="zh-CN" sz="4400" kern="1200" spc="300" normalizeH="0" baseline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4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09663" y="2952750"/>
            <a:ext cx="9798050" cy="1471613"/>
          </a:xfrm>
          <a:ln/>
        </p:spPr>
        <p:txBody>
          <a:bodyPr vert="horz" lIns="90000" tIns="46800" rIns="90000" bIns="46800" anchor="t"/>
          <a:p>
            <a:pPr defTabSz="914400">
              <a:buClrTx/>
              <a:buSzTx/>
            </a:pPr>
            <a:r>
              <a:rPr lang="zh-CN" altLang="en-US" sz="3200" kern="1200" spc="150" normalizeH="0" baseline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一种动漫插画交易平台的设计与实现</a:t>
            </a:r>
            <a:endParaRPr lang="zh-CN" altLang="en-US" sz="3200" kern="1200" spc="150" normalizeH="0" baseline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defTabSz="914400">
              <a:buClrTx/>
              <a:buSzTx/>
            </a:pPr>
            <a:r>
              <a:rPr lang="zh-CN" altLang="en-US" kern="1200" spc="150" normalizeH="0" baseline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邵星语 </a:t>
            </a:r>
            <a:r>
              <a:rPr lang="en-US" altLang="zh-CN" kern="1200" spc="150" normalizeH="0" baseline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12.17</a:t>
            </a:r>
            <a:endParaRPr lang="en-US" altLang="zh-CN" kern="1200" spc="150" normalizeH="0" baseline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三、设计思路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0" name="文本框 2"/>
          <p:cNvSpPr txBox="1"/>
          <p:nvPr/>
        </p:nvSpPr>
        <p:spPr>
          <a:xfrm>
            <a:off x="1447800" y="2159000"/>
            <a:ext cx="9634538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 综合以上几种平台的优缺点</a:t>
            </a:r>
            <a:r>
              <a:rPr lang="zh-CN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初步考虑设计一种能够进行</a:t>
            </a:r>
            <a:r>
              <a:rPr 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双向沟通</a:t>
            </a:r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的公开</a:t>
            </a:r>
            <a:r>
              <a:rPr 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P2P插画交易平台</a:t>
            </a:r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，即主要包括</a:t>
            </a:r>
            <a:r>
              <a:rPr 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约稿</a:t>
            </a:r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（需求方和画师关于特定需求进行交易）和</a:t>
            </a:r>
            <a:r>
              <a:rPr 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售卖</a:t>
            </a:r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（画师对自己的作品进行售卖或拍卖）两个大功能，旨在帮助双方更好的完成交易。</a:t>
            </a:r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在此基础上，会进一步细化功能内部，如拍卖系统、打标签系统、聊天系统等。该平台基于web搭建。</a:t>
            </a:r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四、进度安排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4" name="文本框 2"/>
          <p:cNvSpPr txBox="1"/>
          <p:nvPr/>
        </p:nvSpPr>
        <p:spPr>
          <a:xfrm>
            <a:off x="1447800" y="2159000"/>
            <a:ext cx="963453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分工包括调研、产品设计、UI设计、前端、后端等部分。</a:t>
            </a:r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预计一月份完成调研、产品设计，UI及产品原型设计，二月至三月中旬完成初步制品，三月底进行一次迭代，四月完成最终制品及论文终稿。</a:t>
            </a:r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五、一些问题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38" name="文本框 2"/>
          <p:cNvSpPr txBox="1"/>
          <p:nvPr/>
        </p:nvSpPr>
        <p:spPr>
          <a:xfrm>
            <a:off x="3725863" y="2159000"/>
            <a:ext cx="9634537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工程类毕业论文的工作量？</a:t>
            </a:r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？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？两者都要？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4344" y="1362710"/>
            <a:ext cx="916749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auto"/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一、选题背景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二、市场需求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三、设计思路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四、进度安排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/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五、一些问题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一、选题背景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2" name="文本框 2"/>
          <p:cNvSpPr txBox="1"/>
          <p:nvPr/>
        </p:nvSpPr>
        <p:spPr>
          <a:xfrm>
            <a:off x="1279525" y="1144588"/>
            <a:ext cx="9632950" cy="47069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、动漫游戏行业作为新兴产业 产值持续快速增长：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80808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2018年中国泛二次元用户规模将近3.5亿人 网络动漫用户规模达到2.1亿人。2018年中国游戏市场实际销售收入达2144.4亿元,同比增长5.3%。</a:t>
            </a:r>
            <a:endParaRPr lang="zh-CN" altLang="en-US" sz="2000">
              <a:solidFill>
                <a:srgbClr val="80808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动漫插画创作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是动漫行业发展的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必然产物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rgbClr val="80808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无论是游戏中的角色设计，还是业余爱好交流中的相关创作，都不可避免的会涉及到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商业交易</a:t>
            </a:r>
            <a:r>
              <a:rPr lang="zh-CN" altLang="en-US" sz="2000">
                <a:solidFill>
                  <a:srgbClr val="80808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、目前的动漫插画商业化形式主要有两种：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约稿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：即甲方提出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，找到合适的乙方插画师并签订协议，画师按照要求完成稿件，而后交付稿件并获得稿酬。与之相对应的有接稿。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出售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：即画师将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自己的作品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以商品形式进行售卖或拍卖。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无论是哪种形式，本质都是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P2P的商业模式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，因此将双方用户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连接起来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，并能够完成交易过程的平台就显得尤为重要。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46" name="文本框 2"/>
          <p:cNvSpPr txBox="1"/>
          <p:nvPr/>
        </p:nvSpPr>
        <p:spPr>
          <a:xfrm>
            <a:off x="682625" y="1600200"/>
            <a:ext cx="418147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当前的插画交易平台主要有以下几种形式：</a:t>
            </a:r>
            <a:endParaRPr 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568325" y="3060700"/>
            <a:ext cx="45656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）二手交易平台，如：闲鱼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画师将自己的作品配图，按照买卖二手的方式进行拍卖或售卖。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该类平台主要用于日常生活用品的交易，缺少和插画相关内容的适配性，双方合作度较低。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148" name="图片 4" descr="IMG_20201216_043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438" y="146050"/>
            <a:ext cx="3295650" cy="656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5" descr="IMG_20201216_0429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0" y="382588"/>
            <a:ext cx="3038475" cy="62388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70" name="文本框 3"/>
          <p:cNvSpPr txBox="1"/>
          <p:nvPr/>
        </p:nvSpPr>
        <p:spPr>
          <a:xfrm>
            <a:off x="1717675" y="4699000"/>
            <a:ext cx="8756650" cy="1968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）美术外包交易平台，如：米画师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专门用于美术插画外包的交易平台 将用户分为需求方与画师两类，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需求方可以发布需求或联系感兴趣的画师，而画师也可以应征合适的需求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有较为完善的系统和流程，但只强调了对于需求的完成，而缺少了画师对作品的售卖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171" name="图片 4" descr="QQ截图20201216044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2225" y="527050"/>
            <a:ext cx="8585200" cy="40560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94" name="文本框 3"/>
          <p:cNvSpPr txBox="1"/>
          <p:nvPr/>
        </p:nvSpPr>
        <p:spPr>
          <a:xfrm>
            <a:off x="1433513" y="4699000"/>
            <a:ext cx="9324975" cy="1968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）美术外包交易平台，如：米画师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专门用于美术插画外包的交易平台 将用户分为需求方与画师两类，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需求方可以发布需求或联系感兴趣的画师，而画师也可以应征合适的需求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有较为完善的系统和流程，但只强调了对于需求的完成，而缺少了画师对作品的售卖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195" name="图片 2" descr="QQ图片20201216044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658813"/>
            <a:ext cx="8921750" cy="40401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18" name="文本框 3"/>
          <p:cNvSpPr txBox="1"/>
          <p:nvPr/>
        </p:nvSpPr>
        <p:spPr>
          <a:xfrm>
            <a:off x="1385888" y="4716463"/>
            <a:ext cx="942022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）角色售卖平台，如：国外的nizima等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与第二类正相反，画师在网站发布自己的作品或oc（original character，即原创人物），进行拍卖或售卖，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缺点也与第二类相反，仅包括了画师单方面的售卖，而忽略了需求方的约稿需求。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219" name="图片 4" descr="QQ截图20201216044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163" y="846138"/>
            <a:ext cx="10058400" cy="36909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42" name="文本框 3"/>
          <p:cNvSpPr txBox="1"/>
          <p:nvPr/>
        </p:nvSpPr>
        <p:spPr>
          <a:xfrm>
            <a:off x="1316038" y="4978400"/>
            <a:ext cx="942022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）角色售卖平台，如：国外的nizima等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与第二类正相反，画师在网站发布自己的作品或oc（original character，即原创人物），进行拍卖或售卖，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缺点也与第二类相反，仅包括了画师单方面的售卖，而忽略了需求方的约稿需求。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43" name="图片 5" descr="QQ图片202012160445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806450"/>
            <a:ext cx="9126538" cy="4171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"/>
          <p:cNvSpPr txBox="1"/>
          <p:nvPr/>
        </p:nvSpPr>
        <p:spPr>
          <a:xfrm>
            <a:off x="471488" y="447675"/>
            <a:ext cx="32543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二、市场需求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66" name="文本框 3"/>
          <p:cNvSpPr txBox="1"/>
          <p:nvPr/>
        </p:nvSpPr>
        <p:spPr>
          <a:xfrm>
            <a:off x="889000" y="2136775"/>
            <a:ext cx="4567238" cy="329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）聊天工具，如QQ群内等。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交易模式是相互的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比较普遍的方式：画师和需求方都可以在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群相册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内发布作品或需求，另一方则在下面留言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购买或应征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较为全面也较为自由，但沟通过程缺少第三方的管理，容易产生分歧，且群人数会成为限制交易的底线。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267" name="图片 4" descr="IMG_20201216_042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9688" y="200025"/>
            <a:ext cx="3462337" cy="6457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PLACING_PICTURE_USER_VIEWPORT" val="{&quot;height&quot;:7484,&quot;width&quot;:15839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95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莫子</cp:lastModifiedBy>
  <cp:revision>179</cp:revision>
  <dcterms:created xsi:type="dcterms:W3CDTF">2019-06-19T02:08:00Z</dcterms:created>
  <dcterms:modified xsi:type="dcterms:W3CDTF">2021-01-16T07:28:12Z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