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2"/>
  </p:notesMasterIdLst>
  <p:handoutMasterIdLst>
    <p:handoutMasterId r:id="rId23"/>
  </p:handoutMasterIdLst>
  <p:sldIdLst>
    <p:sldId id="386" r:id="rId5"/>
    <p:sldId id="417" r:id="rId6"/>
    <p:sldId id="448" r:id="rId7"/>
    <p:sldId id="450" r:id="rId8"/>
    <p:sldId id="451" r:id="rId9"/>
    <p:sldId id="456" r:id="rId10"/>
    <p:sldId id="457" r:id="rId11"/>
    <p:sldId id="458" r:id="rId12"/>
    <p:sldId id="459" r:id="rId13"/>
    <p:sldId id="460" r:id="rId14"/>
    <p:sldId id="452" r:id="rId15"/>
    <p:sldId id="453" r:id="rId16"/>
    <p:sldId id="454" r:id="rId17"/>
    <p:sldId id="455" r:id="rId18"/>
    <p:sldId id="461" r:id="rId19"/>
    <p:sldId id="449" r:id="rId20"/>
    <p:sldId id="43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86E"/>
    <a:srgbClr val="04316A"/>
    <a:srgbClr val="8C9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058" autoAdjust="0"/>
  </p:normalViewPr>
  <p:slideViewPr>
    <p:cSldViewPr snapToGrid="0" showGuides="1">
      <p:cViewPr varScale="1">
        <p:scale>
          <a:sx n="59" d="100"/>
          <a:sy n="59" d="100"/>
        </p:scale>
        <p:origin x="192" y="984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32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*Please </a:t>
            </a:r>
            <a:r>
              <a:rPr lang="en-US" dirty="0"/>
              <a:t>remove the parenthesis in the final version!!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8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82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53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57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405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3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47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68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93703-73BA-47D5-8B02-C172375928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68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4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FAUSans Office" panose="020B0504010101010104" pitchFamily="34" charset="0"/>
                <a:ea typeface="+mj-ea"/>
                <a:cs typeface="FAUSans Office" panose="020B05040101010101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4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>
            <a:lvl1pPr>
              <a:defRPr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0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2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2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2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103720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2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2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7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2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103717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2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103716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980" y="-298800"/>
            <a:ext cx="333375" cy="136134"/>
            <a:chOff x="-133350" y="2711841"/>
            <a:chExt cx="333375" cy="136134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103721" y="2711841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3300" y="-298800"/>
            <a:ext cx="333375" cy="136130"/>
            <a:chOff x="-133350" y="2711845"/>
            <a:chExt cx="333375" cy="136130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103717" y="2711845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1" y="-397425"/>
            <a:ext cx="124232" cy="333375"/>
            <a:chOff x="6416681" y="-397424"/>
            <a:chExt cx="124232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2076" y="-292518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7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662" y="-298803"/>
            <a:ext cx="333375" cy="136126"/>
            <a:chOff x="-133350" y="2711849"/>
            <a:chExt cx="333375" cy="136126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103714" y="2711849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15,50</a:t>
              </a:r>
            </a:p>
          </p:txBody>
        </p:sp>
      </p:grpSp>
      <p:grpSp>
        <p:nvGrpSpPr>
          <p:cNvPr id="139" name="Grafik 3">
            <a:extLst>
              <a:ext uri="{FF2B5EF4-FFF2-40B4-BE49-F238E27FC236}">
                <a16:creationId xmlns:a16="http://schemas.microsoft.com/office/drawing/2014/main" id="{3B98EDFF-F45C-45BF-AC94-A3A356851F18}"/>
              </a:ext>
            </a:extLst>
          </p:cNvPr>
          <p:cNvGrpSpPr/>
          <p:nvPr userDrawn="1"/>
        </p:nvGrpSpPr>
        <p:grpSpPr>
          <a:xfrm>
            <a:off x="510639" y="293687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2269806" y="2545079"/>
              <a:ext cx="232409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4129087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4593906" y="2545079"/>
              <a:ext cx="342900" cy="368617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7115174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2242184" y="3122294"/>
              <a:ext cx="275272" cy="368617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5130164" y="3122294"/>
              <a:ext cx="231457" cy="368617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latin typeface="FAUSans Office" panose="020B0504010101010104" pitchFamily="34" charset="0"/>
                <a:cs typeface="FAUSans Office" panose="020B050401010101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afik 3">
            <a:extLst>
              <a:ext uri="{FF2B5EF4-FFF2-40B4-BE49-F238E27FC236}">
                <a16:creationId xmlns:a16="http://schemas.microsoft.com/office/drawing/2014/main" id="{63B15E59-1DC8-4E69-A2E3-B7C301F85A74}"/>
              </a:ext>
            </a:extLst>
          </p:cNvPr>
          <p:cNvGrpSpPr/>
          <p:nvPr userDrawn="1"/>
        </p:nvGrpSpPr>
        <p:grpSpPr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2" name="Freihandform: Form 91">
              <a:extLst>
                <a:ext uri="{FF2B5EF4-FFF2-40B4-BE49-F238E27FC236}">
                  <a16:creationId xmlns:a16="http://schemas.microsoft.com/office/drawing/2014/main" id="{31479838-9F74-4673-9EBF-71D7160465DB}"/>
                </a:ext>
              </a:extLst>
            </p:cNvPr>
            <p:cNvSpPr/>
            <p:nvPr/>
          </p:nvSpPr>
          <p:spPr>
            <a:xfrm>
              <a:off x="2269806" y="2545079"/>
              <a:ext cx="232409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853C65E7-B88C-42F7-937F-8DB98A4E9FCC}"/>
                </a:ext>
              </a:extLst>
            </p:cNvPr>
            <p:cNvSpPr/>
            <p:nvPr/>
          </p:nvSpPr>
          <p:spPr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758B2ACA-719E-43F3-9EC0-0034F9047CBB}"/>
                </a:ext>
              </a:extLst>
            </p:cNvPr>
            <p:cNvSpPr/>
            <p:nvPr/>
          </p:nvSpPr>
          <p:spPr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35EE226D-3234-43F6-8BB4-C0E371601E92}"/>
                </a:ext>
              </a:extLst>
            </p:cNvPr>
            <p:cNvSpPr/>
            <p:nvPr/>
          </p:nvSpPr>
          <p:spPr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A7EFAE98-DF8E-4D8F-BA4F-2EDBA3177CFC}"/>
                </a:ext>
              </a:extLst>
            </p:cNvPr>
            <p:cNvSpPr/>
            <p:nvPr/>
          </p:nvSpPr>
          <p:spPr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5B44E1B9-32E5-4A3A-8DDB-8859CA78DEA6}"/>
                </a:ext>
              </a:extLst>
            </p:cNvPr>
            <p:cNvSpPr/>
            <p:nvPr/>
          </p:nvSpPr>
          <p:spPr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A113CC62-1A03-4F2F-81E6-89FD73E20543}"/>
                </a:ext>
              </a:extLst>
            </p:cNvPr>
            <p:cNvSpPr/>
            <p:nvPr/>
          </p:nvSpPr>
          <p:spPr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AEAF2AAD-7F92-4C68-919A-54ED1D8E07B7}"/>
                </a:ext>
              </a:extLst>
            </p:cNvPr>
            <p:cNvSpPr/>
            <p:nvPr/>
          </p:nvSpPr>
          <p:spPr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5FFE12AD-2431-47E8-ABC4-3D8E3A605297}"/>
                </a:ext>
              </a:extLst>
            </p:cNvPr>
            <p:cNvSpPr/>
            <p:nvPr/>
          </p:nvSpPr>
          <p:spPr>
            <a:xfrm>
              <a:off x="4129087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DAA0DE08-F7C2-4423-8FFE-8532F2A5C6FD}"/>
                </a:ext>
              </a:extLst>
            </p:cNvPr>
            <p:cNvSpPr/>
            <p:nvPr/>
          </p:nvSpPr>
          <p:spPr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9FA5E0D5-28AF-4E95-B133-86F7102C0A96}"/>
                </a:ext>
              </a:extLst>
            </p:cNvPr>
            <p:cNvSpPr/>
            <p:nvPr/>
          </p:nvSpPr>
          <p:spPr>
            <a:xfrm>
              <a:off x="4593906" y="2545079"/>
              <a:ext cx="342900" cy="368617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8BF7A4DF-5D86-43D9-A178-B2D1212251F4}"/>
                </a:ext>
              </a:extLst>
            </p:cNvPr>
            <p:cNvSpPr/>
            <p:nvPr/>
          </p:nvSpPr>
          <p:spPr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A7958CCB-2330-4A17-B5C3-425A7C3D83AC}"/>
                </a:ext>
              </a:extLst>
            </p:cNvPr>
            <p:cNvSpPr/>
            <p:nvPr/>
          </p:nvSpPr>
          <p:spPr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FA7F979D-C5F8-486C-A37D-020E7D3D317B}"/>
                </a:ext>
              </a:extLst>
            </p:cNvPr>
            <p:cNvSpPr/>
            <p:nvPr/>
          </p:nvSpPr>
          <p:spPr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EBD1770F-AEF4-4C86-94F7-682AFD95DE4B}"/>
                </a:ext>
              </a:extLst>
            </p:cNvPr>
            <p:cNvSpPr/>
            <p:nvPr/>
          </p:nvSpPr>
          <p:spPr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9FC2E010-BDCD-474A-A6F8-8BD52E984837}"/>
                </a:ext>
              </a:extLst>
            </p:cNvPr>
            <p:cNvSpPr/>
            <p:nvPr/>
          </p:nvSpPr>
          <p:spPr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18AF4BC2-37FE-4D4C-97FA-D42EB65D0C56}"/>
                </a:ext>
              </a:extLst>
            </p:cNvPr>
            <p:cNvSpPr/>
            <p:nvPr/>
          </p:nvSpPr>
          <p:spPr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0202D10A-B967-464F-8305-AA6FAA93839B}"/>
                </a:ext>
              </a:extLst>
            </p:cNvPr>
            <p:cNvSpPr/>
            <p:nvPr/>
          </p:nvSpPr>
          <p:spPr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47E67764-C4B8-41B0-B9C5-C4DF345626E1}"/>
                </a:ext>
              </a:extLst>
            </p:cNvPr>
            <p:cNvSpPr/>
            <p:nvPr/>
          </p:nvSpPr>
          <p:spPr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2B81E770-0087-40A5-A3DA-94AC0A24BAF6}"/>
                </a:ext>
              </a:extLst>
            </p:cNvPr>
            <p:cNvSpPr/>
            <p:nvPr/>
          </p:nvSpPr>
          <p:spPr>
            <a:xfrm>
              <a:off x="7115174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EA875C85-F2F5-46FB-B389-D71C46A1DE24}"/>
                </a:ext>
              </a:extLst>
            </p:cNvPr>
            <p:cNvSpPr/>
            <p:nvPr/>
          </p:nvSpPr>
          <p:spPr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34E2D03D-0830-486A-A6A9-F40A5230F968}"/>
                </a:ext>
              </a:extLst>
            </p:cNvPr>
            <p:cNvSpPr/>
            <p:nvPr/>
          </p:nvSpPr>
          <p:spPr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402E3471-A6EC-4D18-B2A8-8BAE25AF636D}"/>
                </a:ext>
              </a:extLst>
            </p:cNvPr>
            <p:cNvSpPr/>
            <p:nvPr/>
          </p:nvSpPr>
          <p:spPr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AEDACA6D-F2B5-49EA-A2BB-7F2DA522AD37}"/>
                </a:ext>
              </a:extLst>
            </p:cNvPr>
            <p:cNvSpPr/>
            <p:nvPr/>
          </p:nvSpPr>
          <p:spPr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DC4084CA-5DB9-4485-8430-F048E5F868DC}"/>
                </a:ext>
              </a:extLst>
            </p:cNvPr>
            <p:cNvSpPr/>
            <p:nvPr/>
          </p:nvSpPr>
          <p:spPr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FDD49516-EA60-4B95-B9D2-C3E7F48B2ACE}"/>
                </a:ext>
              </a:extLst>
            </p:cNvPr>
            <p:cNvSpPr/>
            <p:nvPr/>
          </p:nvSpPr>
          <p:spPr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5BCEF951-365A-47DF-B144-DA13EF292D61}"/>
                </a:ext>
              </a:extLst>
            </p:cNvPr>
            <p:cNvSpPr/>
            <p:nvPr/>
          </p:nvSpPr>
          <p:spPr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683A02B9-87B9-42C6-A66E-EE963D0E48AB}"/>
                </a:ext>
              </a:extLst>
            </p:cNvPr>
            <p:cNvSpPr/>
            <p:nvPr/>
          </p:nvSpPr>
          <p:spPr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3E1D314-1BE4-4D91-906A-39A39510A066}"/>
                </a:ext>
              </a:extLst>
            </p:cNvPr>
            <p:cNvSpPr/>
            <p:nvPr/>
          </p:nvSpPr>
          <p:spPr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82CCDC97-7480-43E2-A280-1F630D229367}"/>
                </a:ext>
              </a:extLst>
            </p:cNvPr>
            <p:cNvSpPr/>
            <p:nvPr/>
          </p:nvSpPr>
          <p:spPr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E50BE68B-7749-4F77-9172-E959A95D111D}"/>
                </a:ext>
              </a:extLst>
            </p:cNvPr>
            <p:cNvSpPr/>
            <p:nvPr/>
          </p:nvSpPr>
          <p:spPr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A40B095B-7AF5-4ED7-A633-F4D6D308DCA7}"/>
                </a:ext>
              </a:extLst>
            </p:cNvPr>
            <p:cNvSpPr/>
            <p:nvPr/>
          </p:nvSpPr>
          <p:spPr>
            <a:xfrm>
              <a:off x="2242184" y="3122294"/>
              <a:ext cx="275272" cy="368617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C087BE32-DA94-4094-A1C5-68E43E197CD9}"/>
                </a:ext>
              </a:extLst>
            </p:cNvPr>
            <p:cNvSpPr/>
            <p:nvPr/>
          </p:nvSpPr>
          <p:spPr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610EF90D-D961-4886-A667-E29488DD3B72}"/>
                </a:ext>
              </a:extLst>
            </p:cNvPr>
            <p:cNvSpPr/>
            <p:nvPr/>
          </p:nvSpPr>
          <p:spPr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3CC725CA-1995-466A-BBFB-E4CC489DC9A3}"/>
                </a:ext>
              </a:extLst>
            </p:cNvPr>
            <p:cNvSpPr/>
            <p:nvPr/>
          </p:nvSpPr>
          <p:spPr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A679DB96-810C-4354-B51A-032CFEFED6D5}"/>
                </a:ext>
              </a:extLst>
            </p:cNvPr>
            <p:cNvSpPr/>
            <p:nvPr/>
          </p:nvSpPr>
          <p:spPr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128EA777-D1F4-47DC-93D5-A5DF6BD4D2D2}"/>
                </a:ext>
              </a:extLst>
            </p:cNvPr>
            <p:cNvSpPr/>
            <p:nvPr/>
          </p:nvSpPr>
          <p:spPr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4ED8FD9A-7134-4B69-86C9-5584AABA0DA1}"/>
                </a:ext>
              </a:extLst>
            </p:cNvPr>
            <p:cNvSpPr/>
            <p:nvPr/>
          </p:nvSpPr>
          <p:spPr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F136C0CB-E9EC-4D79-ABB6-F229DA9FF529}"/>
                </a:ext>
              </a:extLst>
            </p:cNvPr>
            <p:cNvSpPr/>
            <p:nvPr/>
          </p:nvSpPr>
          <p:spPr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56B10647-27C1-42C9-9CE4-63BC66AAEC60}"/>
                </a:ext>
              </a:extLst>
            </p:cNvPr>
            <p:cNvSpPr/>
            <p:nvPr/>
          </p:nvSpPr>
          <p:spPr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4694EE07-7C6D-4AEB-9248-C77C0C2DA2C9}"/>
                </a:ext>
              </a:extLst>
            </p:cNvPr>
            <p:cNvSpPr/>
            <p:nvPr/>
          </p:nvSpPr>
          <p:spPr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4C49C4B4-927F-405D-9CBA-4D5DAADCBB4D}"/>
                </a:ext>
              </a:extLst>
            </p:cNvPr>
            <p:cNvSpPr/>
            <p:nvPr/>
          </p:nvSpPr>
          <p:spPr>
            <a:xfrm>
              <a:off x="5130164" y="3122294"/>
              <a:ext cx="231457" cy="368617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CE5A6C1-7169-4363-BD9D-A2503A01234C}"/>
                </a:ext>
              </a:extLst>
            </p:cNvPr>
            <p:cNvSpPr/>
            <p:nvPr/>
          </p:nvSpPr>
          <p:spPr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C285BC79-E7CB-41E4-9EAF-48FA16725D93}"/>
                </a:ext>
              </a:extLst>
            </p:cNvPr>
            <p:cNvSpPr/>
            <p:nvPr/>
          </p:nvSpPr>
          <p:spPr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0FE4AEB4-A994-48BE-B61D-C6EC2698C0BE}"/>
                </a:ext>
              </a:extLst>
            </p:cNvPr>
            <p:cNvSpPr/>
            <p:nvPr/>
          </p:nvSpPr>
          <p:spPr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7C18043D-1369-4E6D-9211-DD23A824E7CB}"/>
                </a:ext>
              </a:extLst>
            </p:cNvPr>
            <p:cNvSpPr/>
            <p:nvPr/>
          </p:nvSpPr>
          <p:spPr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6281DAD0-3872-400E-8D26-FFA074932973}"/>
                </a:ext>
              </a:extLst>
            </p:cNvPr>
            <p:cNvSpPr/>
            <p:nvPr/>
          </p:nvSpPr>
          <p:spPr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A238B80F-CEC5-4808-AF03-A33208CDDBB0}"/>
                </a:ext>
              </a:extLst>
            </p:cNvPr>
            <p:cNvSpPr/>
            <p:nvPr/>
          </p:nvSpPr>
          <p:spPr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55691878-494C-4687-9A55-8351DD5972D1}"/>
                </a:ext>
              </a:extLst>
            </p:cNvPr>
            <p:cNvSpPr/>
            <p:nvPr/>
          </p:nvSpPr>
          <p:spPr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CA3B6-214D-4C6D-9C11-FF463DCE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7D8B-F2DB-4386-9E44-E3B82870A70F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64521-6EA5-472A-82CC-E0C53C94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0B86-B920-4DF8-BA66-873F44ED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18811-3DB7-4BE0-965D-829284570F49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2244E4BB-7FF4-4D26-8AEB-8077C788999F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07A30-B741-43A4-B33E-A76480479EA6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39D47-2DB4-429A-9718-72B90FA6B45D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C9BDA-A71F-4972-8D96-936EA407AF6D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631467FA-811D-4FDC-850A-B20FC26DFD0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F8E6B-B065-47EB-8989-06383B3162CF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3544-BDBF-4458-92A9-EEEF02D54F4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FF785-1AB9-4894-BBC7-A6C6A47B3972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32324D04-AF5B-4298-8C27-19DAADD629E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984A7-1A66-4870-A0FD-76EC8001EDF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F4501-5B3E-4A37-9CBE-EF3AFD671C00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48183-2575-4F43-9CAC-664324937B8B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CFCA5EF-8A8D-4764-B4A6-DB20A74F8941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349B0-B918-4557-B5C1-1D5345660D81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75147-EC1F-4795-8959-6D902467A657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29987-73FF-4419-A127-90AFD91CC60F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E3368659-E959-4C6E-B899-170C335F8F33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7BC34-3630-42A2-B8B5-995C152A143E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E9576-A27D-452E-B3AB-7A5879986B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1A18C-D571-48A2-85D7-2804AD3FC8E0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DBCBB7DE-9D59-44E6-A1FD-EFDD71F4456F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AA15E-8086-4E07-BE72-D8F430E7C796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18CC8-813E-4B74-9D78-237DB9A7A5B8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747E-1757-4865-81F3-9A1635390646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0FA1D5E4-F04B-4A02-B9EB-099E9D68FD8C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207F85-0C56-4CA6-BF0A-093B6352A72B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43F635-BD04-424F-8564-DD979E450C0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42DA4-82D2-4F1F-BD3A-666988919004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90754A1C-9912-465B-9F53-8DF62364A0BD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F1537-93A1-4E41-B87E-151EC247C420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3D0FD-6F41-4C46-929E-221568C37250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6199B-3DF7-41D0-97A5-2BE29153DF44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6042CB0-57D3-494E-88BA-009E148DDD46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30EC5-AFEE-4917-B6E4-4E04F221C93E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0F8C0-AD96-4960-A640-3AFEB7BFCC12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0517E-A6AA-4938-873D-7C7ECB4DF8E0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E2F4F88F-F4D4-4E99-BB0C-8B75A7969AE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460D5-5F46-41CD-8CA9-BD52332F799C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B9D18-EA0B-4117-8985-7B10CA492D02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DCF17-0E3C-4613-B7DD-CD2ABEF35BAE}"/>
              </a:ext>
            </a:extLst>
          </p:cNvPr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6FC451E1-C025-42A1-A380-B7A85CC9B3CA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C55A-7FDB-43D4-9B82-7E792C1BD08E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420C-3FD6-45D7-B8BF-8F5C862B0C5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A67C7-4D36-449C-9DED-F18469E1E9F8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CD1C6DFE-1FCC-4735-A283-C37ED616060D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56DB5-B046-4B0F-B36E-5E075C9199C4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F363C1-BAFC-4265-9EA6-D7A43A2157B2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4D2BF-C7A8-45D6-885C-733DDA7A63E5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5318B7F4-BC2E-46D2-B6A7-96B8F3F73F67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5C7C-8A46-4254-8907-4862F79F0098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61B1-75AE-45B4-AA2D-7F114791D61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292FE2-4E5F-4D29-94AE-9E27BCC3F4B4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D8D1C810-0E6C-4727-8621-527E62AF6554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C021A1F-C2CD-4C16-AD31-3CE2A584C2FF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684025-8D99-4F78-83EC-BF6621AC7C2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D0FCA8-E32A-45BE-A33B-CCFA3596AC81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3CA4F564-ECAB-42F2-881A-F680EACF3BB3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886C8-47A2-45CC-BCE3-F6109A65DEA9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D128E07-9BD2-45AA-A405-726EC59B7537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afik 3">
            <a:extLst>
              <a:ext uri="{FF2B5EF4-FFF2-40B4-BE49-F238E27FC236}">
                <a16:creationId xmlns:a16="http://schemas.microsoft.com/office/drawing/2014/main" id="{7EDB224C-20EA-4E58-9D0D-992C660EA7C3}"/>
              </a:ext>
            </a:extLst>
          </p:cNvPr>
          <p:cNvGrpSpPr/>
          <p:nvPr userDrawn="1"/>
        </p:nvGrpSpPr>
        <p:grpSpPr>
          <a:xfrm>
            <a:off x="510639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5F0062D9-7FA7-487E-B266-465DCCF07634}"/>
                </a:ext>
              </a:extLst>
            </p:cNvPr>
            <p:cNvSpPr/>
            <p:nvPr/>
          </p:nvSpPr>
          <p:spPr>
            <a:xfrm>
              <a:off x="2269806" y="2545079"/>
              <a:ext cx="232409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E64F3B7C-CB4A-4496-94EF-731E99CC6D26}"/>
                </a:ext>
              </a:extLst>
            </p:cNvPr>
            <p:cNvSpPr/>
            <p:nvPr/>
          </p:nvSpPr>
          <p:spPr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BC8F2FE3-8BCF-4388-9D18-C9FDBDA8F54F}"/>
                </a:ext>
              </a:extLst>
            </p:cNvPr>
            <p:cNvSpPr/>
            <p:nvPr/>
          </p:nvSpPr>
          <p:spPr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DD335225-272F-4571-BDD9-C4D260933D6A}"/>
                </a:ext>
              </a:extLst>
            </p:cNvPr>
            <p:cNvSpPr/>
            <p:nvPr/>
          </p:nvSpPr>
          <p:spPr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97">
              <a:extLst>
                <a:ext uri="{FF2B5EF4-FFF2-40B4-BE49-F238E27FC236}">
                  <a16:creationId xmlns:a16="http://schemas.microsoft.com/office/drawing/2014/main" id="{BF69BAD7-575C-4929-A903-11EBC948B0DC}"/>
                </a:ext>
              </a:extLst>
            </p:cNvPr>
            <p:cNvSpPr/>
            <p:nvPr/>
          </p:nvSpPr>
          <p:spPr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FD20AC73-D10C-4D22-8487-42E7948AA409}"/>
                </a:ext>
              </a:extLst>
            </p:cNvPr>
            <p:cNvSpPr/>
            <p:nvPr/>
          </p:nvSpPr>
          <p:spPr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7C8D9FDD-C5F5-4349-BD5F-D81FB30DB6DE}"/>
                </a:ext>
              </a:extLst>
            </p:cNvPr>
            <p:cNvSpPr/>
            <p:nvPr/>
          </p:nvSpPr>
          <p:spPr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52F4FC91-2197-434F-A278-42EE431CFCAE}"/>
                </a:ext>
              </a:extLst>
            </p:cNvPr>
            <p:cNvSpPr/>
            <p:nvPr/>
          </p:nvSpPr>
          <p:spPr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70989457-73C8-4AE9-A3E6-E132F67ADA2C}"/>
                </a:ext>
              </a:extLst>
            </p:cNvPr>
            <p:cNvSpPr/>
            <p:nvPr/>
          </p:nvSpPr>
          <p:spPr>
            <a:xfrm>
              <a:off x="4129087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97405C47-1DB1-40F6-BCEC-9BCDAEC7A2FE}"/>
                </a:ext>
              </a:extLst>
            </p:cNvPr>
            <p:cNvSpPr/>
            <p:nvPr/>
          </p:nvSpPr>
          <p:spPr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8B65F82E-B0A2-4FE8-850E-F63AE810CA1C}"/>
                </a:ext>
              </a:extLst>
            </p:cNvPr>
            <p:cNvSpPr/>
            <p:nvPr/>
          </p:nvSpPr>
          <p:spPr>
            <a:xfrm>
              <a:off x="4593906" y="2545079"/>
              <a:ext cx="342900" cy="368617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A00446A1-9174-4182-AFBD-F7FDFC75E70F}"/>
                </a:ext>
              </a:extLst>
            </p:cNvPr>
            <p:cNvSpPr/>
            <p:nvPr/>
          </p:nvSpPr>
          <p:spPr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EBDAA100-7EC2-47E0-8C69-9A45AA444761}"/>
                </a:ext>
              </a:extLst>
            </p:cNvPr>
            <p:cNvSpPr/>
            <p:nvPr/>
          </p:nvSpPr>
          <p:spPr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9F428011-BD3C-4C8D-8D99-4841E1FFC0AF}"/>
                </a:ext>
              </a:extLst>
            </p:cNvPr>
            <p:cNvSpPr/>
            <p:nvPr/>
          </p:nvSpPr>
          <p:spPr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F6C7C54C-A8CF-4444-AC59-BF72E47F72A6}"/>
                </a:ext>
              </a:extLst>
            </p:cNvPr>
            <p:cNvSpPr/>
            <p:nvPr/>
          </p:nvSpPr>
          <p:spPr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F50FAB8E-78AE-4621-92B7-50E022AAB55A}"/>
                </a:ext>
              </a:extLst>
            </p:cNvPr>
            <p:cNvSpPr/>
            <p:nvPr/>
          </p:nvSpPr>
          <p:spPr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AC24D8DA-7994-4FBE-8591-E8A44FF7C7F7}"/>
                </a:ext>
              </a:extLst>
            </p:cNvPr>
            <p:cNvSpPr/>
            <p:nvPr/>
          </p:nvSpPr>
          <p:spPr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C26A421C-A8D4-4825-8BA4-943B818B8D2E}"/>
                </a:ext>
              </a:extLst>
            </p:cNvPr>
            <p:cNvSpPr/>
            <p:nvPr/>
          </p:nvSpPr>
          <p:spPr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022EA131-DFDB-431F-A60F-CCAACE5F8476}"/>
                </a:ext>
              </a:extLst>
            </p:cNvPr>
            <p:cNvSpPr/>
            <p:nvPr/>
          </p:nvSpPr>
          <p:spPr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75B85351-FC36-4EAA-ADAC-848C5CE8CF20}"/>
                </a:ext>
              </a:extLst>
            </p:cNvPr>
            <p:cNvSpPr/>
            <p:nvPr/>
          </p:nvSpPr>
          <p:spPr>
            <a:xfrm>
              <a:off x="7115174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864D1068-6C88-4E64-9CE8-709F2115AB93}"/>
                </a:ext>
              </a:extLst>
            </p:cNvPr>
            <p:cNvSpPr/>
            <p:nvPr/>
          </p:nvSpPr>
          <p:spPr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060D30F5-7860-4FEF-9867-6D902CB11985}"/>
                </a:ext>
              </a:extLst>
            </p:cNvPr>
            <p:cNvSpPr/>
            <p:nvPr/>
          </p:nvSpPr>
          <p:spPr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732D5F25-F623-49DA-B9D2-8BB8C68F24F2}"/>
                </a:ext>
              </a:extLst>
            </p:cNvPr>
            <p:cNvSpPr/>
            <p:nvPr/>
          </p:nvSpPr>
          <p:spPr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0FAC63F4-9971-49C4-8827-AF6DFF0CACC5}"/>
                </a:ext>
              </a:extLst>
            </p:cNvPr>
            <p:cNvSpPr/>
            <p:nvPr/>
          </p:nvSpPr>
          <p:spPr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B0C9B571-3A50-4743-B6C5-E6337F5E3872}"/>
                </a:ext>
              </a:extLst>
            </p:cNvPr>
            <p:cNvSpPr/>
            <p:nvPr/>
          </p:nvSpPr>
          <p:spPr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E454C239-1FB1-4A92-A3A3-00D362D352BB}"/>
                </a:ext>
              </a:extLst>
            </p:cNvPr>
            <p:cNvSpPr/>
            <p:nvPr/>
          </p:nvSpPr>
          <p:spPr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8B477F16-4711-4484-85E1-93965BBDAEC9}"/>
                </a:ext>
              </a:extLst>
            </p:cNvPr>
            <p:cNvSpPr/>
            <p:nvPr/>
          </p:nvSpPr>
          <p:spPr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50A65D7A-5744-468F-9625-38183D07B3A0}"/>
                </a:ext>
              </a:extLst>
            </p:cNvPr>
            <p:cNvSpPr/>
            <p:nvPr/>
          </p:nvSpPr>
          <p:spPr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72308F4-C46D-44F7-A941-546D6F81040E}"/>
                </a:ext>
              </a:extLst>
            </p:cNvPr>
            <p:cNvSpPr/>
            <p:nvPr/>
          </p:nvSpPr>
          <p:spPr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410975B0-0BB1-4600-901F-1A785AB533DC}"/>
                </a:ext>
              </a:extLst>
            </p:cNvPr>
            <p:cNvSpPr/>
            <p:nvPr/>
          </p:nvSpPr>
          <p:spPr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5E5E3A78-B400-4E3E-A684-1AF24E10D831}"/>
                </a:ext>
              </a:extLst>
            </p:cNvPr>
            <p:cNvSpPr/>
            <p:nvPr/>
          </p:nvSpPr>
          <p:spPr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59AC3075-8837-4AFD-8F75-890D1D9AF8CF}"/>
                </a:ext>
              </a:extLst>
            </p:cNvPr>
            <p:cNvSpPr/>
            <p:nvPr/>
          </p:nvSpPr>
          <p:spPr>
            <a:xfrm>
              <a:off x="2242184" y="3122294"/>
              <a:ext cx="275272" cy="368617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6F2E48AF-510F-486C-BDB2-4FA9AE217CDF}"/>
                </a:ext>
              </a:extLst>
            </p:cNvPr>
            <p:cNvSpPr/>
            <p:nvPr/>
          </p:nvSpPr>
          <p:spPr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3B965C2F-CC59-477C-B69E-2D51A0CDD5D4}"/>
                </a:ext>
              </a:extLst>
            </p:cNvPr>
            <p:cNvSpPr/>
            <p:nvPr/>
          </p:nvSpPr>
          <p:spPr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0A9408CB-7970-4EA5-8BBC-971D93830404}"/>
                </a:ext>
              </a:extLst>
            </p:cNvPr>
            <p:cNvSpPr/>
            <p:nvPr/>
          </p:nvSpPr>
          <p:spPr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F9118195-76D4-4209-ACC9-AFF1E0377B21}"/>
                </a:ext>
              </a:extLst>
            </p:cNvPr>
            <p:cNvSpPr/>
            <p:nvPr/>
          </p:nvSpPr>
          <p:spPr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90E8F94-9DF5-4633-A4DA-1E970ED17EF0}"/>
                </a:ext>
              </a:extLst>
            </p:cNvPr>
            <p:cNvSpPr/>
            <p:nvPr/>
          </p:nvSpPr>
          <p:spPr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8CB1B880-DFBA-47FA-A0D1-80F79DCEF058}"/>
                </a:ext>
              </a:extLst>
            </p:cNvPr>
            <p:cNvSpPr/>
            <p:nvPr/>
          </p:nvSpPr>
          <p:spPr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7F7BC3AF-0B66-4B22-B031-DE626CAAD637}"/>
                </a:ext>
              </a:extLst>
            </p:cNvPr>
            <p:cNvSpPr/>
            <p:nvPr/>
          </p:nvSpPr>
          <p:spPr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4A283BC6-ABA7-4329-B3E5-10C461ACE247}"/>
                </a:ext>
              </a:extLst>
            </p:cNvPr>
            <p:cNvSpPr/>
            <p:nvPr/>
          </p:nvSpPr>
          <p:spPr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D6ECD116-CF25-4465-B5AC-8F2569E130E0}"/>
                </a:ext>
              </a:extLst>
            </p:cNvPr>
            <p:cNvSpPr/>
            <p:nvPr/>
          </p:nvSpPr>
          <p:spPr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E34A90A-432D-4C60-9F16-7923D1D0B494}"/>
                </a:ext>
              </a:extLst>
            </p:cNvPr>
            <p:cNvSpPr/>
            <p:nvPr/>
          </p:nvSpPr>
          <p:spPr>
            <a:xfrm>
              <a:off x="5130164" y="3122294"/>
              <a:ext cx="231457" cy="368617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B854A39-3934-43E9-8CFE-175EC7FE0A9C}"/>
                </a:ext>
              </a:extLst>
            </p:cNvPr>
            <p:cNvSpPr/>
            <p:nvPr/>
          </p:nvSpPr>
          <p:spPr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53C14EFA-5A1A-4D01-9767-9A186FA29B5B}"/>
                </a:ext>
              </a:extLst>
            </p:cNvPr>
            <p:cNvSpPr/>
            <p:nvPr/>
          </p:nvSpPr>
          <p:spPr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69D2715-AF0E-46E1-8FF2-F91E9406D07D}"/>
                </a:ext>
              </a:extLst>
            </p:cNvPr>
            <p:cNvSpPr/>
            <p:nvPr/>
          </p:nvSpPr>
          <p:spPr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59E0035D-2A73-49EA-B365-FBBEE42775B2}"/>
                </a:ext>
              </a:extLst>
            </p:cNvPr>
            <p:cNvSpPr/>
            <p:nvPr/>
          </p:nvSpPr>
          <p:spPr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C8BFC058-3B6C-4338-940F-5C6277708C38}"/>
                </a:ext>
              </a:extLst>
            </p:cNvPr>
            <p:cNvSpPr/>
            <p:nvPr/>
          </p:nvSpPr>
          <p:spPr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1367B7B8-EDCE-43FA-BEAF-423CF7A90572}"/>
                </a:ext>
              </a:extLst>
            </p:cNvPr>
            <p:cNvSpPr/>
            <p:nvPr/>
          </p:nvSpPr>
          <p:spPr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E97F9C3D-43CA-488F-B0D8-FAC6A2FE2AD1}"/>
                </a:ext>
              </a:extLst>
            </p:cNvPr>
            <p:cNvSpPr/>
            <p:nvPr/>
          </p:nvSpPr>
          <p:spPr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28001" y="912001"/>
            <a:ext cx="11339412" cy="55077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19982" indent="-719982">
              <a:defRPr/>
            </a:lvl1pPr>
            <a:lvl2pPr marL="1439964" indent="-719982">
              <a:buFontTx/>
              <a:buNone/>
              <a:defRPr/>
            </a:lvl2pPr>
            <a:lvl3pPr marL="2159946" indent="-719982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F318C-DCC5-417B-875E-41DB07155D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3097379-0F26-43D7-BAE6-4B6F3119F540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E6537-B15F-46DE-AF0D-F5A7396DDD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BD9B-8427-4261-A43B-C244DB25DB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91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3F748-9269-4A9B-A1AA-C254AD533D6E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5C4B9CE0-74D7-42A2-9A4A-53A6BE39109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11C39-25BE-4B0A-BF0D-C6E0F9DEF66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1B4B8-19B1-441A-96FF-B61A04637394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6693D0-3C06-4D7E-8B17-3ECD0CA27644}"/>
              </a:ext>
            </a:extLst>
          </p:cNvPr>
          <p:cNvSpPr/>
          <p:nvPr userDrawn="1"/>
        </p:nvSpPr>
        <p:spPr>
          <a:xfrm>
            <a:off x="499267" y="1552576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6A1-A8CD-4821-BBBB-D92F186F8C77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7A4C95A9-2EE3-4569-A48D-19D672F785A3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D2F94-9EC3-4D12-9FB7-0378B13EF629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33DE1-624C-43E2-8B2A-BC05A9D250F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01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E018398-7CD7-46B5-BCD5-9BB0CE79C5C3}"/>
              </a:ext>
            </a:extLst>
          </p:cNvPr>
          <p:cNvSpPr/>
          <p:nvPr userDrawn="1"/>
        </p:nvSpPr>
        <p:spPr>
          <a:xfrm>
            <a:off x="499266" y="2275208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D9EDBB5-3586-462E-94BC-4DD0CBF56618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C575DCC5-008F-4F15-9AA0-C1A02935BAB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3086F84-9A9D-4755-8414-1A1100A339A0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D0FDBE-06C8-4AD3-846F-5F199DF31235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7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FA0688D-0622-43EE-AB64-F126FBFD00B4}"/>
              </a:ext>
            </a:extLst>
          </p:cNvPr>
          <p:cNvSpPr/>
          <p:nvPr userDrawn="1"/>
        </p:nvSpPr>
        <p:spPr>
          <a:xfrm>
            <a:off x="499265" y="3006463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54D4A-F97A-4197-A09F-1C6C5CA3E64F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96FE1BE1-B612-4482-B7E0-90D809269A7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9D4B3-B912-4CE9-866A-16726433668F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6EB9D-1316-40DF-A985-74149668EB5C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1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55ED8E1-BF35-4E10-8D70-45ECA8567F80}"/>
              </a:ext>
            </a:extLst>
          </p:cNvPr>
          <p:cNvSpPr/>
          <p:nvPr userDrawn="1"/>
        </p:nvSpPr>
        <p:spPr>
          <a:xfrm>
            <a:off x="499264" y="3737118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A86DA-D1D8-4E18-98CA-F0B3EC98F77F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E3976F68-417E-415B-9D7D-F74B6572C8FA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2D5C-1A5C-4E1B-BFAF-8B13CB2F1681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8A71A-2C42-440D-B4C1-9B977BF183F4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29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69D60B0-F46D-4DCF-87F7-4FDCE224D08E}"/>
              </a:ext>
            </a:extLst>
          </p:cNvPr>
          <p:cNvSpPr/>
          <p:nvPr userDrawn="1"/>
        </p:nvSpPr>
        <p:spPr>
          <a:xfrm>
            <a:off x="499263" y="4467083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E3065-F723-4515-B70C-73514597A8C0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DB642C6-7C2F-477E-9759-0DAE1809663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A460C-578A-44DB-AA7F-558DDFB04973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B47F2-3FD7-4D3F-8C31-336C943E19E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_1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91EF476-1981-4F13-B82B-C335128EFA6B}"/>
              </a:ext>
            </a:extLst>
          </p:cNvPr>
          <p:cNvSpPr/>
          <p:nvPr userDrawn="1"/>
        </p:nvSpPr>
        <p:spPr>
          <a:xfrm>
            <a:off x="499263" y="5171417"/>
            <a:ext cx="5577683" cy="421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920C8-CA43-4CA7-A05A-01956B1C3D59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A3812DC0-2618-4685-AF8D-E64F2AB6B3DB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A1FC4-9FC8-45FE-BCA3-3341E34BD23C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69533-DEC3-4DF8-AC41-DFCAE6D36FF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09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12305" y="6634666"/>
            <a:ext cx="554639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fld id="{333EBE9A-2E47-4316-BED7-4C3CE395F34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8" y="6634666"/>
            <a:ext cx="557768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6220" y="6634666"/>
            <a:ext cx="12984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FAUSans Office" panose="020B0504010101010104" pitchFamily="34" charset="0"/>
                <a:cs typeface="FAUSans Office" panose="020B0504010101010104" pitchFamily="34" charset="0"/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103720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103718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103717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103716" y="2711163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980" y="-298799"/>
            <a:ext cx="333375" cy="136134"/>
            <a:chOff x="-133350" y="2711841"/>
            <a:chExt cx="333375" cy="136134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103721" y="2711841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3300" y="-298799"/>
            <a:ext cx="333375" cy="136130"/>
            <a:chOff x="-133350" y="2711845"/>
            <a:chExt cx="333375" cy="136130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103717" y="2711845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1" y="-397424"/>
            <a:ext cx="124232" cy="333375"/>
            <a:chOff x="6416681" y="-397424"/>
            <a:chExt cx="124232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2076" y="-292518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662" y="-298802"/>
            <a:ext cx="333375" cy="136126"/>
            <a:chOff x="-133350" y="2711849"/>
            <a:chExt cx="333375" cy="136126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103714" y="2711849"/>
              <a:ext cx="274114" cy="1235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FAUSans Office" panose="020B0504010101010104" pitchFamily="34" charset="0"/>
                  <a:ea typeface="+mn-ea"/>
                  <a:cs typeface="FAUSans Office" panose="020B0504010101010104" pitchFamily="34" charset="0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316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3"/>
          </a:solidFill>
          <a:latin typeface="FAUSans Office" panose="020B0504010101010104" pitchFamily="34" charset="0"/>
          <a:ea typeface="+mj-ea"/>
          <a:cs typeface="FAUSans Office" panose="020B05040101010101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FAUSans Office" panose="020B0504010101010104" pitchFamily="34" charset="0"/>
          <a:ea typeface="+mn-ea"/>
          <a:cs typeface="FAUSans Office" panose="020B05040101010101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628775"/>
            <a:ext cx="12192000" cy="52292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656556"/>
            <a:ext cx="6685613" cy="2139688"/>
          </a:xfrm>
        </p:spPr>
        <p:txBody>
          <a:bodyPr/>
          <a:lstStyle/>
          <a:p>
            <a:r>
              <a:rPr lang="en-US" sz="4800" dirty="0">
                <a:latin typeface="FAUSans Office" panose="020B0504010101010104" pitchFamily="34" charset="0"/>
                <a:cs typeface="FAUSans Office" panose="020B0504010101010104" pitchFamily="34" charset="0"/>
              </a:rPr>
              <a:t>HRI interface comparisons</a:t>
            </a:r>
            <a:br>
              <a:rPr lang="en-US" sz="4800" dirty="0">
                <a:latin typeface="FAUSans Office" panose="020B0504010101010104" pitchFamily="34" charset="0"/>
                <a:cs typeface="FAUSans Office" panose="020B0504010101010104" pitchFamily="34" charset="0"/>
              </a:rPr>
            </a:br>
            <a:r>
              <a:rPr lang="en-US" sz="4800" dirty="0">
                <a:latin typeface="FAUSans Office" panose="020B0504010101010104" pitchFamily="34" charset="0"/>
                <a:cs typeface="FAUSans Office" panose="020B0504010101010104" pitchFamily="34" charset="0"/>
              </a:rPr>
              <a:t>(VR, AR, bio-signal-based)</a:t>
            </a:r>
            <a:br>
              <a:rPr lang="de-DE" sz="5400" dirty="0">
                <a:latin typeface="FAUSans Office" panose="020B0504010101010104" pitchFamily="34" charset="0"/>
                <a:cs typeface="FAUSans Office" panose="020B0504010101010104" pitchFamily="34" charset="0"/>
              </a:rPr>
            </a:br>
            <a:r>
              <a:rPr lang="de-DE" sz="3200" dirty="0">
                <a:latin typeface="FAUSans Office" panose="020B0504010101010104" pitchFamily="34" charset="0"/>
                <a:cs typeface="FAUSans Office" panose="020B0504010101010104" pitchFamily="34" charset="0"/>
              </a:rPr>
              <a:t>Sebastian Hirt</a:t>
            </a:r>
            <a:endParaRPr lang="de-DE" sz="5400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Future Potential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Good for taking over control of “almost fully” autonomous systems remotely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Form factor needs to be improved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Integration into traditional glasses or even contact lenses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Implants/EEG: huge potential to merge with robots and full control of a robot with a human's thoughts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14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08651-492D-08E9-CB56-EFB41D2665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76D4B-5977-6716-D9A9-4C3E1C16C9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20E417-01A4-EA59-E063-84BE03B2F2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357C1F-92C4-2C55-D18A-42BB310F7E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EB16A1-3831-6BF6-E29B-3AF71A6DD0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175B6D-0590-D085-3A0C-8E0A751C4F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EB5B24-27C8-DCC4-966D-4DBEB131F3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0D619A2-95F3-33C9-06AA-4127F726CE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98ED255-C139-8723-C0B0-D872A16C37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87EA01-5598-FD2B-F1CC-65E315ECBF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373599-660B-6E9B-2FE5-892BF3031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E87B265-9D1B-B0BC-6250-0C1ECC62BC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	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014B9A4-0C29-8C92-4139-19304F8903C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A36BF47-FC7D-7BFF-998E-0FD1F79D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0143BD-EAF3-FFCE-7BE9-6FA858BFEA0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4064840-ED4E-BA6C-B76E-061536F56A06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96FE1BE1-B612-4482-B7E0-90D809269A7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E6A93D1-E099-6F49-A89C-48AA3ACE3F8F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83F3F6B-D888-8084-85B8-3E0CE0FDFE3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1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EBBAB-B7C1-5340-60BB-F1E93ADCB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1D756-CF9F-83C9-ED54-0BF3A7D7C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25993D-5F39-06DC-F1A4-158D6C12B1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30DAB0-997E-454C-8C30-BDFDBEFB34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15449B-CFCB-F0A7-B256-222FE63C78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A79EE7-56D2-C017-A065-A5630AF734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D44C9E-B240-EE50-E1D9-333C31941F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EF26E0-DD9D-3528-CF8B-9759830AE1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0C3EEF-C230-B506-2EC0-640C0F8E793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C01207-4ECD-6C90-6228-CC37CB07632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42C27D2-C69F-9587-B1DF-0FAB92B6D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6E3AFC-BC65-88E6-7927-1D6AA41DF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B3C7B14-BEB3-883F-9E7C-B023169C59F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4099DD2-B474-1D08-4F12-175034D5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093C593-D166-4F5F-D051-DDFC6036ED2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8345321-2E91-1F3E-7501-9C3A81A00DF2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E3976F68-417E-415B-9D7D-F74B6572C8FA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D02B7AC-D9F9-C014-A4A0-C088A2ECADE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14BA9E9-C679-82F4-9CA4-81DB6CA59F2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90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C5490-27F8-F249-46EB-A8003FFEDC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A463F-27EC-878F-9B27-8887A0EA07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A4A9D-D4E6-9076-0C26-9F631552BE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68B564-5615-8939-AC77-D594C5AF0F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7D1620-658F-18E4-924F-86E7DDE681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4E0454-6986-AF36-9BA7-D31CB1B353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D44EC6-E176-58CE-71D1-6413518E5A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1BBA01-F1A3-2F2B-3BF9-1DE78559EA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C5122D9-1BAD-9B8B-5D63-66889176FF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AC8CF7-157A-18E9-77CE-3DF82468AD9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0482E1B-B764-3CE2-6386-ADEE7788AA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E4D4542-7F4E-CE32-809B-91E385B6F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87B6A66-8432-C2A8-A685-9AC6C965A3E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25A8A5-2093-199C-2E33-05370991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168F6D4-6522-4961-307D-298939A2F05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7818467-E780-E23D-CB98-8A1BFC581EC6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DB642C6-7C2F-477E-9759-0DAE18096632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FBCCC14-5DE4-B328-5CD2-596EB3B934AE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6892972-0951-BBEE-03B3-7259A0D8184B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27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55A1B-7A1F-ACEF-6267-1D37BA3E0D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D0F8B-9626-224D-200F-E4484B5A9A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C0816A-7EAE-AA9C-CC68-57CE79CED6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299044-134C-BF5D-E71C-6F179AB84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05A6CD-C1AE-6D20-0185-BAA6D78129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BE0B1C-2790-6A7D-149E-5D6A8C383F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13634C-CA9E-94CA-CFA9-3354846BDA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1EFA4EF-D36D-12A1-66F0-AC91F3E9FE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0614BC4-2283-D3DC-319B-7ED8098AD0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F31C70-9D4F-5BE9-96A6-5E43B4209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28BE75-AD31-5D10-9D83-4F37CB387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92489F9-93AB-026D-D437-04B9D12FF2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813E1F-D46A-2DEE-972A-CEA61E86F50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F370DC5-B617-1C36-998B-E84076C0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3DDA17F-27DB-7711-29BB-A9A0721012B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CD0A940-2F68-0E89-7795-B0463767E851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A3812DC0-2618-4685-AF8D-E64F2AB6B3DB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F04F504-5EDC-D486-340C-CDB25A917B8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A7C5E75-E081-DCDB-C1F6-512231BE0E57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11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End goal: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Bio-based, control robots with human thoughts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Intermediate steps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Depending on how fast EEG Implants develop</a:t>
            </a:r>
            <a:endParaRPr lang="en-US" dirty="0"/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AR seems like a nice cheap solution for a variety of problems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VR only for special problems useful (when intuition necessary, remote work)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path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4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Content point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Content point 2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Sub-point 1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Sub-point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Content point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02 Agenda 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918A7BAA-BD17-45D1-B8EF-B6415D11552C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F6A726-A2E4-4EAA-AA51-9DCA913269F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10823" y="6062726"/>
            <a:ext cx="135632" cy="571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720A52-EB60-4E26-A496-353A67E2281E}"/>
              </a:ext>
            </a:extLst>
          </p:cNvPr>
          <p:cNvSpPr txBox="1"/>
          <p:nvPr/>
        </p:nvSpPr>
        <p:spPr>
          <a:xfrm>
            <a:off x="201562" y="5892808"/>
            <a:ext cx="1289786" cy="169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Seminar topic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06BCAB-C542-416C-A282-0778725A579B}"/>
              </a:ext>
            </a:extLst>
          </p:cNvPr>
          <p:cNvSpPr/>
          <p:nvPr/>
        </p:nvSpPr>
        <p:spPr>
          <a:xfrm>
            <a:off x="10969780" y="6302304"/>
            <a:ext cx="1047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00" dirty="0">
                <a:latin typeface="FAUSans Office" panose="020B0504010101010104" pitchFamily="34" charset="0"/>
                <a:cs typeface="FAUSans Office" panose="020B0504010101010104" pitchFamily="34" charset="0"/>
              </a:rPr>
              <a:t>(</a:t>
            </a:r>
            <a:r>
              <a:rPr lang="en-IN" sz="900" dirty="0" err="1"/>
              <a:t>Windrich</a:t>
            </a:r>
            <a:r>
              <a:rPr lang="en-IN" sz="900" dirty="0">
                <a:latin typeface="FAUSans Office" panose="020B0504010101010104" pitchFamily="34" charset="0"/>
                <a:cs typeface="FAUSans Office" panose="020B0504010101010104" pitchFamily="34" charset="0"/>
              </a:rPr>
              <a:t>, 2016)</a:t>
            </a:r>
            <a:endParaRPr lang="en-US" sz="900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076DC6-926B-41E1-B3E5-E3A0B2224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71" y="1371301"/>
            <a:ext cx="4727360" cy="32933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667C66-6C21-42BA-9281-1E6CCE3F837D}"/>
              </a:ext>
            </a:extLst>
          </p:cNvPr>
          <p:cNvSpPr txBox="1"/>
          <p:nvPr/>
        </p:nvSpPr>
        <p:spPr>
          <a:xfrm>
            <a:off x="7242371" y="4774131"/>
            <a:ext cx="4727359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Figure Caption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69BB8-307D-42BA-987B-98C78392251B}"/>
              </a:ext>
            </a:extLst>
          </p:cNvPr>
          <p:cNvSpPr/>
          <p:nvPr/>
        </p:nvSpPr>
        <p:spPr>
          <a:xfrm>
            <a:off x="10969780" y="4981070"/>
            <a:ext cx="10230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00" dirty="0">
                <a:latin typeface="FAUSans Office" panose="020B0504010101010104" pitchFamily="34" charset="0"/>
                <a:cs typeface="FAUSans Office" panose="020B0504010101010104" pitchFamily="34" charset="0"/>
              </a:rPr>
              <a:t>(Wikipedia.com)</a:t>
            </a:r>
            <a:endParaRPr lang="en-US" sz="900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B430FE-9B44-407A-AD83-DB99CBA6F0E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812632" y="6062726"/>
            <a:ext cx="481287" cy="494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1FA58B-B8CD-49BB-9BDA-C340F1401F52}"/>
              </a:ext>
            </a:extLst>
          </p:cNvPr>
          <p:cNvSpPr txBox="1"/>
          <p:nvPr/>
        </p:nvSpPr>
        <p:spPr>
          <a:xfrm>
            <a:off x="4649026" y="5892808"/>
            <a:ext cx="1289786" cy="169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Presentor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 Name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2991AA-DE74-48CB-8DDE-CF588F5C62A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634888" y="5096486"/>
            <a:ext cx="1334892" cy="330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64E9B7-B25B-4535-BED4-D4608FAED873}"/>
              </a:ext>
            </a:extLst>
          </p:cNvPr>
          <p:cNvSpPr txBox="1"/>
          <p:nvPr/>
        </p:nvSpPr>
        <p:spPr>
          <a:xfrm>
            <a:off x="6593306" y="5426827"/>
            <a:ext cx="5496026" cy="35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100" dirty="0">
                <a:solidFill>
                  <a:srgbClr val="7030A0"/>
                </a:solidFill>
                <a:latin typeface="FAUSans Office" panose="020B0504010101010104" pitchFamily="34" charset="0"/>
                <a:cs typeface="FAUSans Office" panose="020B0504010101010104" pitchFamily="34" charset="0"/>
              </a:rPr>
              <a:t>Way to cite websites (if is mainly for graphic, then no need to add in the literature list. If it is important to the core topic, then a proper APA style reference should be added)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643F3F-4E07-4B72-8476-69836A531C6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702704" y="6351556"/>
            <a:ext cx="1267076" cy="66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E2AA9B-4366-40F9-9AFB-ADFFA36D8038}"/>
              </a:ext>
            </a:extLst>
          </p:cNvPr>
          <p:cNvSpPr txBox="1"/>
          <p:nvPr/>
        </p:nvSpPr>
        <p:spPr>
          <a:xfrm>
            <a:off x="8315965" y="6257037"/>
            <a:ext cx="1289786" cy="169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Citation style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0B1845-9068-4F32-A32B-6AE4BF997882}"/>
              </a:ext>
            </a:extLst>
          </p:cNvPr>
          <p:cNvCxnSpPr>
            <a:cxnSpLocks/>
          </p:cNvCxnSpPr>
          <p:nvPr/>
        </p:nvCxnSpPr>
        <p:spPr>
          <a:xfrm flipH="1">
            <a:off x="2406317" y="300105"/>
            <a:ext cx="1075855" cy="167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B9EC01-CB25-41F4-B41F-636059C0E66B}"/>
              </a:ext>
            </a:extLst>
          </p:cNvPr>
          <p:cNvSpPr txBox="1"/>
          <p:nvPr/>
        </p:nvSpPr>
        <p:spPr>
          <a:xfrm>
            <a:off x="3608411" y="204555"/>
            <a:ext cx="2081230" cy="169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AUSans Office" panose="020B0504010101010104" pitchFamily="34" charset="0"/>
                <a:cs typeface="FAUSans Office" panose="020B0504010101010104" pitchFamily="34" charset="0"/>
              </a:rPr>
              <a:t>Main topic for the current slide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46FBBF-C525-4698-BBB7-97FE561E4879}"/>
              </a:ext>
            </a:extLst>
          </p:cNvPr>
          <p:cNvCxnSpPr>
            <a:cxnSpLocks/>
          </p:cNvCxnSpPr>
          <p:nvPr/>
        </p:nvCxnSpPr>
        <p:spPr>
          <a:xfrm flipH="1" flipV="1">
            <a:off x="1944303" y="812504"/>
            <a:ext cx="1631552" cy="55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CB5CE8-94FD-48C3-A59F-666B26E7E4AC}"/>
              </a:ext>
            </a:extLst>
          </p:cNvPr>
          <p:cNvSpPr txBox="1"/>
          <p:nvPr/>
        </p:nvSpPr>
        <p:spPr>
          <a:xfrm>
            <a:off x="3645406" y="692135"/>
            <a:ext cx="1289786" cy="356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100" dirty="0">
                <a:solidFill>
                  <a:srgbClr val="7030A0"/>
                </a:solidFill>
                <a:latin typeface="FAUSans Office" panose="020B0504010101010104" pitchFamily="34" charset="0"/>
                <a:cs typeface="FAUSans Office" panose="020B0504010101010104" pitchFamily="34" charset="0"/>
              </a:rPr>
              <a:t>Over-arching topic (agenda topic)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2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E9F17-0425-4D1D-9312-9E8FC0A19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73050" indent="-2730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 err="1"/>
              <a:t>Windrich</a:t>
            </a:r>
            <a:r>
              <a:rPr lang="en-IN" sz="1800" dirty="0"/>
              <a:t>, M., Grimmer, M., Christ, O., </a:t>
            </a:r>
            <a:r>
              <a:rPr lang="en-IN" sz="1800" dirty="0" err="1"/>
              <a:t>Rinderknecht</a:t>
            </a:r>
            <a:r>
              <a:rPr lang="en-IN" sz="1800" dirty="0"/>
              <a:t>, S., &amp; </a:t>
            </a:r>
            <a:r>
              <a:rPr lang="en-IN" sz="1800" dirty="0" err="1"/>
              <a:t>Beckerle</a:t>
            </a:r>
            <a:r>
              <a:rPr lang="en-IN" sz="1800" dirty="0"/>
              <a:t>, P. (2016). Active lower limb prosthetics: a systematic review of design issues and solutions. </a:t>
            </a:r>
            <a:r>
              <a:rPr lang="en-IN" sz="1800" i="1" dirty="0"/>
              <a:t>Biomedical engineering online</a:t>
            </a:r>
            <a:r>
              <a:rPr lang="en-IN" sz="1800" dirty="0"/>
              <a:t>, </a:t>
            </a:r>
            <a:r>
              <a:rPr lang="en-IN" sz="1800" i="1" dirty="0"/>
              <a:t>15</a:t>
            </a:r>
            <a:r>
              <a:rPr lang="en-IN" sz="1800" dirty="0"/>
              <a:t>(3), 5-19.</a:t>
            </a:r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0D0675-D69F-454F-9643-D52D03E8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Literature (IN APA STYLE)*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8479F1-FC27-47FA-8962-5A2D2947C58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1686-D445-445D-B656-DCF9F4C4462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E5292C-ED89-4329-B8E5-748AABF2293F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8154DF72-E7F1-4372-BE8D-4C15DF94704B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078966-6DDC-48E5-A254-9AC32EDA755B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518318" y="6634666"/>
            <a:ext cx="5577681" cy="123111"/>
          </a:xfrm>
        </p:spPr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3FDCE-4D92-46B0-B241-7629B2B54108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2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61F70194-2B4B-4D01-BF01-5071A5286040}"/>
              </a:ext>
            </a:extLst>
          </p:cNvPr>
          <p:cNvSpPr txBox="1">
            <a:spLocks/>
          </p:cNvSpPr>
          <p:nvPr/>
        </p:nvSpPr>
        <p:spPr>
          <a:xfrm>
            <a:off x="948060" y="2354711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D3CF4E42-7C08-4AF6-82AB-0880093CD2D8}"/>
              </a:ext>
            </a:extLst>
          </p:cNvPr>
          <p:cNvSpPr txBox="1">
            <a:spLocks/>
          </p:cNvSpPr>
          <p:nvPr/>
        </p:nvSpPr>
        <p:spPr>
          <a:xfrm>
            <a:off x="518318" y="2354711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02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3D863F41-33A1-4AB3-AEB5-FAB3DF8F4217}"/>
              </a:ext>
            </a:extLst>
          </p:cNvPr>
          <p:cNvSpPr txBox="1">
            <a:spLocks/>
          </p:cNvSpPr>
          <p:nvPr/>
        </p:nvSpPr>
        <p:spPr>
          <a:xfrm>
            <a:off x="948060" y="307826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AE1C7258-6892-4D1D-8C4F-A6A2B9838179}"/>
              </a:ext>
            </a:extLst>
          </p:cNvPr>
          <p:cNvSpPr txBox="1">
            <a:spLocks/>
          </p:cNvSpPr>
          <p:nvPr/>
        </p:nvSpPr>
        <p:spPr>
          <a:xfrm>
            <a:off x="518318" y="307826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03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C781F975-A1F0-4202-91F0-6DDEE5723D10}"/>
              </a:ext>
            </a:extLst>
          </p:cNvPr>
          <p:cNvSpPr txBox="1">
            <a:spLocks/>
          </p:cNvSpPr>
          <p:nvPr/>
        </p:nvSpPr>
        <p:spPr>
          <a:xfrm>
            <a:off x="948060" y="3801821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95772EB-BD7C-4A9B-9204-7CA48F72BB87}"/>
              </a:ext>
            </a:extLst>
          </p:cNvPr>
          <p:cNvSpPr txBox="1">
            <a:spLocks/>
          </p:cNvSpPr>
          <p:nvPr/>
        </p:nvSpPr>
        <p:spPr>
          <a:xfrm>
            <a:off x="518318" y="3801821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04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109A18AE-AF08-4F26-8047-CD2BA2E90142}"/>
              </a:ext>
            </a:extLst>
          </p:cNvPr>
          <p:cNvSpPr txBox="1">
            <a:spLocks/>
          </p:cNvSpPr>
          <p:nvPr/>
        </p:nvSpPr>
        <p:spPr>
          <a:xfrm>
            <a:off x="948060" y="163115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1C3D5D-D3BD-40B8-91B5-5EDC14D035CA}"/>
              </a:ext>
            </a:extLst>
          </p:cNvPr>
          <p:cNvSpPr txBox="1">
            <a:spLocks/>
          </p:cNvSpPr>
          <p:nvPr/>
        </p:nvSpPr>
        <p:spPr>
          <a:xfrm>
            <a:off x="518318" y="163115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01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D841DC6-281E-4278-B496-5B7A2D173D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FB45B3-375E-4169-8A64-A7F130D81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42" name="Title 16">
            <a:extLst>
              <a:ext uri="{FF2B5EF4-FFF2-40B4-BE49-F238E27FC236}">
                <a16:creationId xmlns:a16="http://schemas.microsoft.com/office/drawing/2014/main" id="{EC6C7E71-B5FF-46A4-880B-2A4FA69C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3" name="Date Placeholder 18">
            <a:extLst>
              <a:ext uri="{FF2B5EF4-FFF2-40B4-BE49-F238E27FC236}">
                <a16:creationId xmlns:a16="http://schemas.microsoft.com/office/drawing/2014/main" id="{552BC973-BFE0-4BE1-82E7-46D17B985DFF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10649787" y="6634666"/>
            <a:ext cx="617157" cy="123111"/>
          </a:xfrm>
        </p:spPr>
        <p:txBody>
          <a:bodyPr/>
          <a:lstStyle/>
          <a:p>
            <a:fld id="{FDD4A64F-85A2-4F27-85B9-CC912BC563B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44" name="Footer Placeholder 19">
            <a:extLst>
              <a:ext uri="{FF2B5EF4-FFF2-40B4-BE49-F238E27FC236}">
                <a16:creationId xmlns:a16="http://schemas.microsoft.com/office/drawing/2014/main" id="{D745F9F2-BF50-4EE0-8A07-8306783FBFD1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518318" y="6634666"/>
            <a:ext cx="5577681" cy="123111"/>
          </a:xfrm>
        </p:spPr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45" name="Slide Number Placeholder 20">
            <a:extLst>
              <a:ext uri="{FF2B5EF4-FFF2-40B4-BE49-F238E27FC236}">
                <a16:creationId xmlns:a16="http://schemas.microsoft.com/office/drawing/2014/main" id="{BF05F04C-A9D3-46B3-B968-F74EBAAF775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7D2B391-8D66-43E0-8521-308EF4E95EC9}"/>
              </a:ext>
            </a:extLst>
          </p:cNvPr>
          <p:cNvSpPr txBox="1">
            <a:spLocks/>
          </p:cNvSpPr>
          <p:nvPr/>
        </p:nvSpPr>
        <p:spPr>
          <a:xfrm>
            <a:off x="948060" y="5248930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F5975040-ABEE-4D43-9AC9-6A8A58F7FD9B}"/>
              </a:ext>
            </a:extLst>
          </p:cNvPr>
          <p:cNvSpPr txBox="1">
            <a:spLocks/>
          </p:cNvSpPr>
          <p:nvPr/>
        </p:nvSpPr>
        <p:spPr>
          <a:xfrm>
            <a:off x="518318" y="5248930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2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Dictate direction of future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Best option for current use in industry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compare?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/>
          <a:lstStyle/>
          <a:p>
            <a:r>
              <a:rPr lang="en-US" dirty="0"/>
              <a:t>01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F0D21352-0DC5-4051-A0F2-FEFAE3BD35A9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9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972CC44-7A4F-4262-BDFC-1461E9749CAF}"/>
              </a:ext>
            </a:extLst>
          </p:cNvPr>
          <p:cNvSpPr txBox="1">
            <a:spLocks/>
          </p:cNvSpPr>
          <p:nvPr/>
        </p:nvSpPr>
        <p:spPr>
          <a:xfrm>
            <a:off x="948060" y="2354711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General Comparison on different Categories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6F840C04-49FC-4B10-BBD6-0A49B980D196}"/>
              </a:ext>
            </a:extLst>
          </p:cNvPr>
          <p:cNvSpPr txBox="1">
            <a:spLocks/>
          </p:cNvSpPr>
          <p:nvPr/>
        </p:nvSpPr>
        <p:spPr>
          <a:xfrm>
            <a:off x="518318" y="2354711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02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6FD0D9B-7C62-4C36-B775-DC2D940904C3}"/>
              </a:ext>
            </a:extLst>
          </p:cNvPr>
          <p:cNvSpPr txBox="1">
            <a:spLocks/>
          </p:cNvSpPr>
          <p:nvPr/>
        </p:nvSpPr>
        <p:spPr>
          <a:xfrm>
            <a:off x="948060" y="307826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VR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A2EBD9F0-2B0B-404B-95A8-D78FF8087ED4}"/>
              </a:ext>
            </a:extLst>
          </p:cNvPr>
          <p:cNvSpPr txBox="1">
            <a:spLocks/>
          </p:cNvSpPr>
          <p:nvPr/>
        </p:nvSpPr>
        <p:spPr>
          <a:xfrm>
            <a:off x="518318" y="307826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03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94D46D81-0805-4197-81F4-A0920EE14AF8}"/>
              </a:ext>
            </a:extLst>
          </p:cNvPr>
          <p:cNvSpPr txBox="1">
            <a:spLocks/>
          </p:cNvSpPr>
          <p:nvPr/>
        </p:nvSpPr>
        <p:spPr>
          <a:xfrm>
            <a:off x="948060" y="3801821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AR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77D431F8-DD8F-447B-BC37-292F432E4B6A}"/>
              </a:ext>
            </a:extLst>
          </p:cNvPr>
          <p:cNvSpPr txBox="1">
            <a:spLocks/>
          </p:cNvSpPr>
          <p:nvPr/>
        </p:nvSpPr>
        <p:spPr>
          <a:xfrm>
            <a:off x="518318" y="3801821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FAUSans Office" panose="020B0504010101010104" pitchFamily="34" charset="0"/>
                <a:cs typeface="FAUSans Office" panose="020B0504010101010104" pitchFamily="34" charset="0"/>
              </a:rPr>
              <a:t>04</a:t>
            </a:r>
            <a:endParaRPr lang="en-US" dirty="0">
              <a:latin typeface="FAUSans Office" panose="020B0504010101010104" pitchFamily="34" charset="0"/>
              <a:cs typeface="FAUSans Office" panose="020B0504010101010104" pitchFamily="34" charset="0"/>
            </a:endParaRP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078F1D8F-D262-49DF-B50E-9032FCC76BCA}"/>
              </a:ext>
            </a:extLst>
          </p:cNvPr>
          <p:cNvSpPr txBox="1">
            <a:spLocks/>
          </p:cNvSpPr>
          <p:nvPr/>
        </p:nvSpPr>
        <p:spPr>
          <a:xfrm>
            <a:off x="948060" y="163115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Why compare?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CE28C89-81C5-4FB8-86FB-877B047047B2}"/>
              </a:ext>
            </a:extLst>
          </p:cNvPr>
          <p:cNvSpPr txBox="1">
            <a:spLocks/>
          </p:cNvSpPr>
          <p:nvPr/>
        </p:nvSpPr>
        <p:spPr>
          <a:xfrm>
            <a:off x="518318" y="163115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01</a:t>
            </a:r>
          </a:p>
        </p:txBody>
      </p:sp>
      <p:sp>
        <p:nvSpPr>
          <p:cNvPr id="56" name="Text Placeholder 45">
            <a:extLst>
              <a:ext uri="{FF2B5EF4-FFF2-40B4-BE49-F238E27FC236}">
                <a16:creationId xmlns:a16="http://schemas.microsoft.com/office/drawing/2014/main" id="{502DC0D5-4634-49BC-AD11-9BA277DBCC35}"/>
              </a:ext>
            </a:extLst>
          </p:cNvPr>
          <p:cNvSpPr txBox="1">
            <a:spLocks/>
          </p:cNvSpPr>
          <p:nvPr/>
        </p:nvSpPr>
        <p:spPr>
          <a:xfrm>
            <a:off x="948060" y="4525376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Specific examples for bio-signal-based</a:t>
            </a:r>
          </a:p>
        </p:txBody>
      </p:sp>
      <p:sp>
        <p:nvSpPr>
          <p:cNvPr id="57" name="Text Placeholder 46">
            <a:extLst>
              <a:ext uri="{FF2B5EF4-FFF2-40B4-BE49-F238E27FC236}">
                <a16:creationId xmlns:a16="http://schemas.microsoft.com/office/drawing/2014/main" id="{AE3DB2DB-D611-4350-AB93-4B7C6D5C0803}"/>
              </a:ext>
            </a:extLst>
          </p:cNvPr>
          <p:cNvSpPr txBox="1">
            <a:spLocks/>
          </p:cNvSpPr>
          <p:nvPr/>
        </p:nvSpPr>
        <p:spPr>
          <a:xfrm>
            <a:off x="518318" y="4525376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/>
              <a:t>05</a:t>
            </a:r>
            <a:endParaRPr lang="en-US" dirty="0"/>
          </a:p>
        </p:txBody>
      </p:sp>
      <p:sp>
        <p:nvSpPr>
          <p:cNvPr id="58" name="Title 16">
            <a:extLst>
              <a:ext uri="{FF2B5EF4-FFF2-40B4-BE49-F238E27FC236}">
                <a16:creationId xmlns:a16="http://schemas.microsoft.com/office/drawing/2014/main" id="{B6EEA516-3732-44E6-9C4B-4E6F4F6C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9" name="Date Placeholder 18">
            <a:extLst>
              <a:ext uri="{FF2B5EF4-FFF2-40B4-BE49-F238E27FC236}">
                <a16:creationId xmlns:a16="http://schemas.microsoft.com/office/drawing/2014/main" id="{CDB4C72E-7F8C-43E5-903E-DFEE39DCE863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10649787" y="6634666"/>
            <a:ext cx="617157" cy="123111"/>
          </a:xfrm>
        </p:spPr>
        <p:txBody>
          <a:bodyPr/>
          <a:lstStyle/>
          <a:p>
            <a:fld id="{02CE9549-4674-41CE-A407-AE65B7940496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60" name="Footer Placeholder 19">
            <a:extLst>
              <a:ext uri="{FF2B5EF4-FFF2-40B4-BE49-F238E27FC236}">
                <a16:creationId xmlns:a16="http://schemas.microsoft.com/office/drawing/2014/main" id="{9CC38BC0-F5AF-4596-8C3E-A807CA83F31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518318" y="6634666"/>
            <a:ext cx="5577681" cy="123111"/>
          </a:xfrm>
        </p:spPr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61" name="Slide Number Placeholder 20">
            <a:extLst>
              <a:ext uri="{FF2B5EF4-FFF2-40B4-BE49-F238E27FC236}">
                <a16:creationId xmlns:a16="http://schemas.microsoft.com/office/drawing/2014/main" id="{35412D2C-1982-4766-881F-9BB2DCA0395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613546" y="6634666"/>
            <a:ext cx="62517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2" name="Text Placeholder 11">
            <a:extLst>
              <a:ext uri="{FF2B5EF4-FFF2-40B4-BE49-F238E27FC236}">
                <a16:creationId xmlns:a16="http://schemas.microsoft.com/office/drawing/2014/main" id="{2F421FE8-5C1D-4D68-8E39-E1F1AAFFEE53}"/>
              </a:ext>
            </a:extLst>
          </p:cNvPr>
          <p:cNvSpPr txBox="1">
            <a:spLocks/>
          </p:cNvSpPr>
          <p:nvPr/>
        </p:nvSpPr>
        <p:spPr>
          <a:xfrm>
            <a:off x="948060" y="5248930"/>
            <a:ext cx="5039989" cy="281103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 dirty="0">
                <a:latin typeface="FAUSans Office" panose="020B0504010101010104" pitchFamily="34" charset="0"/>
                <a:cs typeface="FAUSans Office" panose="020B0504010101010104" pitchFamily="34" charset="0"/>
              </a:rPr>
              <a:t>What is the best path forward?</a:t>
            </a:r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5EBA1D7C-D47E-440B-AD63-A23D8F92F8D4}"/>
              </a:ext>
            </a:extLst>
          </p:cNvPr>
          <p:cNvSpPr txBox="1">
            <a:spLocks/>
          </p:cNvSpPr>
          <p:nvPr/>
        </p:nvSpPr>
        <p:spPr>
          <a:xfrm>
            <a:off x="518318" y="5248930"/>
            <a:ext cx="320601" cy="281103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4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FAUSans Office" panose="020B0504010101010104" pitchFamily="34" charset="0"/>
                <a:ea typeface="+mn-ea"/>
                <a:cs typeface="FAUSans Office" panose="020B0504010101010104" pitchFamily="34" charset="0"/>
              </a:defRPr>
            </a:lvl9pPr>
          </a:lstStyle>
          <a:p>
            <a:r>
              <a:rPr lang="en-US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9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cases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Control motion of robot over internet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Display important robot information (range of motion/wear and tear)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Give swift feedback to robot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Devices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VR-Headset (Oculus Rift, HTC </a:t>
            </a:r>
            <a:r>
              <a:rPr lang="en-US" sz="1800" dirty="0" err="1"/>
              <a:t>Vive</a:t>
            </a:r>
            <a:r>
              <a:rPr lang="en-US" sz="1800" dirty="0"/>
              <a:t>, Meta quest pro)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Tablet, Smartphone, AR-Glasses (Google glasses)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Implants, Wearables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6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Expensive Headsets (gets cheaper through gaming)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Cheap, no special devices necessary (most of the time)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cheap on low end, and very expensive on high 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5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Ease of use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Uncomfortable for long periods of time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Really simple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Easy for wearables, permanent augment for implants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0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EBC92-9485-4AD1-A5F3-18B0D38CF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Intuition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Ego perspective and controller in hands </a:t>
            </a:r>
            <a:r>
              <a:rPr lang="en-US" sz="1800" dirty="0">
                <a:sym typeface="Wingdings" panose="05000000000000000000" pitchFamily="2" charset="2"/>
              </a:rPr>
              <a:t> high </a:t>
            </a:r>
            <a:r>
              <a:rPr lang="en-US" sz="1800" dirty="0" err="1">
                <a:sym typeface="Wingdings" panose="05000000000000000000" pitchFamily="2" charset="2"/>
              </a:rPr>
              <a:t>intuitivity</a:t>
            </a:r>
            <a:endParaRPr lang="en-US" sz="1800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A bit better than controlling from computer, but way worse than VR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Bio-signal-based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Wearables: can be good depending on implementation (move arm muscles to move robot arm)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Implants/EEG: highest possible Intuition, just think of what the robot should 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5842DB-93AD-4056-96F1-909A4381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0DBF-B16D-40BE-931A-FD4DC3A08B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57250"/>
          </a:xfrm>
        </p:spPr>
        <p:txBody>
          <a:bodyPr/>
          <a:lstStyle/>
          <a:p>
            <a:r>
              <a:rPr lang="en-US" dirty="0"/>
              <a:t>02 Agenda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78B275-F296-481F-9837-EE912FA2FD73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1176003F-6C40-4C41-87D3-C52B98EDB388}" type="datetime4">
              <a:rPr lang="de-DE" smtClean="0"/>
              <a:t>7. November 2022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D95939-77F5-4D62-8459-A49A6E8F5D8D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de-DE"/>
              <a:t>HRI interface comparisons | Seminar on Human Robot Interaction | ASM @ FAU Erlangen-Nürnberg | S. Hirt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8F5C5E-E6A8-4D90-8FFC-3002373271A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1A7FE3-81F7-4596-A188-3EE8D4188E1F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5d4c14f1-5e26-4315-944b-e10ebb29e5be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1a9e197-d112-4abb-aa0c-4ed035d690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Widescreen</PresentationFormat>
  <Paragraphs>225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FAUSans Office</vt:lpstr>
      <vt:lpstr>Symbol</vt:lpstr>
      <vt:lpstr>FAU - Technische Fakultät</vt:lpstr>
      <vt:lpstr>HRI interface comparisons (VR, AR, bio-signal-based) Sebastian Hirt</vt:lpstr>
      <vt:lpstr>Agenda</vt:lpstr>
      <vt:lpstr>Why compare?</vt:lpstr>
      <vt:lpstr>Agenda</vt:lpstr>
      <vt:lpstr>General comparison</vt:lpstr>
      <vt:lpstr>General comparison</vt:lpstr>
      <vt:lpstr>General comparison</vt:lpstr>
      <vt:lpstr>General comparison</vt:lpstr>
      <vt:lpstr>General comparison</vt:lpstr>
      <vt:lpstr>General comparison</vt:lpstr>
      <vt:lpstr>Agenda</vt:lpstr>
      <vt:lpstr>Agenda</vt:lpstr>
      <vt:lpstr>Agenda</vt:lpstr>
      <vt:lpstr>Agenda</vt:lpstr>
      <vt:lpstr>Best path forward</vt:lpstr>
      <vt:lpstr>Core topic 1</vt:lpstr>
      <vt:lpstr>Literature (IN APA STYLE)*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ne19ryji</cp:lastModifiedBy>
  <cp:revision>500</cp:revision>
  <dcterms:created xsi:type="dcterms:W3CDTF">2021-11-18T07:49:57Z</dcterms:created>
  <dcterms:modified xsi:type="dcterms:W3CDTF">2022-11-07T11:15:52Z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