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30"/>
  </p:notesMasterIdLst>
  <p:handoutMasterIdLst>
    <p:handoutMasterId r:id="rId31"/>
  </p:handoutMasterIdLst>
  <p:sldIdLst>
    <p:sldId id="413" r:id="rId5"/>
    <p:sldId id="475" r:id="rId6"/>
    <p:sldId id="389" r:id="rId7"/>
    <p:sldId id="418" r:id="rId8"/>
    <p:sldId id="448" r:id="rId9"/>
    <p:sldId id="476" r:id="rId10"/>
    <p:sldId id="477" r:id="rId11"/>
    <p:sldId id="447" r:id="rId12"/>
    <p:sldId id="452" r:id="rId13"/>
    <p:sldId id="451" r:id="rId14"/>
    <p:sldId id="454" r:id="rId15"/>
    <p:sldId id="461" r:id="rId16"/>
    <p:sldId id="460" r:id="rId17"/>
    <p:sldId id="462" r:id="rId18"/>
    <p:sldId id="478" r:id="rId19"/>
    <p:sldId id="479" r:id="rId20"/>
    <p:sldId id="480" r:id="rId21"/>
    <p:sldId id="481" r:id="rId22"/>
    <p:sldId id="467" r:id="rId23"/>
    <p:sldId id="482" r:id="rId24"/>
    <p:sldId id="468" r:id="rId25"/>
    <p:sldId id="412" r:id="rId26"/>
    <p:sldId id="474" r:id="rId27"/>
    <p:sldId id="472" r:id="rId28"/>
    <p:sldId id="419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16A"/>
    <a:srgbClr val="8C9FB1"/>
    <a:srgbClr val="2F586E"/>
    <a:srgbClr val="033169"/>
    <a:srgbClr val="002F6C"/>
    <a:srgbClr val="779FB6"/>
    <a:srgbClr val="779FB4"/>
    <a:srgbClr val="779FB5"/>
    <a:srgbClr val="4174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38" autoAdjust="0"/>
    <p:restoredTop sz="94227" autoAdjust="0"/>
  </p:normalViewPr>
  <p:slideViewPr>
    <p:cSldViewPr snapToGrid="0" showGuides="1">
      <p:cViewPr varScale="1">
        <p:scale>
          <a:sx n="107" d="100"/>
          <a:sy n="107" d="100"/>
        </p:scale>
        <p:origin x="1296" y="114"/>
      </p:cViewPr>
      <p:guideLst/>
    </p:cSldViewPr>
  </p:slideViewPr>
  <p:outlineViewPr>
    <p:cViewPr>
      <p:scale>
        <a:sx n="33" d="100"/>
        <a:sy n="33" d="100"/>
      </p:scale>
      <p:origin x="0" y="-278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5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2C9555C-46DE-4406-8ABE-45349F520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F3B590-57A4-4D61-9607-3C2EA36AB1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CE87A-16FF-4C7D-8292-0CB980715C8B}" type="datetimeFigureOut">
              <a:rPr lang="de-DE" smtClean="0"/>
              <a:t>11.01.2023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6DC5A1-1CCC-484A-AB24-DCA2F05D59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041CFA-48F6-4759-86C7-790FC637E9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F6222-CCA6-4FA7-88E0-B7BAE53645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3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CA62E-2216-4960-A875-4D2633F4A404}" type="datetimeFigureOut">
              <a:rPr lang="de-DE" smtClean="0"/>
              <a:t>11.01.2023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93703-73BA-47D5-8B02-C172375928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31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Create better dataset to test specific situations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23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509588" y="250031"/>
            <a:ext cx="2890044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rgbClr val="03316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Friedrich-Alexander-Universität</a:t>
            </a:r>
            <a:b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rgbClr val="03316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rgbClr val="8C9FB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Technische Fakultät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EB11DA8-B5AA-8C41-C320-0B27C8B0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89D1075-568A-0B0D-AB73-AB839F86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F9E911B-FFC0-4AC8-C30A-1D72440F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28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A043EBE-6B81-1544-A72E-799872E30F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8"/>
          <a:stretch/>
        </p:blipFill>
        <p:spPr>
          <a:xfrm>
            <a:off x="0" y="1445931"/>
            <a:ext cx="12192000" cy="540204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C1DC1BF-B7B9-4143-AFEB-7D1D6C73E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Willkommen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929994FB-5DBF-40C3-99B7-BCB45F80FCBA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" name="Textfeld 56"/>
          <p:cNvSpPr txBox="1"/>
          <p:nvPr userDrawn="1"/>
        </p:nvSpPr>
        <p:spPr>
          <a:xfrm>
            <a:off x="509588" y="250031"/>
            <a:ext cx="2890044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Friedrich-Alexander-Universität</a:t>
            </a:r>
            <a:b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Technische Fakultät</a:t>
            </a:r>
          </a:p>
        </p:txBody>
      </p:sp>
    </p:spTree>
    <p:extLst>
      <p:ext uri="{BB962C8B-B14F-4D97-AF65-F5344CB8AC3E}">
        <p14:creationId xmlns:p14="http://schemas.microsoft.com/office/powerpoint/2010/main" val="3923606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s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06507" y="6634666"/>
            <a:ext cx="660437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2481" y="6634666"/>
            <a:ext cx="203582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8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7987594-F169-42FB-8839-77BF8D405E37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40F781E3-735A-4333-AF8D-7842FE86295B}"/>
              </a:ext>
            </a:extLst>
          </p:cNvPr>
          <p:cNvSpPr>
            <a:spLocks noChangeAspect="1"/>
          </p:cNvSpPr>
          <p:nvPr userDrawn="1"/>
        </p:nvSpPr>
        <p:spPr>
          <a:xfrm>
            <a:off x="10761093" y="404966"/>
            <a:ext cx="992062" cy="378753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02F6C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E71240C-4E52-F343-A16B-C435F644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433022"/>
            <a:ext cx="8705195" cy="332399"/>
          </a:xfrm>
        </p:spPr>
        <p:txBody>
          <a:bodyPr anchor="ctr"/>
          <a:lstStyle>
            <a:lvl1pPr>
              <a:defRPr>
                <a:solidFill>
                  <a:srgbClr val="033169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5336F603-985E-B84E-8528-A24D0692A2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8319" y="1498060"/>
            <a:ext cx="11358942" cy="47211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>
                <a:solidFill>
                  <a:srgbClr val="000000"/>
                </a:solidFill>
                <a:latin typeface="+mn-lt"/>
              </a:defRPr>
            </a:lvl1pPr>
            <a:lvl2pPr marL="534988" indent="-268288"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>
                <a:solidFill>
                  <a:schemeClr val="bg1"/>
                </a:solidFill>
              </a:defRPr>
            </a:lvl2pPr>
            <a:lvl3pPr marL="534988" indent="317500"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>
                <a:solidFill>
                  <a:schemeClr val="bg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Ebene 1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</p:txBody>
      </p:sp>
      <p:grpSp>
        <p:nvGrpSpPr>
          <p:cNvPr id="11" name="Gruppieren 10"/>
          <p:cNvGrpSpPr/>
          <p:nvPr userDrawn="1"/>
        </p:nvGrpSpPr>
        <p:grpSpPr>
          <a:xfrm>
            <a:off x="528837" y="6579007"/>
            <a:ext cx="3229152" cy="246221"/>
            <a:chOff x="528837" y="6579007"/>
            <a:chExt cx="3229152" cy="246221"/>
          </a:xfrm>
        </p:grpSpPr>
        <p:sp>
          <p:nvSpPr>
            <p:cNvPr id="13" name="Textfeld 12"/>
            <p:cNvSpPr txBox="1"/>
            <p:nvPr userDrawn="1"/>
          </p:nvSpPr>
          <p:spPr>
            <a:xfrm>
              <a:off x="867945" y="6579007"/>
              <a:ext cx="289004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8C9FB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Lehrstuhl für</a:t>
              </a:r>
              <a:b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33169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4316A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Regelungstechnik</a:t>
              </a:r>
            </a:p>
          </p:txBody>
        </p:sp>
        <p:pic>
          <p:nvPicPr>
            <p:cNvPr id="14" name="Grafik 13"/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837" y="6600012"/>
              <a:ext cx="292693" cy="2008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1128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Kapiteltrenner</a:t>
            </a:r>
            <a:br>
              <a:rPr lang="de-DE" dirty="0"/>
            </a:br>
            <a:r>
              <a:rPr lang="de-DE" dirty="0"/>
              <a:t>Mehrzeilig möglich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8000"/>
          </a:xfrm>
          <a:prstGeom prst="rect">
            <a:avLst/>
          </a:prstGeom>
          <a:solidFill>
            <a:srgbClr val="417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7987594-F169-42FB-8839-77BF8D405E37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40F781E3-735A-4333-AF8D-7842FE86295B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" name="Textfeld 61"/>
          <p:cNvSpPr txBox="1"/>
          <p:nvPr userDrawn="1"/>
        </p:nvSpPr>
        <p:spPr>
          <a:xfrm>
            <a:off x="509588" y="250031"/>
            <a:ext cx="2890044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Friedrich-Alexander-Universität</a:t>
            </a:r>
            <a:b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Technische Fakultät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531019" y="6579007"/>
            <a:ext cx="3226970" cy="247828"/>
            <a:chOff x="531019" y="6579007"/>
            <a:chExt cx="3226970" cy="247828"/>
          </a:xfrm>
        </p:grpSpPr>
        <p:pic>
          <p:nvPicPr>
            <p:cNvPr id="65" name="Grafik 64"/>
            <p:cNvPicPr>
              <a:picLocks noChangeAspect="1"/>
            </p:cNvPicPr>
            <p:nvPr userDrawn="1"/>
          </p:nvPicPr>
          <p:blipFill rotWithShape="1">
            <a:blip r:embed="rId2"/>
            <a:srcRect r="75192"/>
            <a:stretch/>
          </p:blipFill>
          <p:spPr>
            <a:xfrm>
              <a:off x="531019" y="6591538"/>
              <a:ext cx="307181" cy="235297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 userDrawn="1"/>
          </p:nvSpPr>
          <p:spPr>
            <a:xfrm>
              <a:off x="867945" y="6579007"/>
              <a:ext cx="289004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Lehrstuhl für</a:t>
              </a:r>
              <a:b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Regelungstechnik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1092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B8F8A1B-03C5-0549-8917-C69E764403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6"/>
          <a:stretch/>
        </p:blipFill>
        <p:spPr>
          <a:xfrm>
            <a:off x="0" y="1435540"/>
            <a:ext cx="12192000" cy="5412440"/>
          </a:xfrm>
          <a:prstGeom prst="rect">
            <a:avLst/>
          </a:prstGeom>
        </p:spPr>
      </p:pic>
      <p:sp>
        <p:nvSpPr>
          <p:cNvPr id="60" name="Rechteck 59">
            <a:extLst>
              <a:ext uri="{FF2B5EF4-FFF2-40B4-BE49-F238E27FC236}">
                <a16:creationId xmlns:a16="http://schemas.microsoft.com/office/drawing/2014/main" id="{CBD8B083-79E8-44E1-BA43-E993160F02E1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Textplatzhalter 64">
            <a:extLst>
              <a:ext uri="{FF2B5EF4-FFF2-40B4-BE49-F238E27FC236}">
                <a16:creationId xmlns:a16="http://schemas.microsoft.com/office/drawing/2014/main" id="{94E4DAD8-28C4-496D-803F-AF50BFF89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6" name="Textfeld 55"/>
          <p:cNvSpPr txBox="1"/>
          <p:nvPr userDrawn="1"/>
        </p:nvSpPr>
        <p:spPr>
          <a:xfrm>
            <a:off x="509588" y="250031"/>
            <a:ext cx="2890044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Friedrich-Alexander-Universität</a:t>
            </a:r>
            <a:b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Technische Fakultät</a:t>
            </a:r>
          </a:p>
        </p:txBody>
      </p:sp>
    </p:spTree>
    <p:extLst>
      <p:ext uri="{BB962C8B-B14F-4D97-AF65-F5344CB8AC3E}">
        <p14:creationId xmlns:p14="http://schemas.microsoft.com/office/powerpoint/2010/main" val="498409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999BA3-562C-4E45-8F3B-A023F450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1581D5-332D-4C8E-AF45-43F518A6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D440FC-859D-4521-8908-A802F3E53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C6C66-9703-4B53-BAF2-1F89587F3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7719" y="6634666"/>
            <a:ext cx="546973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FAB54-E254-4FCB-BB98-1E4D5A6D0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9EA0DE-CCA1-4795-BE19-74C50E90E6A6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10272FF-60F7-4AF4-9CD6-0A04080EA9B4}"/>
              </a:ext>
            </a:extLst>
          </p:cNvPr>
          <p:cNvSpPr/>
          <p:nvPr userDrawn="1"/>
        </p:nvSpPr>
        <p:spPr>
          <a:xfrm>
            <a:off x="517200" y="6538526"/>
            <a:ext cx="11674800" cy="18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: Form 59">
            <a:extLst>
              <a:ext uri="{FF2B5EF4-FFF2-40B4-BE49-F238E27FC236}">
                <a16:creationId xmlns:a16="http://schemas.microsoft.com/office/drawing/2014/main" id="{ED529D85-540A-364B-9E21-55BAD3CE8EA9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02F6C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528837" y="6579007"/>
            <a:ext cx="3229152" cy="246221"/>
            <a:chOff x="528837" y="6579007"/>
            <a:chExt cx="3229152" cy="246221"/>
          </a:xfrm>
        </p:grpSpPr>
        <p:sp>
          <p:nvSpPr>
            <p:cNvPr id="11" name="Textfeld 10"/>
            <p:cNvSpPr txBox="1"/>
            <p:nvPr userDrawn="1"/>
          </p:nvSpPr>
          <p:spPr>
            <a:xfrm>
              <a:off x="867945" y="6579007"/>
              <a:ext cx="289004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8C9FB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Lehrstuhl für</a:t>
              </a:r>
              <a:b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33169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4316A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Regelungstechnik</a:t>
              </a:r>
            </a:p>
          </p:txBody>
        </p:sp>
        <p:pic>
          <p:nvPicPr>
            <p:cNvPr id="10" name="Grafik 9"/>
            <p:cNvPicPr>
              <a:picLocks noChangeAspect="1"/>
            </p:cNvPicPr>
            <p:nvPr userDrawn="1"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837" y="6600012"/>
              <a:ext cx="292693" cy="2008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982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57" r:id="rId2"/>
    <p:sldLayoutId id="2147483782" r:id="rId3"/>
    <p:sldLayoutId id="2147483760" r:id="rId4"/>
    <p:sldLayoutId id="2147483779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2F586E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55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1026">
          <p15:clr>
            <a:srgbClr val="F26B43"/>
          </p15:clr>
        </p15:guide>
        <p15:guide id="8" orient="horz" pos="3906">
          <p15:clr>
            <a:srgbClr val="F26B43"/>
          </p15:clr>
        </p15:guide>
        <p15:guide id="9" orient="horz" pos="4178">
          <p15:clr>
            <a:srgbClr val="F26B43"/>
          </p15:clr>
        </p15:guide>
        <p15:guide id="10" pos="3908">
          <p15:clr>
            <a:srgbClr val="F26B43"/>
          </p15:clr>
        </p15:guide>
        <p15:guide id="11" pos="37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02" y="5940135"/>
            <a:ext cx="787498" cy="5394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EBE2CCC-81A8-B642-A125-DAFFFA2A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63" y="2956066"/>
            <a:ext cx="8883842" cy="1366784"/>
          </a:xfrm>
        </p:spPr>
        <p:txBody>
          <a:bodyPr/>
          <a:lstStyle/>
          <a:p>
            <a:r>
              <a:rPr lang="en-US" sz="4200" dirty="0"/>
              <a:t>Recurrent Neural Networks (RNN)</a:t>
            </a:r>
            <a:br>
              <a:rPr lang="en-US" sz="4200" dirty="0"/>
            </a:br>
            <a:r>
              <a:rPr lang="en-US" sz="4200" dirty="0"/>
              <a:t>for Modeling of Nonlinear Systems</a:t>
            </a:r>
            <a:endParaRPr lang="de-DE" sz="28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6D191B2-686C-214D-82A4-E6748DD0D8D5}"/>
              </a:ext>
            </a:extLst>
          </p:cNvPr>
          <p:cNvSpPr txBox="1">
            <a:spLocks/>
          </p:cNvSpPr>
          <p:nvPr/>
        </p:nvSpPr>
        <p:spPr>
          <a:xfrm>
            <a:off x="1494812" y="5902132"/>
            <a:ext cx="3861635" cy="619465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500"/>
              </a:lnSpc>
            </a:pPr>
            <a:r>
              <a:rPr lang="de-DE" sz="2000" dirty="0"/>
              <a:t>Sebastian Hirt | 12.01.2023</a:t>
            </a:r>
          </a:p>
          <a:p>
            <a:pPr>
              <a:lnSpc>
                <a:spcPts val="2500"/>
              </a:lnSpc>
            </a:pPr>
            <a:r>
              <a:rPr lang="de-DE" sz="2000" dirty="0"/>
              <a:t>Lehrstuhl für Regelungstechnik</a:t>
            </a:r>
          </a:p>
        </p:txBody>
      </p:sp>
    </p:spTree>
    <p:extLst>
      <p:ext uri="{BB962C8B-B14F-4D97-AF65-F5344CB8AC3E}">
        <p14:creationId xmlns:p14="http://schemas.microsoft.com/office/powerpoint/2010/main" val="3013626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Drag-Complex Dataset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Pushing force on object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Drag on object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9EFDD3-455A-5D88-E91B-55A19B6A2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53" y="2680431"/>
            <a:ext cx="4914238" cy="3538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16B0EA-238C-F3FA-22C1-FE8B61CCD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833" y="1257236"/>
            <a:ext cx="6821714" cy="516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27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Pendulum-Complex Dataset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Pushing a pendulum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Friction due to air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3C37BE-2A27-F613-4B0F-66DAF0D52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" y="2809898"/>
            <a:ext cx="5543490" cy="2884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04CC6F-4C07-0EA1-CBEA-271ABBDCA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790" y="1498060"/>
            <a:ext cx="5810194" cy="472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16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for Training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566E055-639F-36C7-FA54-FF2DB2C85FB8}"/>
              </a:ext>
            </a:extLst>
          </p:cNvPr>
          <p:cNvSpPr txBox="1">
            <a:spLocks/>
          </p:cNvSpPr>
          <p:nvPr/>
        </p:nvSpPr>
        <p:spPr>
          <a:xfrm>
            <a:off x="670719" y="1650460"/>
            <a:ext cx="11358942" cy="47211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6700" indent="-2667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34988" indent="-2682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4988" indent="3175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into training, validation and test set</a:t>
            </a:r>
          </a:p>
          <a:p>
            <a:r>
              <a:rPr lang="en-US" dirty="0"/>
              <a:t>Scaling with </a:t>
            </a:r>
            <a:r>
              <a:rPr lang="en-US" dirty="0" err="1"/>
              <a:t>MinMaxScaler</a:t>
            </a:r>
            <a:r>
              <a:rPr lang="en-US" dirty="0"/>
              <a:t> to [-1,1] to match LSTM output</a:t>
            </a:r>
          </a:p>
          <a:p>
            <a:r>
              <a:rPr lang="en-US" dirty="0"/>
              <a:t>Initial condition given at first timestep, after zero</a:t>
            </a:r>
          </a:p>
          <a:p>
            <a:r>
              <a:rPr lang="en-US" dirty="0"/>
              <a:t>Force input given at every time step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139594-4779-5AAF-5E24-C83846FF3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702" y="3429000"/>
            <a:ext cx="5544142" cy="271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73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Hyperparameter </a:t>
            </a:r>
            <a:r>
              <a:rPr lang="de-DE" dirty="0" err="1"/>
              <a:t>search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871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search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566E055-639F-36C7-FA54-FF2DB2C85FB8}"/>
              </a:ext>
            </a:extLst>
          </p:cNvPr>
          <p:cNvSpPr txBox="1">
            <a:spLocks/>
          </p:cNvSpPr>
          <p:nvPr/>
        </p:nvSpPr>
        <p:spPr>
          <a:xfrm>
            <a:off x="670719" y="1650460"/>
            <a:ext cx="11358942" cy="47211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6700" indent="-2667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34988" indent="-2682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4988" indent="3175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Monitoring validation loss for early stopping</a:t>
            </a:r>
          </a:p>
          <a:p>
            <a:r>
              <a:rPr lang="en-US" dirty="0"/>
              <a:t>Check hyperparameters one by one</a:t>
            </a:r>
          </a:p>
          <a:p>
            <a:r>
              <a:rPr lang="en-US" dirty="0"/>
              <a:t>Take best parameter for next step</a:t>
            </a:r>
          </a:p>
          <a:p>
            <a:r>
              <a:rPr lang="en-US" dirty="0"/>
              <a:t>Order of searching: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dirty="0"/>
              <a:t>Learning rate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dirty="0"/>
              <a:t>Number of layers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dirty="0"/>
              <a:t>Number of nodes in each layer</a:t>
            </a:r>
          </a:p>
          <a:p>
            <a:pPr marL="341312" indent="-342900"/>
            <a:r>
              <a:rPr lang="en-US" dirty="0"/>
              <a:t>Training for 500 epochs, then 5000 with best model</a:t>
            </a:r>
          </a:p>
          <a:p>
            <a:pPr marL="609600" lvl="1" indent="-342900">
              <a:buFont typeface="+mj-lt"/>
              <a:buAutoNum type="arabicPeriod"/>
            </a:pPr>
            <a:endParaRPr lang="en-US" dirty="0"/>
          </a:p>
          <a:p>
            <a:pPr marL="266700" lvl="1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Overfitting and Underfitting | Kaggle">
            <a:extLst>
              <a:ext uri="{FF2B5EF4-FFF2-40B4-BE49-F238E27FC236}">
                <a16:creationId xmlns:a16="http://schemas.microsoft.com/office/drawing/2014/main" id="{BAF6BB4A-61AD-23DC-49DA-930DAFB65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313" y="165046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769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Hyperparameter </a:t>
            </a:r>
            <a:r>
              <a:rPr lang="de-DE" dirty="0" err="1"/>
              <a:t>search</a:t>
            </a:r>
            <a:r>
              <a:rPr lang="de-DE" dirty="0"/>
              <a:t> - </a:t>
            </a:r>
            <a:r>
              <a:rPr lang="en-US" dirty="0"/>
              <a:t>Learning rate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566E055-639F-36C7-FA54-FF2DB2C85FB8}"/>
              </a:ext>
            </a:extLst>
          </p:cNvPr>
          <p:cNvSpPr txBox="1">
            <a:spLocks/>
          </p:cNvSpPr>
          <p:nvPr/>
        </p:nvSpPr>
        <p:spPr>
          <a:xfrm>
            <a:off x="670719" y="1650460"/>
            <a:ext cx="11358942" cy="47211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6700" indent="-2667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34988" indent="-2682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4988" indent="3175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Better performance with higher learning rate</a:t>
            </a:r>
          </a:p>
          <a:p>
            <a:endParaRPr lang="en-US" dirty="0"/>
          </a:p>
          <a:p>
            <a:pPr marL="609600" lvl="1" indent="-342900">
              <a:buFont typeface="+mj-lt"/>
              <a:buAutoNum type="arabicPeriod"/>
            </a:pPr>
            <a:endParaRPr lang="en-US" dirty="0"/>
          </a:p>
          <a:p>
            <a:pPr marL="266700" lvl="1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1C5E293F-3BE7-B343-EC52-21E6E7FE1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100" y="181647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38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Hyperparameter </a:t>
            </a:r>
            <a:r>
              <a:rPr lang="de-DE" dirty="0" err="1"/>
              <a:t>search</a:t>
            </a:r>
            <a:r>
              <a:rPr lang="de-DE" dirty="0"/>
              <a:t> - </a:t>
            </a:r>
            <a:r>
              <a:rPr lang="en-US" dirty="0"/>
              <a:t>Layers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566E055-639F-36C7-FA54-FF2DB2C85FB8}"/>
              </a:ext>
            </a:extLst>
          </p:cNvPr>
          <p:cNvSpPr txBox="1">
            <a:spLocks/>
          </p:cNvSpPr>
          <p:nvPr/>
        </p:nvSpPr>
        <p:spPr>
          <a:xfrm>
            <a:off x="670719" y="1650460"/>
            <a:ext cx="11358942" cy="47211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6700" indent="-2667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34988" indent="-2682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4988" indent="3175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Better performance with less layers</a:t>
            </a:r>
          </a:p>
          <a:p>
            <a:r>
              <a:rPr lang="en-US" dirty="0"/>
              <a:t>No clear winner</a:t>
            </a:r>
          </a:p>
          <a:p>
            <a:endParaRPr lang="en-US" dirty="0"/>
          </a:p>
          <a:p>
            <a:pPr marL="609600" lvl="1" indent="-342900">
              <a:buFont typeface="+mj-lt"/>
              <a:buAutoNum type="arabicPeriod"/>
            </a:pPr>
            <a:endParaRPr lang="en-US" dirty="0"/>
          </a:p>
          <a:p>
            <a:pPr marL="266700" lvl="1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7165F98C-AE11-C165-0686-A265471A5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891" y="181647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01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Hyperparameter </a:t>
            </a:r>
            <a:r>
              <a:rPr lang="de-DE" dirty="0" err="1"/>
              <a:t>search</a:t>
            </a:r>
            <a:r>
              <a:rPr lang="de-DE" dirty="0"/>
              <a:t> - </a:t>
            </a:r>
            <a:r>
              <a:rPr lang="en-US" dirty="0"/>
              <a:t>Nodes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566E055-639F-36C7-FA54-FF2DB2C85FB8}"/>
              </a:ext>
            </a:extLst>
          </p:cNvPr>
          <p:cNvSpPr txBox="1">
            <a:spLocks/>
          </p:cNvSpPr>
          <p:nvPr/>
        </p:nvSpPr>
        <p:spPr>
          <a:xfrm>
            <a:off x="670719" y="1650460"/>
            <a:ext cx="11358942" cy="47211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6700" indent="-2667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34988" indent="-2682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4988" indent="3175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Better performance with less nodes</a:t>
            </a:r>
          </a:p>
          <a:p>
            <a:r>
              <a:rPr lang="en-US" dirty="0"/>
              <a:t>Smaller models train more stable</a:t>
            </a:r>
          </a:p>
          <a:p>
            <a:endParaRPr lang="en-US" dirty="0"/>
          </a:p>
          <a:p>
            <a:pPr marL="609600" lvl="1" indent="-342900">
              <a:buFont typeface="+mj-lt"/>
              <a:buAutoNum type="arabicPeriod"/>
            </a:pPr>
            <a:endParaRPr lang="en-US" dirty="0"/>
          </a:p>
          <a:p>
            <a:pPr marL="266700" lvl="1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780EC9F8-9FBA-8F15-32CB-E1F44DF90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309" y="181647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15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Stopping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566E055-639F-36C7-FA54-FF2DB2C85FB8}"/>
              </a:ext>
            </a:extLst>
          </p:cNvPr>
          <p:cNvSpPr txBox="1">
            <a:spLocks/>
          </p:cNvSpPr>
          <p:nvPr/>
        </p:nvSpPr>
        <p:spPr>
          <a:xfrm>
            <a:off x="670719" y="1650460"/>
            <a:ext cx="11358942" cy="47211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6700" indent="-2667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34988" indent="-2682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4988" indent="3175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Early stopping to save best model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609600" lvl="1" indent="-342900">
              <a:buFont typeface="+mj-lt"/>
              <a:buAutoNum type="arabicPeriod"/>
            </a:pPr>
            <a:endParaRPr lang="en-US" dirty="0"/>
          </a:p>
          <a:p>
            <a:pPr marL="266700" lvl="1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07B05BB4-E4F3-55D0-E222-C3B2A8630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365" y="1650460"/>
            <a:ext cx="5852172" cy="4389129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D9466AD9-E837-A1A5-2336-E264D3450F21}"/>
              </a:ext>
            </a:extLst>
          </p:cNvPr>
          <p:cNvSpPr/>
          <p:nvPr/>
        </p:nvSpPr>
        <p:spPr>
          <a:xfrm rot="10800000">
            <a:off x="9699812" y="5181601"/>
            <a:ext cx="277906" cy="51098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966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Evaluation and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45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70317D-0F23-D5C4-2C97-6D7F0871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356D28-0B4C-CEA9-A5BB-70C6A8CB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2B4545-7DC3-302B-B5BA-B1AFF8A6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8CF73E8-E1FA-9775-4421-83829CA8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30F372C-3EE1-F0C8-AD13-5E374845FE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Just plot of timeseries</a:t>
            </a:r>
          </a:p>
          <a:p>
            <a:r>
              <a:rPr lang="en-US" dirty="0"/>
              <a:t>Image of systems, gears, pendulum?</a:t>
            </a:r>
          </a:p>
        </p:txBody>
      </p:sp>
    </p:spTree>
    <p:extLst>
      <p:ext uri="{BB962C8B-B14F-4D97-AF65-F5344CB8AC3E}">
        <p14:creationId xmlns:p14="http://schemas.microsoft.com/office/powerpoint/2010/main" val="1557798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982C11-459E-F2E2-54A8-C7E6FF62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71FA2-146A-4A9D-CF30-D639A233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4FF3F-10B4-3EA1-6DA7-3B5694A9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AFF16D-CB3E-E86C-0447-A1A6B914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Pendulum Evaluation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5C342D-23F0-CCD6-9C51-E402B43C247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Overall low error</a:t>
            </a:r>
          </a:p>
          <a:p>
            <a:r>
              <a:rPr lang="en-US" dirty="0"/>
              <a:t>Small error spikes on input change</a:t>
            </a:r>
          </a:p>
        </p:txBody>
      </p:sp>
      <p:pic>
        <p:nvPicPr>
          <p:cNvPr id="8" name="Picture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A44BC96-174F-0283-05E9-DE17CCF2E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19" y="2667966"/>
            <a:ext cx="4735000" cy="3551250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CCAE2342-3BF5-BBBA-2196-7D7294248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877" y="2667966"/>
            <a:ext cx="4735000" cy="35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80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Difficulties in training for larger model</a:t>
            </a:r>
          </a:p>
          <a:p>
            <a:r>
              <a:rPr lang="en-US" dirty="0"/>
              <a:t>Clear ability to predict nonlinear system</a:t>
            </a:r>
          </a:p>
          <a:p>
            <a:r>
              <a:rPr lang="en-US" dirty="0"/>
              <a:t>Error spikes on input change</a:t>
            </a:r>
          </a:p>
          <a:p>
            <a:r>
              <a:rPr lang="en-US" dirty="0"/>
              <a:t>Recommendation:</a:t>
            </a:r>
          </a:p>
          <a:p>
            <a:pPr lvl="1"/>
            <a:r>
              <a:rPr lang="en-US" dirty="0"/>
              <a:t>Use 2 LSTM layers with 32/64 nodes and learning rate of 0.01 for similar systems</a:t>
            </a:r>
          </a:p>
          <a:p>
            <a:pPr lvl="1"/>
            <a:r>
              <a:rPr lang="en-US" dirty="0"/>
              <a:t>New hyperparameter search for different systems</a:t>
            </a:r>
          </a:p>
          <a:p>
            <a:r>
              <a:rPr lang="en-US" dirty="0"/>
              <a:t>Analysis on what and how much training data is necessary to achieve good results</a:t>
            </a:r>
          </a:p>
          <a:p>
            <a:r>
              <a:rPr lang="en-US" dirty="0"/>
              <a:t>Testing for more complex ODEs</a:t>
            </a:r>
          </a:p>
          <a:p>
            <a:r>
              <a:rPr lang="en-US" dirty="0"/>
              <a:t>Deeper look into training instabilities necessary for larger models</a:t>
            </a:r>
          </a:p>
          <a:p>
            <a:endParaRPr lang="en-US" dirty="0"/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22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671D917-0E7D-044A-A553-3607B76DD2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3054250"/>
            <a:ext cx="11157745" cy="749501"/>
          </a:xfrm>
        </p:spPr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85948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CB9CD-02EF-89B5-BC22-FE06DFC2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40B7B-08A4-CDC7-F299-7C5FC62E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F7B76-53F5-97A1-747F-EA440E26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0068B1-646F-6A77-8AD6-118E6571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4522D3-9A27-7215-1F56-189F29A0E8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8319" y="1498060"/>
            <a:ext cx="11358942" cy="4721156"/>
          </a:xfrm>
        </p:spPr>
        <p:txBody>
          <a:bodyPr/>
          <a:lstStyle/>
          <a:p>
            <a:pPr fontAlgn="base"/>
            <a:r>
              <a:rPr lang="en-US" b="0" i="0" dirty="0">
                <a:solidFill>
                  <a:srgbClr val="21262B"/>
                </a:solidFill>
                <a:effectLst/>
                <a:latin typeface="inherit"/>
              </a:rPr>
              <a:t>Yu, Y., Si, X., Hu, C., &amp; Zhang, J. (2019). A review of recurrent neural networks: LSTM cells and network architectures. </a:t>
            </a:r>
            <a:r>
              <a:rPr lang="en-US" b="0" i="1" dirty="0">
                <a:solidFill>
                  <a:srgbClr val="21262B"/>
                </a:solidFill>
                <a:effectLst/>
                <a:latin typeface="inherit"/>
              </a:rPr>
              <a:t>Neural Computation</a:t>
            </a:r>
            <a:r>
              <a:rPr lang="en-US" b="0" i="0" dirty="0">
                <a:solidFill>
                  <a:srgbClr val="21262B"/>
                </a:solidFill>
                <a:effectLst/>
                <a:latin typeface="inherit"/>
              </a:rPr>
              <a:t>, </a:t>
            </a:r>
            <a:r>
              <a:rPr lang="en-US" b="0" i="1" dirty="0">
                <a:solidFill>
                  <a:srgbClr val="21262B"/>
                </a:solidFill>
                <a:effectLst/>
                <a:latin typeface="inherit"/>
              </a:rPr>
              <a:t>31</a:t>
            </a:r>
            <a:r>
              <a:rPr lang="en-US" b="0" i="0" dirty="0">
                <a:solidFill>
                  <a:srgbClr val="21262B"/>
                </a:solidFill>
                <a:effectLst/>
                <a:latin typeface="inherit"/>
              </a:rPr>
              <a:t>(7), 1235–1270.</a:t>
            </a:r>
          </a:p>
          <a:p>
            <a:pPr fontAlgn="base"/>
            <a:r>
              <a:rPr lang="en-US" b="0" i="0" dirty="0" err="1">
                <a:solidFill>
                  <a:srgbClr val="21262B"/>
                </a:solidFill>
                <a:effectLst/>
                <a:latin typeface="inherit"/>
              </a:rPr>
              <a:t>Werbos</a:t>
            </a:r>
            <a:r>
              <a:rPr lang="en-US" b="0" i="0" dirty="0">
                <a:solidFill>
                  <a:srgbClr val="21262B"/>
                </a:solidFill>
                <a:effectLst/>
                <a:latin typeface="inherit"/>
              </a:rPr>
              <a:t>, P. (1990). Backpropagation through time: what it does and how to do it. Proceedings of the IEEE, 78(10), 1550–1560.</a:t>
            </a:r>
          </a:p>
          <a:p>
            <a:pPr marL="0" indent="0" fontAlgn="base">
              <a:buNone/>
            </a:pPr>
            <a:endParaRPr lang="en-US" b="0" i="0" dirty="0">
              <a:solidFill>
                <a:srgbClr val="21262B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739666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4761E152-B7EF-00B5-47FF-110705BBE7D4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en-US" dirty="0"/>
                  <a:t>Pushing force: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𝑚𝑎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Air resistance (Drag):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ρ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Simplification: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Resulting force: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4761E152-B7EF-00B5-47FF-110705BBE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2"/>
                <a:stretch>
                  <a:fillRect l="-1127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552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25ACF-8A0E-F1AE-3244-418BE859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4C8D4-14F7-53DA-7D5A-D4D7A49B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ACCAA-51B9-D5F1-04B9-2B9A4B82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0E3809-9A44-A71E-1559-E8647A4D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AD841A51-2A67-037C-2F5C-30EB85B9AA44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en-US" dirty="0"/>
                  <a:t>Resulting force: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Express as second order differential equation: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𝑚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𝑏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𝑑𝑥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/>
                  <a:t>Transform into system of two first order equations: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𝑑𝑥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𝑑𝑣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 use in </a:t>
                </a:r>
                <a:r>
                  <a:rPr lang="en-US" dirty="0" err="1">
                    <a:sym typeface="Wingdings" panose="05000000000000000000" pitchFamily="2" charset="2"/>
                  </a:rPr>
                  <a:t>odeint</a:t>
                </a:r>
                <a:r>
                  <a:rPr lang="en-US" dirty="0">
                    <a:sym typeface="Wingdings" panose="05000000000000000000" pitchFamily="2" charset="2"/>
                  </a:rPr>
                  <a:t> python function to get values of velocity and/or position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AD841A51-2A67-037C-2F5C-30EB85B9AA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2"/>
                <a:stretch>
                  <a:fillRect l="-1127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16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 dirty="0"/>
              <a:t>12/01/2023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87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ODEs describe nonlinear systems over time</a:t>
            </a:r>
          </a:p>
          <a:p>
            <a:r>
              <a:rPr lang="en-US" dirty="0"/>
              <a:t>Recurrent neural networks capable of nonlinearities and time series</a:t>
            </a:r>
          </a:p>
          <a:p>
            <a:r>
              <a:rPr lang="en-US" dirty="0"/>
              <a:t>Generation of training data</a:t>
            </a:r>
          </a:p>
          <a:p>
            <a:r>
              <a:rPr lang="en-US" dirty="0"/>
              <a:t>Hyperparameter search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7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Methods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39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3BE67-6534-1C3A-E36C-0224BF439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10F10-BA9D-76C8-BAFA-9E2F4E2F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BE608-935D-1141-0AA6-1E75F1C8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3BFD9D-F99B-123E-FEC2-A17E3A7F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LSTM-Cell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847AAF-2477-729E-F4DD-340F4DC41F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Long-term dependency through cell state</a:t>
            </a:r>
          </a:p>
          <a:p>
            <a:r>
              <a:rPr lang="en-US" dirty="0"/>
              <a:t>Passing of new initial value to next timestep</a:t>
            </a:r>
            <a:br>
              <a:rPr lang="en-US" dirty="0"/>
            </a:br>
            <a:r>
              <a:rPr lang="en-US" dirty="0"/>
              <a:t>internally</a:t>
            </a:r>
          </a:p>
          <a:p>
            <a:r>
              <a:rPr lang="en-US" dirty="0"/>
              <a:t>Gates with trainable weights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54B0A0-6814-789B-5CFC-6341AEB4C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567" y="1713209"/>
            <a:ext cx="5796196" cy="41074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7EC153-7E25-534B-D808-CD26554B66D7}"/>
              </a:ext>
            </a:extLst>
          </p:cNvPr>
          <p:cNvSpPr txBox="1"/>
          <p:nvPr/>
        </p:nvSpPr>
        <p:spPr>
          <a:xfrm>
            <a:off x="6184186" y="5832217"/>
            <a:ext cx="5216577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Adapted from (Yu, Y., Si, X., Hu, C., &amp; Zhang, J., 2019)</a:t>
            </a:r>
          </a:p>
        </p:txBody>
      </p:sp>
    </p:spTree>
    <p:extLst>
      <p:ext uri="{BB962C8B-B14F-4D97-AF65-F5344CB8AC3E}">
        <p14:creationId xmlns:p14="http://schemas.microsoft.com/office/powerpoint/2010/main" val="361662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3BE67-6534-1C3A-E36C-0224BF439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10F10-BA9D-76C8-BAFA-9E2F4E2F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BE608-935D-1141-0AA6-1E75F1C8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3BFD9D-F99B-123E-FEC2-A17E3A7F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847AAF-2477-729E-F4DD-340F4DC41F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Example of model with 32 nodes and 2 hidden</a:t>
            </a:r>
            <a:br>
              <a:rPr lang="en-US" dirty="0"/>
            </a:br>
            <a:r>
              <a:rPr lang="en-US" dirty="0"/>
              <a:t>layers</a:t>
            </a:r>
          </a:p>
          <a:p>
            <a:r>
              <a:rPr lang="en-US" dirty="0"/>
              <a:t>Transfer of states to next time steps</a:t>
            </a:r>
          </a:p>
          <a:p>
            <a:r>
              <a:rPr lang="en-US" dirty="0"/>
              <a:t>Same weights at all time steps of individual</a:t>
            </a:r>
            <a:br>
              <a:rPr lang="en-US" dirty="0"/>
            </a:br>
            <a:r>
              <a:rPr lang="en-US" dirty="0"/>
              <a:t>Cells</a:t>
            </a:r>
          </a:p>
          <a:p>
            <a:r>
              <a:rPr lang="en-US" dirty="0"/>
              <a:t>Ability to predict indefinite future states</a:t>
            </a:r>
          </a:p>
          <a:p>
            <a:r>
              <a:rPr lang="en-US" dirty="0"/>
              <a:t>Fixed number of timesteps for training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EEB40A-886B-CC26-4063-1B0D979CE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685" y="1357988"/>
            <a:ext cx="6183259" cy="478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50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Forward pass</a:t>
            </a:r>
          </a:p>
          <a:p>
            <a:r>
              <a:rPr lang="en-US" dirty="0"/>
              <a:t>MSE loss function</a:t>
            </a:r>
          </a:p>
          <a:p>
            <a:r>
              <a:rPr lang="en-US" dirty="0"/>
              <a:t>Backpropagation through time (</a:t>
            </a:r>
            <a:r>
              <a:rPr lang="en-US" b="0" i="0" dirty="0" err="1">
                <a:solidFill>
                  <a:srgbClr val="21262B"/>
                </a:solidFill>
                <a:effectLst/>
                <a:latin typeface="inherit"/>
              </a:rPr>
              <a:t>Werbos</a:t>
            </a:r>
            <a:r>
              <a:rPr lang="en-US" b="0" i="0" dirty="0">
                <a:solidFill>
                  <a:srgbClr val="21262B"/>
                </a:solidFill>
                <a:effectLst/>
                <a:latin typeface="inherit"/>
              </a:rPr>
              <a:t>, P., 1990)</a:t>
            </a:r>
            <a:endParaRPr lang="en-US" dirty="0"/>
          </a:p>
          <a:p>
            <a:r>
              <a:rPr lang="en-US" dirty="0"/>
              <a:t>Adam optimizer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8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creation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832571"/>
      </p:ext>
    </p:extLst>
  </p:cSld>
  <p:clrMapOvr>
    <a:masterClrMapping/>
  </p:clrMapOvr>
</p:sld>
</file>

<file path=ppt/theme/theme1.xml><?xml version="1.0" encoding="utf-8"?>
<a:theme xmlns:a="http://schemas.openxmlformats.org/drawingml/2006/main" name="FAU - Technische Fakultät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lIns="180000" tIns="180000" rIns="180000" bIns="180000" rtlCol="0" anchor="ctr"/>
      <a:lstStyle>
        <a:defPPr marL="0" marR="0" indent="0" algn="ctr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marR="0" indent="0" algn="l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7C64748B88E4F4A81E78C320064AA18" ma:contentTypeVersion="13" ma:contentTypeDescription="Ein neues Dokument erstellen." ma:contentTypeScope="" ma:versionID="7d7fe78eff81fbacf66dc0ff6aeec5a3">
  <xsd:schema xmlns:xsd="http://www.w3.org/2001/XMLSchema" xmlns:xs="http://www.w3.org/2001/XMLSchema" xmlns:p="http://schemas.microsoft.com/office/2006/metadata/properties" xmlns:ns2="e1a9e197-d112-4abb-aa0c-4ed035d690a3" xmlns:ns3="5d4c14f1-5e26-4315-944b-e10ebb29e5be" targetNamespace="http://schemas.microsoft.com/office/2006/metadata/properties" ma:root="true" ma:fieldsID="798e591f6d3205a21a5c8f3fdff7cfef" ns2:_="" ns3:_="">
    <xsd:import namespace="e1a9e197-d112-4abb-aa0c-4ed035d690a3"/>
    <xsd:import namespace="5d4c14f1-5e26-4315-944b-e10ebb29e5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a9e197-d112-4abb-aa0c-4ed035d690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4c14f1-5e26-4315-944b-e10ebb29e5b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57329C-FB5F-4A4D-B331-82D30E9A7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FBE955-EBBF-441B-94AE-DC551CE16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a9e197-d112-4abb-aa0c-4ed035d690a3"/>
    <ds:schemaRef ds:uri="5d4c14f1-5e26-4315-944b-e10ebb29e5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1A7FE3-81F7-4596-A188-3EE8D4188E1F}">
  <ds:schemaRefs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e1a9e197-d112-4abb-aa0c-4ed035d690a3"/>
    <ds:schemaRef ds:uri="http://purl.org/dc/elements/1.1/"/>
    <ds:schemaRef ds:uri="http://schemas.microsoft.com/office/infopath/2007/PartnerControls"/>
    <ds:schemaRef ds:uri="5d4c14f1-5e26-4315-944b-e10ebb29e5be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821</Words>
  <Application>Microsoft Office PowerPoint</Application>
  <PresentationFormat>Widescreen</PresentationFormat>
  <Paragraphs>228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inherit</vt:lpstr>
      <vt:lpstr>Symbol</vt:lpstr>
      <vt:lpstr>Wingdings</vt:lpstr>
      <vt:lpstr>FAU - Technische Fakultät</vt:lpstr>
      <vt:lpstr>Recurrent Neural Networks (RNN) for Modeling of Nonlinear Systems</vt:lpstr>
      <vt:lpstr>Motivation</vt:lpstr>
      <vt:lpstr>Introduction</vt:lpstr>
      <vt:lpstr>Introduction</vt:lpstr>
      <vt:lpstr>Methods</vt:lpstr>
      <vt:lpstr>LSTM-Cell</vt:lpstr>
      <vt:lpstr>Model</vt:lpstr>
      <vt:lpstr>Optimization</vt:lpstr>
      <vt:lpstr>Dataset creation</vt:lpstr>
      <vt:lpstr>Drag-Complex Dataset</vt:lpstr>
      <vt:lpstr>Pendulum-Complex Dataset</vt:lpstr>
      <vt:lpstr>Preparation for Training</vt:lpstr>
      <vt:lpstr>Hyperparameter search</vt:lpstr>
      <vt:lpstr>Manual search</vt:lpstr>
      <vt:lpstr>Hyperparameter search - Learning rate</vt:lpstr>
      <vt:lpstr>Hyperparameter search - Layers</vt:lpstr>
      <vt:lpstr>Hyperparameter search - Nodes</vt:lpstr>
      <vt:lpstr>Early Stopping</vt:lpstr>
      <vt:lpstr>Evaluation and Conclusion</vt:lpstr>
      <vt:lpstr>Pendulum Evaluation</vt:lpstr>
      <vt:lpstr>Conclusion and Future Work</vt:lpstr>
      <vt:lpstr>PowerPoint Presentation</vt:lpstr>
      <vt:lpstr>References</vt:lpstr>
      <vt:lpstr>Problem description</vt:lpstr>
      <vt:lpstr>Problem description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</dc:title>
  <dc:creator>Julia Gutschmidt</dc:creator>
  <cp:lastModifiedBy>Hirt, Sebastian</cp:lastModifiedBy>
  <cp:revision>198</cp:revision>
  <cp:lastPrinted>2022-03-30T06:55:47Z</cp:lastPrinted>
  <dcterms:created xsi:type="dcterms:W3CDTF">2021-11-18T07:49:57Z</dcterms:created>
  <dcterms:modified xsi:type="dcterms:W3CDTF">2023-01-11T08:54:53Z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0x010100B7C64748B88E4F4A81E78C320064AA18</vt:lpwstr>
  </property>
</Properties>
</file>