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413" r:id="rId5"/>
    <p:sldId id="475" r:id="rId6"/>
    <p:sldId id="448" r:id="rId7"/>
    <p:sldId id="476" r:id="rId8"/>
    <p:sldId id="477" r:id="rId9"/>
    <p:sldId id="452" r:id="rId10"/>
    <p:sldId id="454" r:id="rId11"/>
    <p:sldId id="451" r:id="rId12"/>
    <p:sldId id="461" r:id="rId13"/>
    <p:sldId id="447" r:id="rId14"/>
    <p:sldId id="460" r:id="rId15"/>
    <p:sldId id="462" r:id="rId16"/>
    <p:sldId id="478" r:id="rId17"/>
    <p:sldId id="480" r:id="rId18"/>
    <p:sldId id="467" r:id="rId19"/>
    <p:sldId id="482" r:id="rId20"/>
    <p:sldId id="483" r:id="rId21"/>
    <p:sldId id="468" r:id="rId22"/>
    <p:sldId id="412" r:id="rId23"/>
    <p:sldId id="474" r:id="rId24"/>
    <p:sldId id="472" r:id="rId25"/>
    <p:sldId id="41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3C4"/>
    <a:srgbClr val="FA9321"/>
    <a:srgbClr val="04316A"/>
    <a:srgbClr val="8C9FB1"/>
    <a:srgbClr val="2F586E"/>
    <a:srgbClr val="033169"/>
    <a:srgbClr val="002F6C"/>
    <a:srgbClr val="779FB6"/>
    <a:srgbClr val="779FB4"/>
    <a:srgbClr val="77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71614" autoAdjust="0"/>
  </p:normalViewPr>
  <p:slideViewPr>
    <p:cSldViewPr snapToGrid="0" showGuides="1">
      <p:cViewPr varScale="1">
        <p:scale>
          <a:sx n="81" d="100"/>
          <a:sy n="81" d="100"/>
        </p:scale>
        <p:origin x="2292" y="9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7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training sample too similar </a:t>
            </a:r>
            <a:r>
              <a:rPr lang="en-US" dirty="0">
                <a:sym typeface="Wingdings" panose="05000000000000000000" pitchFamily="2" charset="2"/>
              </a:rPr>
              <a:t> not overfitted.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Error at input change sources: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 itself is easiest to learn, </a:t>
            </a:r>
            <a:r>
              <a:rPr lang="en-US" dirty="0" err="1">
                <a:sym typeface="Wingdings" panose="05000000000000000000" pitchFamily="2" charset="2"/>
              </a:rPr>
              <a:t>bc</a:t>
            </a:r>
            <a:r>
              <a:rPr lang="en-US" dirty="0">
                <a:sym typeface="Wingdings" panose="05000000000000000000" pitchFamily="2" charset="2"/>
              </a:rPr>
              <a:t> it happens in every training sample similarly, but change is different in every sample so if learns the worst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Still possible to get “back on track” after error due to long term dependencies (more context), error doesn’t need to accumulate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Maybe difficult to learn larger changes in hidden/cell states</a:t>
            </a:r>
          </a:p>
          <a:p>
            <a:pPr marL="628650" lvl="1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Large error: Just not enough training data (only 12 training samples)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Drag-simple </a:t>
            </a:r>
            <a:r>
              <a:rPr lang="en-US" dirty="0" err="1">
                <a:sym typeface="Wingdings" panose="05000000000000000000" pitchFamily="2" charset="2"/>
              </a:rPr>
              <a:t>mse</a:t>
            </a:r>
            <a:r>
              <a:rPr lang="en-US" dirty="0">
                <a:sym typeface="Wingdings" panose="05000000000000000000" pitchFamily="2" charset="2"/>
              </a:rPr>
              <a:t> = 3828 * 10-4 m^2/s^2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Drag-complex </a:t>
            </a:r>
            <a:r>
              <a:rPr lang="en-US" dirty="0" err="1">
                <a:sym typeface="Wingdings" panose="05000000000000000000" pitchFamily="2" charset="2"/>
              </a:rPr>
              <a:t>mse</a:t>
            </a:r>
            <a:r>
              <a:rPr lang="en-US" dirty="0">
                <a:sym typeface="Wingdings" panose="05000000000000000000" pitchFamily="2" charset="2"/>
              </a:rPr>
              <a:t> = 5 * 10-4 m^2/s^2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2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Requirements for more complex systems: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Stabilize training for larger models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Size and type of datasets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testing for specific situations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better dataset to test specific situations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“nodes” only visually nodes; its just matrices, but 32 different weights at each gate.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Possible to train only one step ahead, but unclear what effects it would have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Weight </a:t>
            </a:r>
            <a:r>
              <a:rPr lang="en-US" dirty="0" err="1"/>
              <a:t>init</a:t>
            </a:r>
            <a:r>
              <a:rPr lang="en-US" dirty="0"/>
              <a:t>: uniform (-sqrt(k), sqrt(k)) with k = 1/</a:t>
            </a:r>
            <a:r>
              <a:rPr lang="en-US" dirty="0" err="1"/>
              <a:t>hidden_size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4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= c/m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 = 1m, g = 9.81, m = 1, c = 1, f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F(t) should be divided by ml, but nothing changes, </a:t>
            </a:r>
            <a:r>
              <a:rPr lang="en-US" dirty="0" err="1"/>
              <a:t>bc</a:t>
            </a:r>
            <a:r>
              <a:rPr lang="en-US" dirty="0"/>
              <a:t> both are 1.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Pend-simple variety: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Spikes height, but fixed positions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Initial condition of </a:t>
            </a:r>
            <a:r>
              <a:rPr lang="en-US" dirty="0" err="1"/>
              <a:t>angle_v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45 series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Pend-complex variety: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Spikes height and position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Steps height and position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Initial condition of </a:t>
            </a:r>
            <a:r>
              <a:rPr lang="en-US" dirty="0" err="1"/>
              <a:t>angle_v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200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4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½ * rho(density) * </a:t>
            </a:r>
            <a:r>
              <a:rPr lang="en-US" dirty="0" err="1"/>
              <a:t>C_d</a:t>
            </a:r>
            <a:r>
              <a:rPr lang="en-US" dirty="0"/>
              <a:t>(drag coefficient) * A(Area)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Drag-simple variety: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Step heights, but fixed positions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20 series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Drag-complex variety: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Step heights (+and-) and positions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Slopes heights (+and-) and positions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40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8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all batches of dataset: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 squared error over time steps (mean of different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Mean over batch</a:t>
            </a:r>
          </a:p>
          <a:p>
            <a:pPr marL="171450" indent="-171450">
              <a:buFontTx/>
              <a:buChar char="-"/>
            </a:pPr>
            <a:r>
              <a:rPr lang="en-US" dirty="0"/>
              <a:t>Loss depends on all timesteps (to get time dependency)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Then calculate gradient with regard to each weight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Sum those gradients over all samples in the batch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Then update once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 next batch</a:t>
            </a:r>
            <a:endParaRPr lang="en-US" dirty="0"/>
          </a:p>
          <a:p>
            <a:r>
              <a:rPr lang="en-US" dirty="0"/>
              <a:t>Then for multiple epochs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Could use automatic hyperparameter search as well (</a:t>
            </a:r>
            <a:r>
              <a:rPr lang="en-US" dirty="0" err="1"/>
              <a:t>raytune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times on </a:t>
            </a:r>
            <a:r>
              <a:rPr lang="en-US" dirty="0" err="1"/>
              <a:t>gtx</a:t>
            </a:r>
            <a:r>
              <a:rPr lang="en-US" dirty="0"/>
              <a:t> 1060 3gb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120 timeseries, 3000 timesteps, 500 epochs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Five layer 30 min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Two layer 15 min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Nodes, </a:t>
            </a:r>
            <a:r>
              <a:rPr lang="en-US" dirty="0" err="1"/>
              <a:t>lr</a:t>
            </a:r>
            <a:r>
              <a:rPr lang="en-US" dirty="0"/>
              <a:t> not rly affecting time much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two layers, 32 nodes, 5000 epochs ~2h</a:t>
            </a:r>
          </a:p>
          <a:p>
            <a:pPr marL="0" lvl="0" indent="0">
              <a:buFontTx/>
              <a:buNone/>
            </a:pPr>
            <a:r>
              <a:rPr lang="en-US" dirty="0"/>
              <a:t>- inference times: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2 layer 64 nodes, 1000 length: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0.035 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--&gt; for one step: 0.000035 s (0.035ms, 35µs)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fps (one step): 1/0.000035 = 28571.428571428572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3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Worse training for large </a:t>
            </a:r>
            <a:r>
              <a:rPr lang="en-US" dirty="0" err="1"/>
              <a:t>modles</a:t>
            </a:r>
            <a:r>
              <a:rPr lang="en-US" dirty="0"/>
              <a:t> sources: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Maybe vanishing/exploding gradient for deeper models (small gradients [-1,1] get multiplied and get smaller and smaller)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Sometimes even no training at all,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Possibility of bug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Numerical instability, try different initialization of weights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3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Larger models more difficult to train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training, not final performance, bigger models might get better later, have higher(lower) performance ceiling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3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pend-simple MSE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Angle 20×10−6 rad^2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Angle_v</a:t>
            </a:r>
            <a:r>
              <a:rPr lang="en-US" dirty="0"/>
              <a:t> 200×10−6 rad^2/s^2</a:t>
            </a:r>
          </a:p>
          <a:p>
            <a:pPr marL="171450" indent="-171450">
              <a:buFontTx/>
              <a:buChar char="-"/>
            </a:pPr>
            <a:r>
              <a:rPr lang="en-US" dirty="0"/>
              <a:t>pend-complex MSE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Angle 4*10−6 rad^2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Angle_v</a:t>
            </a:r>
            <a:r>
              <a:rPr lang="en-US" dirty="0"/>
              <a:t> 29*10−6 rad^2/s^2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39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19.01.2023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Calculation of loss from forward pass</a:t>
            </a:r>
          </a:p>
          <a:p>
            <a:r>
              <a:rPr lang="en-US" dirty="0"/>
              <a:t>Update of weights through</a:t>
            </a:r>
            <a:br>
              <a:rPr lang="en-US" dirty="0"/>
            </a:br>
            <a:r>
              <a:rPr lang="en-US" dirty="0"/>
              <a:t>backpropagation and Adam</a:t>
            </a:r>
            <a:br>
              <a:rPr lang="en-US" dirty="0"/>
            </a:br>
            <a:r>
              <a:rPr lang="en-US" dirty="0"/>
              <a:t>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/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4A15BB93-A552-CB20-6936-0EE5C01F620A}"/>
              </a:ext>
            </a:extLst>
          </p:cNvPr>
          <p:cNvSpPr/>
          <p:nvPr/>
        </p:nvSpPr>
        <p:spPr>
          <a:xfrm>
            <a:off x="10871136" y="4016451"/>
            <a:ext cx="354124" cy="134348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BF9B05-3F24-A5C0-736C-380086FB0248}"/>
              </a:ext>
            </a:extLst>
          </p:cNvPr>
          <p:cNvSpPr/>
          <p:nvPr/>
        </p:nvSpPr>
        <p:spPr>
          <a:xfrm rot="19319969">
            <a:off x="9713173" y="2850817"/>
            <a:ext cx="354124" cy="272383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/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7ED6E21D-3CB1-A8E2-11DA-2492BE438746}"/>
              </a:ext>
            </a:extLst>
          </p:cNvPr>
          <p:cNvSpPr/>
          <p:nvPr/>
        </p:nvSpPr>
        <p:spPr>
          <a:xfrm rot="5400000">
            <a:off x="8373313" y="4661994"/>
            <a:ext cx="354124" cy="20029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54A51AC-184F-B5A2-17FA-25F8199FB614}"/>
              </a:ext>
            </a:extLst>
          </p:cNvPr>
          <p:cNvSpPr/>
          <p:nvPr/>
        </p:nvSpPr>
        <p:spPr>
          <a:xfrm rot="12822430">
            <a:off x="3739344" y="3226983"/>
            <a:ext cx="354124" cy="171434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647CDC0-81D0-61B6-E8A2-D32EF66BFED8}"/>
              </a:ext>
            </a:extLst>
          </p:cNvPr>
          <p:cNvSpPr/>
          <p:nvPr/>
        </p:nvSpPr>
        <p:spPr>
          <a:xfrm rot="10800000">
            <a:off x="6532799" y="4773462"/>
            <a:ext cx="354124" cy="6381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13897-DE62-5CD6-76EE-0476977DB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539" y="1372417"/>
            <a:ext cx="4083404" cy="3315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CDD5A-775D-B957-1323-CDE7693AAC15}"/>
                  </a:ext>
                </a:extLst>
              </p:cNvPr>
              <p:cNvSpPr txBox="1"/>
              <p:nvPr/>
            </p:nvSpPr>
            <p:spPr>
              <a:xfrm>
                <a:off x="1268127" y="4522467"/>
                <a:ext cx="2024849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CDD5A-775D-B957-1323-CDE7693A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27" y="4522467"/>
                <a:ext cx="2024849" cy="1674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09F3D-ABA2-97B0-691F-9BEEE9E0FF2D}"/>
                  </a:ext>
                </a:extLst>
              </p:cNvPr>
              <p:cNvSpPr txBox="1"/>
              <p:nvPr/>
            </p:nvSpPr>
            <p:spPr>
              <a:xfrm>
                <a:off x="9923778" y="2152726"/>
                <a:ext cx="1749903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09F3D-ABA2-97B0-691F-9BEEE9E0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778" y="2152726"/>
                <a:ext cx="1749903" cy="17932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Search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Search order: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E974-D1CE-146E-8609-1FB0D901E564}"/>
              </a:ext>
            </a:extLst>
          </p:cNvPr>
          <p:cNvSpPr txBox="1"/>
          <p:nvPr/>
        </p:nvSpPr>
        <p:spPr>
          <a:xfrm>
            <a:off x="7079887" y="5770385"/>
            <a:ext cx="4308549" cy="2811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Adapted from (Ryan, H. &amp; Alexis C. 2022)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116F0-25CF-D7E6-55E2-E82FD4AE1469}"/>
              </a:ext>
            </a:extLst>
          </p:cNvPr>
          <p:cNvGrpSpPr/>
          <p:nvPr/>
        </p:nvGrpSpPr>
        <p:grpSpPr>
          <a:xfrm>
            <a:off x="6480313" y="1650460"/>
            <a:ext cx="5669158" cy="4114800"/>
            <a:chOff x="6480313" y="1650460"/>
            <a:chExt cx="5669158" cy="4114800"/>
          </a:xfrm>
        </p:grpSpPr>
        <p:pic>
          <p:nvPicPr>
            <p:cNvPr id="1026" name="Picture 2" descr="Overfitting and Underfitting | Kaggle">
              <a:extLst>
                <a:ext uri="{FF2B5EF4-FFF2-40B4-BE49-F238E27FC236}">
                  <a16:creationId xmlns:a16="http://schemas.microsoft.com/office/drawing/2014/main" id="{BAF6BB4A-61AD-23DC-49DA-930DAFB6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313" y="1650460"/>
              <a:ext cx="5486400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1DA6B4-53CE-614E-6437-F7C3E98BB81B}"/>
                </a:ext>
              </a:extLst>
            </p:cNvPr>
            <p:cNvSpPr txBox="1"/>
            <p:nvPr/>
          </p:nvSpPr>
          <p:spPr>
            <a:xfrm>
              <a:off x="6627517" y="3379256"/>
              <a:ext cx="525386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Loss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17850-7853-4868-51FF-2025B99849A7}"/>
                </a:ext>
              </a:extLst>
            </p:cNvPr>
            <p:cNvSpPr txBox="1"/>
            <p:nvPr/>
          </p:nvSpPr>
          <p:spPr>
            <a:xfrm>
              <a:off x="7313647" y="1964113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Underfitting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B4442D-14C1-5362-048B-A1AA77036813}"/>
                </a:ext>
              </a:extLst>
            </p:cNvPr>
            <p:cNvSpPr txBox="1"/>
            <p:nvPr/>
          </p:nvSpPr>
          <p:spPr>
            <a:xfrm>
              <a:off x="9179366" y="1980673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Overfitting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F22FD4-7FDC-A24D-A3A5-D7033D31E6D5}"/>
                </a:ext>
              </a:extLst>
            </p:cNvPr>
            <p:cNvSpPr txBox="1"/>
            <p:nvPr/>
          </p:nvSpPr>
          <p:spPr>
            <a:xfrm>
              <a:off x="9606978" y="5245967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D81BD-3DBA-25A6-C471-B52E89D6CC9F}"/>
                </a:ext>
              </a:extLst>
            </p:cNvPr>
            <p:cNvSpPr txBox="1"/>
            <p:nvPr/>
          </p:nvSpPr>
          <p:spPr>
            <a:xfrm>
              <a:off x="6480313" y="5366784"/>
              <a:ext cx="1796788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Early stopping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B8AFB8-A594-F6E2-180B-D88A993E36F8}"/>
                </a:ext>
              </a:extLst>
            </p:cNvPr>
            <p:cNvSpPr txBox="1"/>
            <p:nvPr/>
          </p:nvSpPr>
          <p:spPr>
            <a:xfrm>
              <a:off x="10712983" y="2979057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FA9321"/>
                  </a:solidFill>
                </a:rPr>
                <a:t>Validation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0C852-A8B4-3895-4B9D-AFB591F65E71}"/>
                </a:ext>
              </a:extLst>
            </p:cNvPr>
            <p:cNvSpPr txBox="1"/>
            <p:nvPr/>
          </p:nvSpPr>
          <p:spPr>
            <a:xfrm>
              <a:off x="10722879" y="4556496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5593C4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Learning rate and layers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training performance with higher learning rate and less layers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925FE85-B047-4B99-2217-34A7029CB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908AA7-4C65-C869-C4B2-C294E75B8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65" y="1982487"/>
            <a:ext cx="5852172" cy="438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1DFC5F-ED2A-E5F2-09F0-EA0807D6F898}"/>
              </a:ext>
            </a:extLst>
          </p:cNvPr>
          <p:cNvSpPr txBox="1"/>
          <p:nvPr/>
        </p:nvSpPr>
        <p:spPr>
          <a:xfrm rot="16200000">
            <a:off x="-355715" y="3687024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462E7-0ABA-CD84-4528-01BFC8AB5559}"/>
              </a:ext>
            </a:extLst>
          </p:cNvPr>
          <p:cNvSpPr txBox="1"/>
          <p:nvPr/>
        </p:nvSpPr>
        <p:spPr>
          <a:xfrm rot="16200000">
            <a:off x="5397915" y="3687025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64713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Nodes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training stability for smaller models and early stopping to save model with best validation loss</a:t>
            </a:r>
          </a:p>
          <a:p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5B2DACD-BF64-BC56-03B6-9BBC2BCB1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3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637D7F5-18B2-5F76-09E5-B7BB0003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5" y="2035849"/>
            <a:ext cx="5852172" cy="43891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AF58F71-ADD1-019F-3A4B-46C2F460BAA2}"/>
              </a:ext>
            </a:extLst>
          </p:cNvPr>
          <p:cNvSpPr/>
          <p:nvPr/>
        </p:nvSpPr>
        <p:spPr>
          <a:xfrm rot="10800000">
            <a:off x="9019349" y="5082989"/>
            <a:ext cx="277906" cy="5109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0A0C-311A-686A-15E6-2091DFAE7DB4}"/>
              </a:ext>
            </a:extLst>
          </p:cNvPr>
          <p:cNvSpPr txBox="1"/>
          <p:nvPr/>
        </p:nvSpPr>
        <p:spPr>
          <a:xfrm rot="16200000">
            <a:off x="-249409" y="3758743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70021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 and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Pendulum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low error</a:t>
            </a:r>
          </a:p>
          <a:p>
            <a:r>
              <a:rPr lang="en-US" dirty="0"/>
              <a:t>Small error spikes on input change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44BC96-174F-0283-05E9-DE17CCF2E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9" y="2667966"/>
            <a:ext cx="4735000" cy="355125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3A4F2FAE-1744-7824-57F2-CD71F9806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5" y="2667966"/>
            <a:ext cx="4720522" cy="3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8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Rare large error</a:t>
            </a:r>
          </a:p>
          <a:p>
            <a:r>
              <a:rPr lang="en-US" dirty="0"/>
              <a:t>Error spikes on input change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4B6A63C-4024-530C-760E-7AE2FF30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14" y="2870931"/>
            <a:ext cx="4168610" cy="3126457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5FADF7-6D2D-F7D1-FBBF-8FDF06E6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46" y="2870931"/>
            <a:ext cx="4168610" cy="31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Training difficulties with larger models</a:t>
            </a:r>
          </a:p>
          <a:p>
            <a:pPr lvl="1"/>
            <a:r>
              <a:rPr lang="en-US" dirty="0"/>
              <a:t>Error spikes on input change</a:t>
            </a:r>
          </a:p>
          <a:p>
            <a:pPr lvl="1"/>
            <a:r>
              <a:rPr lang="en-US" dirty="0"/>
              <a:t>Clear ability to predict nonlinear dynamic system</a:t>
            </a:r>
          </a:p>
          <a:p>
            <a:pPr lvl="1"/>
            <a:r>
              <a:rPr lang="en-US" dirty="0"/>
              <a:t>Recommendation:</a:t>
            </a:r>
          </a:p>
          <a:p>
            <a:pPr lvl="2"/>
            <a:r>
              <a:rPr lang="en-US" dirty="0"/>
              <a:t>2 LSTM layers with 32/64 nodes and learning rate of 0.01 for similar systems</a:t>
            </a:r>
          </a:p>
          <a:p>
            <a:pPr lvl="2"/>
            <a:r>
              <a:rPr lang="en-US" dirty="0"/>
              <a:t>New hyperparameter search for different/more complex systems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Deeper look into training instabilities with larger models necessary</a:t>
            </a:r>
          </a:p>
          <a:p>
            <a:pPr lvl="1"/>
            <a:r>
              <a:rPr lang="en-US" dirty="0"/>
              <a:t>Testing for more complex ordinary differential equations</a:t>
            </a:r>
          </a:p>
          <a:p>
            <a:pPr lvl="1"/>
            <a:r>
              <a:rPr lang="en-US" dirty="0"/>
              <a:t>Analysis on what and how much training data is necessary to achieve good results</a:t>
            </a:r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0317D-0F23-D5C4-2C97-6D7F087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6D28-0B4C-CEA9-A5BB-70C6A8C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B4545-7DC3-302B-B5BA-B1AFF8A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F73E8-E1FA-9775-4421-83829CA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0F372C-3EE1-F0C8-AD13-5E374845FE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Complex System without analytic form</a:t>
            </a:r>
          </a:p>
          <a:p>
            <a:pPr lvl="1"/>
            <a:r>
              <a:rPr lang="en-US" dirty="0"/>
              <a:t>Example: Pendulum with unknown friction model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Train a model with measured data</a:t>
            </a:r>
          </a:p>
          <a:p>
            <a:pPr lvl="1"/>
            <a:r>
              <a:rPr lang="en-US" dirty="0"/>
              <a:t>Prediction of future states with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0D63A-A1D3-7D0A-AB83-85D48775440B}"/>
              </a:ext>
            </a:extLst>
          </p:cNvPr>
          <p:cNvCxnSpPr/>
          <p:nvPr/>
        </p:nvCxnSpPr>
        <p:spPr>
          <a:xfrm>
            <a:off x="7382951" y="1498060"/>
            <a:ext cx="0" cy="31032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5B154-2EE3-8B6D-DC5C-F5D606B0C0AF}"/>
              </a:ext>
            </a:extLst>
          </p:cNvPr>
          <p:cNvCxnSpPr>
            <a:cxnSpLocks/>
          </p:cNvCxnSpPr>
          <p:nvPr/>
        </p:nvCxnSpPr>
        <p:spPr>
          <a:xfrm>
            <a:off x="7382951" y="1498060"/>
            <a:ext cx="2021690" cy="23875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0954019-0FF6-8E86-F176-490799A8435D}"/>
              </a:ext>
            </a:extLst>
          </p:cNvPr>
          <p:cNvCxnSpPr>
            <a:cxnSpLocks/>
          </p:cNvCxnSpPr>
          <p:nvPr/>
        </p:nvCxnSpPr>
        <p:spPr>
          <a:xfrm rot="5400000">
            <a:off x="8499202" y="4384085"/>
            <a:ext cx="399971" cy="12910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B74E1-6B78-2EFE-14C0-4AA60930D4A6}"/>
              </a:ext>
            </a:extLst>
          </p:cNvPr>
          <p:cNvGrpSpPr/>
          <p:nvPr/>
        </p:nvGrpSpPr>
        <p:grpSpPr>
          <a:xfrm>
            <a:off x="6502400" y="4155062"/>
            <a:ext cx="1696397" cy="2064154"/>
            <a:chOff x="6502400" y="4155062"/>
            <a:chExt cx="1696397" cy="20641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6DE13C-E7E1-83DB-5472-7D14E4D80A41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18D903-D379-543D-A864-B8E6F6EAAE75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91BDEF8-C24A-5272-E111-452D403DEFB6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DD24DB1-253F-5538-965B-4167BD3CE97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8B79D7-0C48-7965-E0A3-1EB2520EAABA}"/>
              </a:ext>
            </a:extLst>
          </p:cNvPr>
          <p:cNvGrpSpPr/>
          <p:nvPr/>
        </p:nvGrpSpPr>
        <p:grpSpPr>
          <a:xfrm rot="19047723">
            <a:off x="8950767" y="3297449"/>
            <a:ext cx="1696397" cy="2064154"/>
            <a:chOff x="6502400" y="4155062"/>
            <a:chExt cx="1696397" cy="206415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CA4B3F-CC9C-9597-9791-D86B99CEA46A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8A0BBE9-B783-E534-E711-699C62EE77C4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7285514-36FE-D3F7-7EB4-1AC8504628EE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5FE3524-0E54-065F-2B0E-EA8F352BDD9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79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Holbrook, R.; Cook, A. (2022, May 5). Overfitting and underfitting. Kaggle. Retrieved January 12, 2023, from https://www.kaggle.com/code/ryanholbrook/overfitting-and-underfitting/tutorial </a:t>
            </a: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Long-term dependency through cell state</a:t>
                </a:r>
              </a:p>
              <a:p>
                <a:r>
                  <a:rPr lang="en-US" dirty="0"/>
                  <a:t>Passing of new initial value to next timestep</a:t>
                </a:r>
                <a:br>
                  <a:rPr lang="en-US" dirty="0"/>
                </a:br>
                <a:r>
                  <a:rPr lang="en-US" dirty="0"/>
                  <a:t>internally</a:t>
                </a:r>
              </a:p>
              <a:p>
                <a:r>
                  <a:rPr lang="en-US" dirty="0"/>
                  <a:t>Gates with trainable weights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</m:oMath>
                </a14:m>
                <a:r>
                  <a:rPr lang="en-US" dirty="0"/>
                  <a:t> activation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7EC153-7E25-534B-D808-CD26554B66D7}"/>
              </a:ext>
            </a:extLst>
          </p:cNvPr>
          <p:cNvSpPr txBox="1"/>
          <p:nvPr/>
        </p:nvSpPr>
        <p:spPr>
          <a:xfrm>
            <a:off x="6096000" y="5850146"/>
            <a:ext cx="569307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Adapted from (Yu, Y., Si, X., Hu, C., &amp; Zhang, J., 2019)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940DF3-6768-3841-83D6-088332689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85" y="1400123"/>
            <a:ext cx="5548244" cy="42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47AAF-2477-729E-F4DD-340F4DC41F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of model with 32 nodes and 2 hidden</a:t>
            </a:r>
            <a:br>
              <a:rPr lang="en-US" dirty="0"/>
            </a:br>
            <a:r>
              <a:rPr lang="en-US" dirty="0"/>
              <a:t>layers</a:t>
            </a:r>
          </a:p>
          <a:p>
            <a:r>
              <a:rPr lang="en-US" dirty="0"/>
              <a:t>Transfer of states to next time steps</a:t>
            </a:r>
          </a:p>
          <a:p>
            <a:r>
              <a:rPr lang="en-US" dirty="0"/>
              <a:t>Same weights at all time steps of individual</a:t>
            </a:r>
            <a:br>
              <a:rPr lang="en-US" dirty="0"/>
            </a:br>
            <a:r>
              <a:rPr lang="en-US" dirty="0"/>
              <a:t>Cells</a:t>
            </a:r>
          </a:p>
          <a:p>
            <a:r>
              <a:rPr lang="en-US" dirty="0"/>
              <a:t>Ability to predict indefinite future states</a:t>
            </a:r>
          </a:p>
          <a:p>
            <a:r>
              <a:rPr lang="en-US" dirty="0"/>
              <a:t>Fixed number of timesteps for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1D452-B49A-79A4-D118-45BC8B8F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53" y="1319765"/>
            <a:ext cx="6033708" cy="489945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2F87501-AC9F-7791-52C2-8378709A95AF}"/>
              </a:ext>
            </a:extLst>
          </p:cNvPr>
          <p:cNvSpPr/>
          <p:nvPr/>
        </p:nvSpPr>
        <p:spPr>
          <a:xfrm>
            <a:off x="5632882" y="1730188"/>
            <a:ext cx="421341" cy="448902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18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Pendulum-Complex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a pendulum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Dampened due to friction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shape of pushing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200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04CC6F-4C07-0EA1-CBEA-271ABBDC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790" y="1498060"/>
            <a:ext cx="5810194" cy="4721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/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𝑚𝑙</m:t>
                          </m:r>
                        </m:den>
                      </m:f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Drag-Complex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force on object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Drag on object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of shape of pushing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/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𝑑𝑣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35F66C6-C192-EB7E-A798-2C9A4314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8" y="1419101"/>
            <a:ext cx="6674503" cy="50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of data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Transformation into correct format</a:t>
            </a:r>
          </a:p>
          <a:p>
            <a:pPr lvl="1"/>
            <a:r>
              <a:rPr lang="en-US" dirty="0"/>
              <a:t>Initial condition given at first timestep, zero afterwards</a:t>
            </a:r>
          </a:p>
          <a:p>
            <a:pPr lvl="1"/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/>
              <p:nvPr/>
            </p:nvSpPr>
            <p:spPr>
              <a:xfrm>
                <a:off x="2666352" y="4096757"/>
                <a:ext cx="2024849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52" y="4096757"/>
                <a:ext cx="2024849" cy="1674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/>
              <p:nvPr/>
            </p:nvSpPr>
            <p:spPr>
              <a:xfrm>
                <a:off x="7126100" y="4096757"/>
                <a:ext cx="1749903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00" y="4096757"/>
                <a:ext cx="1749903" cy="1793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e1a9e197-d112-4abb-aa0c-4ed035d690a3"/>
    <ds:schemaRef ds:uri="5d4c14f1-5e26-4315-944b-e10ebb29e5b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Widescreen</PresentationFormat>
  <Paragraphs>298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Motivation</vt:lpstr>
      <vt:lpstr>Methods</vt:lpstr>
      <vt:lpstr>LSTM-Cell</vt:lpstr>
      <vt:lpstr>Model</vt:lpstr>
      <vt:lpstr>Dataset Creation</vt:lpstr>
      <vt:lpstr>Pendulum-Complex Dataset</vt:lpstr>
      <vt:lpstr>Drag-Complex Dataset</vt:lpstr>
      <vt:lpstr>Preparation for Training</vt:lpstr>
      <vt:lpstr>Putting it together</vt:lpstr>
      <vt:lpstr>Hyperparameter Search</vt:lpstr>
      <vt:lpstr>Manual Search</vt:lpstr>
      <vt:lpstr>Hyperparameter Search - Learning rate and layers</vt:lpstr>
      <vt:lpstr>Hyperparameter Search - Nodes</vt:lpstr>
      <vt:lpstr>Evaluation and Conclusion</vt:lpstr>
      <vt:lpstr>Evaluation - Pendulum</vt:lpstr>
      <vt:lpstr>Evaluation - Drag</vt:lpstr>
      <vt:lpstr>Conclusion and Future Work</vt:lpstr>
      <vt:lpstr>PowerPoint Presentation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Hirt, Sebastian</cp:lastModifiedBy>
  <cp:revision>213</cp:revision>
  <cp:lastPrinted>2022-03-30T06:55:47Z</cp:lastPrinted>
  <dcterms:created xsi:type="dcterms:W3CDTF">2021-11-18T07:49:57Z</dcterms:created>
  <dcterms:modified xsi:type="dcterms:W3CDTF">2023-01-19T12:18:54Z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