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5"/>
  </p:notesMasterIdLst>
  <p:handoutMasterIdLst>
    <p:handoutMasterId r:id="rId36"/>
  </p:handoutMasterIdLst>
  <p:sldIdLst>
    <p:sldId id="413" r:id="rId5"/>
    <p:sldId id="389" r:id="rId6"/>
    <p:sldId id="418" r:id="rId7"/>
    <p:sldId id="419" r:id="rId8"/>
    <p:sldId id="424" r:id="rId9"/>
    <p:sldId id="421" r:id="rId10"/>
    <p:sldId id="422" r:id="rId11"/>
    <p:sldId id="425" r:id="rId12"/>
    <p:sldId id="426" r:id="rId13"/>
    <p:sldId id="430" r:id="rId14"/>
    <p:sldId id="427" r:id="rId15"/>
    <p:sldId id="428" r:id="rId16"/>
    <p:sldId id="429" r:id="rId17"/>
    <p:sldId id="434" r:id="rId18"/>
    <p:sldId id="431" r:id="rId19"/>
    <p:sldId id="433" r:id="rId20"/>
    <p:sldId id="432" r:id="rId21"/>
    <p:sldId id="440" r:id="rId22"/>
    <p:sldId id="439" r:id="rId23"/>
    <p:sldId id="441" r:id="rId24"/>
    <p:sldId id="442" r:id="rId25"/>
    <p:sldId id="443" r:id="rId26"/>
    <p:sldId id="444" r:id="rId27"/>
    <p:sldId id="435" r:id="rId28"/>
    <p:sldId id="436" r:id="rId29"/>
    <p:sldId id="437" r:id="rId30"/>
    <p:sldId id="438" r:id="rId31"/>
    <p:sldId id="446" r:id="rId32"/>
    <p:sldId id="445" r:id="rId33"/>
    <p:sldId id="41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227" autoAdjust="0"/>
  </p:normalViewPr>
  <p:slideViewPr>
    <p:cSldViewPr snapToGrid="0" showGuides="1">
      <p:cViewPr varScale="1">
        <p:scale>
          <a:sx n="90" d="100"/>
          <a:sy n="90" d="100"/>
        </p:scale>
        <p:origin x="108" y="1482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5DB5-16FE-4380-B5BF-46CD18C131D7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7C052D-61E6-45C2-BA19-CFB3925CB63C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8A7CA8-B4F8-4103-AA95-845AE462A37A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11094384" cy="655821"/>
          </a:xfrm>
        </p:spPr>
        <p:txBody>
          <a:bodyPr/>
          <a:lstStyle/>
          <a:p>
            <a:r>
              <a:rPr lang="en-US" sz="4200" dirty="0"/>
              <a:t>Modeling</a:t>
            </a:r>
            <a:r>
              <a:rPr lang="de-DE" sz="4200" dirty="0"/>
              <a:t> </a:t>
            </a:r>
            <a:r>
              <a:rPr lang="de-DE" sz="4200" dirty="0" err="1"/>
              <a:t>of</a:t>
            </a:r>
            <a:r>
              <a:rPr lang="de-DE" sz="4200" dirty="0"/>
              <a:t> </a:t>
            </a:r>
            <a:r>
              <a:rPr lang="en-US" sz="4200" dirty="0"/>
              <a:t>nonlinear</a:t>
            </a:r>
            <a:r>
              <a:rPr lang="de-DE" sz="4200" dirty="0"/>
              <a:t> </a:t>
            </a:r>
            <a:r>
              <a:rPr lang="de-DE" sz="4200" dirty="0" err="1"/>
              <a:t>systems</a:t>
            </a:r>
            <a:r>
              <a:rPr lang="de-DE" sz="4200" dirty="0"/>
              <a:t> </a:t>
            </a:r>
            <a:r>
              <a:rPr lang="en-US" sz="4200" dirty="0"/>
              <a:t>with</a:t>
            </a:r>
            <a:r>
              <a:rPr lang="de-DE" sz="4200" dirty="0"/>
              <a:t> LSTMs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20.10.2022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It learns. The prediction (pred) lies on the ground truth (</a:t>
            </a:r>
            <a:r>
              <a:rPr lang="en-US" dirty="0" err="1"/>
              <a:t>gt</a:t>
            </a:r>
            <a:r>
              <a:rPr lang="en-US" dirty="0"/>
              <a:t>) almost the entire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B265889-A221-28A9-A50E-675CE0F0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" y="1824475"/>
            <a:ext cx="9063318" cy="46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8C24-5C08-E502-D09F-2314DE62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01FC4-A5DF-4546-7072-731C7BDD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631B-06D6-3213-6F07-266EA886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EF0F2A-9F12-079E-6180-78CBB74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7B074-E758-F33D-CD09-9C70E2624D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Why is there still a large error around the start of the sequence?</a:t>
            </a:r>
          </a:p>
          <a:p>
            <a:pPr lvl="1"/>
            <a:r>
              <a:rPr lang="en-US" dirty="0"/>
              <a:t>Maybe because it is difficult to learn that the starting condition is given at the first timestep, but not at the later ones.</a:t>
            </a:r>
            <a:br>
              <a:rPr lang="en-US" dirty="0"/>
            </a:br>
            <a:r>
              <a:rPr lang="en-US" dirty="0"/>
              <a:t>Shouldn’t be the issue in this case, as that input is 0 for the first 300 timesteps, so not different for the first.</a:t>
            </a:r>
          </a:p>
          <a:p>
            <a:pPr lvl="1"/>
            <a:r>
              <a:rPr lang="en-US" dirty="0"/>
              <a:t>Or longer training necessary; lower learning rates have not converged yet and might find lower minimum (could try reducing learning rate after certain number of epochs as well)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E93F255-69BE-F4D6-9592-513B0D98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46" y="3049027"/>
            <a:ext cx="4090697" cy="30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 err="1"/>
              <a:t>ToDo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Normalize! Probably doesn’t hurt.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68209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First Pendulum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starting conditions between -2 and 2, 100 different series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Normalization not necessary, variables have similar ranges</a:t>
            </a:r>
            <a:endParaRPr lang="en-US" dirty="0"/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93919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2722B-06E4-7722-E423-C82D0EAD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38" y="1323537"/>
            <a:ext cx="6746069" cy="50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Validation 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B5C8B4-418D-72AC-D6AA-9044D23D4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68" y="1353773"/>
            <a:ext cx="6679639" cy="50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Test Set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F1A20F-4806-8D5D-1EA6-81C8238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34" y="1289836"/>
            <a:ext cx="6849473" cy="51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3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- Drag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8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step heights, 20 variations (12 train, 4 </a:t>
            </a:r>
            <a:r>
              <a:rPr lang="en-US" dirty="0" err="1">
                <a:sym typeface="Wingdings" panose="05000000000000000000" pitchFamily="2" charset="2"/>
              </a:rPr>
              <a:t>val</a:t>
            </a:r>
            <a:r>
              <a:rPr lang="en-US" dirty="0">
                <a:sym typeface="Wingdings" panose="05000000000000000000" pitchFamily="2" charset="2"/>
              </a:rPr>
              <a:t>, 4 test)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Normalization </a:t>
            </a:r>
            <a:r>
              <a:rPr lang="en-US" dirty="0">
                <a:sym typeface="Wingdings" panose="05000000000000000000" pitchFamily="2" charset="2"/>
              </a:rPr>
              <a:t>to values between 0 and 1 (Min-Max)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19362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Drag norm – Multiple Samples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Prediction on Trainingset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7134CD-915A-3FA7-65A9-FE8BD03F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12" y="1276916"/>
            <a:ext cx="6864083" cy="51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Validation 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31F442-B0B9-3419-5D70-1CF4701B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55" y="1415548"/>
            <a:ext cx="6679240" cy="50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Test Set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3076303-D7DA-40DF-066D-22476026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46" y="1435570"/>
            <a:ext cx="6655161" cy="49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Drag without Normalization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18:49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64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  <a:p>
            <a:r>
              <a:rPr lang="en-US" dirty="0"/>
              <a:t>Evaluate on new data!</a:t>
            </a:r>
          </a:p>
          <a:p>
            <a:pPr lvl="1"/>
            <a:r>
              <a:rPr lang="en-US" dirty="0"/>
              <a:t>Need more similar data samples, variety of steps. </a:t>
            </a:r>
            <a:r>
              <a:rPr lang="en-US" dirty="0">
                <a:sym typeface="Wingdings" panose="05000000000000000000" pitchFamily="2" charset="2"/>
              </a:rPr>
              <a:t> Different step heights, 20 variations (12 train, 4 </a:t>
            </a:r>
            <a:r>
              <a:rPr lang="en-US" dirty="0" err="1">
                <a:sym typeface="Wingdings" panose="05000000000000000000" pitchFamily="2" charset="2"/>
              </a:rPr>
              <a:t>val</a:t>
            </a:r>
            <a:r>
              <a:rPr lang="en-US" dirty="0">
                <a:sym typeface="Wingdings" panose="05000000000000000000" pitchFamily="2" charset="2"/>
              </a:rPr>
              <a:t>, 4 test)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 Normalization </a:t>
            </a:r>
            <a:r>
              <a:rPr lang="en-US" dirty="0">
                <a:sym typeface="Wingdings" panose="05000000000000000000" pitchFamily="2" charset="2"/>
              </a:rPr>
              <a:t>to values between 0 and 1 (Min-Max)</a:t>
            </a:r>
          </a:p>
          <a:p>
            <a:pPr lvl="1"/>
            <a:r>
              <a:rPr lang="en-US" dirty="0"/>
              <a:t>Train again on </a:t>
            </a:r>
            <a:r>
              <a:rPr lang="en-US" b="1" dirty="0"/>
              <a:t>now multiple </a:t>
            </a:r>
            <a:r>
              <a:rPr lang="en-US" dirty="0"/>
              <a:t>different training samples</a:t>
            </a:r>
          </a:p>
          <a:p>
            <a:pPr lvl="1"/>
            <a:r>
              <a:rPr lang="en-US" dirty="0"/>
              <a:t>Evaluate on the training data again, to make sure it can learn one sample of the multiple training samples well.</a:t>
            </a:r>
          </a:p>
          <a:p>
            <a:pPr lvl="1"/>
            <a:r>
              <a:rPr lang="en-US" dirty="0"/>
              <a:t>Then evaluate on new data!</a:t>
            </a:r>
          </a:p>
        </p:txBody>
      </p:sp>
    </p:spTree>
    <p:extLst>
      <p:ext uri="{BB962C8B-B14F-4D97-AF65-F5344CB8AC3E}">
        <p14:creationId xmlns:p14="http://schemas.microsoft.com/office/powerpoint/2010/main" val="387924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D48344-2E8F-028F-1C03-3CC75DEC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02" y="1362682"/>
            <a:ext cx="6810755" cy="51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Validation Set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E016CC-4B36-EFA8-A8E3-66D6AB32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01" y="1263366"/>
            <a:ext cx="6920724" cy="5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46B528-9123-B86E-03BB-CC1AFE3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39D9D2-CC83-71B3-9FD1-8EE930EC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99EE1F-7DA2-681B-18DD-284EC80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6B2A5D-4314-E0F4-B6A1-769A8DB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no norm – Multiple Samples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2B2346-17ED-3E6E-A606-65763BDC6E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Prediction on Test Set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185672-FDEA-2EBA-F566-A245E90D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41" y="1263494"/>
            <a:ext cx="6920384" cy="51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8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3D9BD4-F4B5-149F-6E8A-4F59F8DA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19:05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3B6BE7-D696-BC29-C3FF-FE83B6C7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05F7-18F6-7F38-9DC5-0A16457F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192CDE-B847-02C9-6C12-29C4CFB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5258BC-B97B-5BD2-9538-9776750B69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Seems like normalization doesn’t really help</a:t>
            </a:r>
          </a:p>
          <a:p>
            <a:pPr lvl="1"/>
            <a:r>
              <a:rPr lang="en-US" dirty="0"/>
              <a:t>Normalization might only help if there are multiple outputs with different ranges of values</a:t>
            </a:r>
          </a:p>
          <a:p>
            <a:pPr lvl="1"/>
            <a:r>
              <a:rPr lang="en-US" dirty="0"/>
              <a:t>The loss is then just larger for the variables with a higher value</a:t>
            </a:r>
          </a:p>
          <a:p>
            <a:pPr lvl="1"/>
            <a:r>
              <a:rPr lang="en-US" dirty="0"/>
              <a:t>Leads to prioritization of what output to improve</a:t>
            </a:r>
          </a:p>
          <a:p>
            <a:pPr lvl="1"/>
            <a:r>
              <a:rPr lang="en-US" dirty="0"/>
              <a:t>Not the case here, only one output</a:t>
            </a:r>
          </a:p>
          <a:p>
            <a:r>
              <a:rPr lang="en-US" dirty="0"/>
              <a:t>But need to unnormalize results and compare then with objective metric (mean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204898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3CDC2-E009-3556-5871-43AEB188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18:50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70611-B689-F2D3-EC7A-E9C09F1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048D-E487-0918-E3D6-70DD6387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E9607-A6C6-D200-B84D-465F5AA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BC9F9-2757-24C5-308C-214998799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Finalize plot labels</a:t>
            </a:r>
          </a:p>
          <a:p>
            <a:pPr lvl="1"/>
            <a:r>
              <a:rPr lang="en-US" dirty="0"/>
              <a:t>Unnormalize normalized results, calculate loss on sets then, compare to unnormalized training</a:t>
            </a:r>
          </a:p>
          <a:p>
            <a:pPr lvl="1"/>
            <a:r>
              <a:rPr lang="en-US" dirty="0"/>
              <a:t>Test model sizes (more/less layers, more/less LSTM cells in each layer) and make table comparison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Need to decide what I want to test</a:t>
            </a:r>
          </a:p>
          <a:p>
            <a:pPr lvl="2"/>
            <a:r>
              <a:rPr lang="en-US" dirty="0"/>
              <a:t>Many Hyperparameters, can’t test everything</a:t>
            </a:r>
          </a:p>
          <a:p>
            <a:pPr lvl="2"/>
            <a:r>
              <a:rPr lang="en-US" dirty="0"/>
              <a:t>Define few configurations</a:t>
            </a:r>
          </a:p>
          <a:p>
            <a:pPr lvl="2"/>
            <a:r>
              <a:rPr lang="en-US" dirty="0"/>
              <a:t>Make hypotheses how they will perform</a:t>
            </a:r>
          </a:p>
          <a:p>
            <a:pPr lvl="2"/>
            <a:r>
              <a:rPr lang="en-US" dirty="0"/>
              <a:t>Compare them in table</a:t>
            </a:r>
          </a:p>
        </p:txBody>
      </p:sp>
    </p:spTree>
    <p:extLst>
      <p:ext uri="{BB962C8B-B14F-4D97-AF65-F5344CB8AC3E}">
        <p14:creationId xmlns:p14="http://schemas.microsoft.com/office/powerpoint/2010/main" val="11397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271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Visualization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AE99FB-7DAD-725A-50F4-C435764C0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1C18-942C-11CB-8D24-CD08208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CCA1-9540-8244-3AD2-BDFE111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82562-5283-5462-12D5-90559570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48E79-0385-3621-7AC1-6D0D472F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8A799-6EEC-D9A7-9986-8CE7127B19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A6E1B9-E1EA-FDA8-C17E-DA23C143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43780"/>
            <a:ext cx="85071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96F-A479-4189-AF7A-49EC797A60BB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8097-7DFA-A9EC-C5A6-703672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7F-2015-4290-957C-06EF82A52242}" type="datetime8">
              <a:rPr lang="en-DE" smtClean="0"/>
              <a:t>11/01/2022 18:33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2A010-7B30-DF5D-9B62-9B5D612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B470-2F08-2516-4BCE-4DFB8CA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ADA7-4CD9-12A4-DB7B-8690F93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on </a:t>
            </a:r>
            <a:r>
              <a:rPr lang="en-US" dirty="0" err="1"/>
              <a:t>Trainingset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C0D1B-4F8E-3D22-7276-8FBA8AD9C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1 Sample with 3 “Force steps”; So, Training, Validation and Test sets are the same in this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Try to make sure that is at least capable of learning the nonlinearities.</a:t>
            </a:r>
          </a:p>
          <a:p>
            <a:pPr lvl="1"/>
            <a:r>
              <a:rPr lang="en-US" dirty="0"/>
              <a:t>No normalization, yet.</a:t>
            </a:r>
          </a:p>
          <a:p>
            <a:pPr lvl="1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8C9F76-43DA-BD03-D159-EC2B7A53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2" y="2186435"/>
            <a:ext cx="6249363" cy="31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e1a9e197-d112-4abb-aa0c-4ed035d690a3"/>
    <ds:schemaRef ds:uri="http://purl.org/dc/elements/1.1/"/>
    <ds:schemaRef ds:uri="http://schemas.microsoft.com/office/infopath/2007/PartnerControls"/>
    <ds:schemaRef ds:uri="5d4c14f1-5e26-4315-944b-e10ebb29e5b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Breitbild</PresentationFormat>
  <Paragraphs>204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Wingdings</vt:lpstr>
      <vt:lpstr>FAU - Technische Fakultät</vt:lpstr>
      <vt:lpstr>Modeling of nonlinear systems with LSTMs</vt:lpstr>
      <vt:lpstr>Problem description</vt:lpstr>
      <vt:lpstr>Problem description</vt:lpstr>
      <vt:lpstr>Problem description</vt:lpstr>
      <vt:lpstr>Visualization</vt:lpstr>
      <vt:lpstr>Visualization</vt:lpstr>
      <vt:lpstr>Visualization</vt:lpstr>
      <vt:lpstr>Prediction on Trainingset</vt:lpstr>
      <vt:lpstr>Prediction on Trainingset</vt:lpstr>
      <vt:lpstr>Prediction on Trainingset</vt:lpstr>
      <vt:lpstr>Error?</vt:lpstr>
      <vt:lpstr>ToDo</vt:lpstr>
      <vt:lpstr>ToDo</vt:lpstr>
      <vt:lpstr>Pendulum</vt:lpstr>
      <vt:lpstr>Pendulum – Multiple Samples</vt:lpstr>
      <vt:lpstr>Pendulum – Multiple Samples</vt:lpstr>
      <vt:lpstr>Pendulum – Multiple Samples</vt:lpstr>
      <vt:lpstr>ToDo - Drag</vt:lpstr>
      <vt:lpstr>Drag</vt:lpstr>
      <vt:lpstr>Drag norm – Multiple Samples</vt:lpstr>
      <vt:lpstr>Drag norm – Multiple Samples</vt:lpstr>
      <vt:lpstr>Drag norm – Multiple Samples</vt:lpstr>
      <vt:lpstr>Drag without Normalization</vt:lpstr>
      <vt:lpstr>Drag</vt:lpstr>
      <vt:lpstr>Drag no norm – Multiple Samples</vt:lpstr>
      <vt:lpstr>Drag no norm – Multiple Samples</vt:lpstr>
      <vt:lpstr>Drag no norm – Multiple Samples</vt:lpstr>
      <vt:lpstr>Eval</vt:lpstr>
      <vt:lpstr>ToDo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193</cp:revision>
  <cp:lastPrinted>2022-03-30T06:55:47Z</cp:lastPrinted>
  <dcterms:created xsi:type="dcterms:W3CDTF">2021-11-18T07:49:57Z</dcterms:created>
  <dcterms:modified xsi:type="dcterms:W3CDTF">2022-11-01T18:13:01Z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