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26"/>
  </p:notesMasterIdLst>
  <p:handoutMasterIdLst>
    <p:handoutMasterId r:id="rId27"/>
  </p:handoutMasterIdLst>
  <p:sldIdLst>
    <p:sldId id="413" r:id="rId5"/>
    <p:sldId id="475" r:id="rId6"/>
    <p:sldId id="448" r:id="rId7"/>
    <p:sldId id="476" r:id="rId8"/>
    <p:sldId id="477" r:id="rId9"/>
    <p:sldId id="452" r:id="rId10"/>
    <p:sldId id="454" r:id="rId11"/>
    <p:sldId id="451" r:id="rId12"/>
    <p:sldId id="461" r:id="rId13"/>
    <p:sldId id="447" r:id="rId14"/>
    <p:sldId id="460" r:id="rId15"/>
    <p:sldId id="462" r:id="rId16"/>
    <p:sldId id="478" r:id="rId17"/>
    <p:sldId id="480" r:id="rId18"/>
    <p:sldId id="467" r:id="rId19"/>
    <p:sldId id="482" r:id="rId20"/>
    <p:sldId id="468" r:id="rId21"/>
    <p:sldId id="412" r:id="rId22"/>
    <p:sldId id="474" r:id="rId23"/>
    <p:sldId id="472" r:id="rId24"/>
    <p:sldId id="419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16A"/>
    <a:srgbClr val="8C9FB1"/>
    <a:srgbClr val="2F586E"/>
    <a:srgbClr val="033169"/>
    <a:srgbClr val="002F6C"/>
    <a:srgbClr val="779FB6"/>
    <a:srgbClr val="779FB4"/>
    <a:srgbClr val="779FB5"/>
    <a:srgbClr val="4174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38" autoAdjust="0"/>
    <p:restoredTop sz="94227" autoAdjust="0"/>
  </p:normalViewPr>
  <p:slideViewPr>
    <p:cSldViewPr snapToGrid="0" showGuides="1">
      <p:cViewPr varScale="1">
        <p:scale>
          <a:sx n="107" d="100"/>
          <a:sy n="107" d="100"/>
        </p:scale>
        <p:origin x="1296" y="114"/>
      </p:cViewPr>
      <p:guideLst/>
    </p:cSldViewPr>
  </p:slideViewPr>
  <p:outlineViewPr>
    <p:cViewPr>
      <p:scale>
        <a:sx n="33" d="100"/>
        <a:sy n="33" d="100"/>
      </p:scale>
      <p:origin x="0" y="-278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53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2C9555C-46DE-4406-8ABE-45349F5208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F3B590-57A4-4D61-9607-3C2EA36AB1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CE87A-16FF-4C7D-8292-0CB980715C8B}" type="datetimeFigureOut">
              <a:rPr lang="de-DE" smtClean="0"/>
              <a:t>12.01.2023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6DC5A1-1CCC-484A-AB24-DCA2F05D59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041CFA-48F6-4759-86C7-790FC637E9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F6222-CCA6-4FA7-88E0-B7BAE53645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832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CA62E-2216-4960-A875-4D2633F4A404}" type="datetimeFigureOut">
              <a:rPr lang="de-DE" smtClean="0"/>
              <a:t>12.01.2023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93703-73BA-47D5-8B02-C172375928D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314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93703-73BA-47D5-8B02-C172375928D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676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 = c/m =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 = 1m, g = 9.81, m = 1, c = 1, f =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F(t) should be divided by ml, but nothing changes, </a:t>
            </a:r>
            <a:r>
              <a:rPr lang="en-US" dirty="0" err="1"/>
              <a:t>bc</a:t>
            </a:r>
            <a:r>
              <a:rPr lang="en-US" dirty="0"/>
              <a:t> both are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93703-73BA-47D5-8B02-C172375928D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7647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 = ½ * rho(density) * </a:t>
            </a:r>
            <a:r>
              <a:rPr lang="en-US" dirty="0" err="1"/>
              <a:t>C_d</a:t>
            </a:r>
            <a:r>
              <a:rPr lang="en-US" dirty="0"/>
              <a:t>(drag coefficient) * A(Area)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93703-73BA-47D5-8B02-C172375928D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786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all batches of dataset: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Add squared error over time steps (mean of different variables)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Mean over batch</a:t>
            </a:r>
          </a:p>
          <a:p>
            <a:endParaRPr lang="en-US" dirty="0"/>
          </a:p>
          <a:p>
            <a:r>
              <a:rPr lang="en-US" dirty="0"/>
              <a:t>Then for multiple epochs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93703-73BA-47D5-8B02-C172375928D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7770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Requirements for more complex systems: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Stabilize training for larger models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Size and type of datasets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Further testing for specific situations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Create better dataset to test specific situations</a:t>
            </a:r>
            <a:br>
              <a:rPr lang="en-US" dirty="0"/>
            </a:b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93703-73BA-47D5-8B02-C172375928DA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023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 userDrawn="1"/>
        </p:nvSpPr>
        <p:spPr>
          <a:xfrm>
            <a:off x="509588" y="250031"/>
            <a:ext cx="2890044" cy="424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rgbClr val="03316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Friedrich-Alexander-Universität</a:t>
            </a:r>
            <a:b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rgbClr val="03316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rgbClr val="8C9FB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Technische Fakultät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EB11DA8-B5AA-8C41-C320-0B27C8B09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12/01/2023</a:t>
            </a:r>
            <a:endParaRPr lang="de-DE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89D1075-568A-0B0D-AB73-AB839F86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F9E911B-FFC0-4AC8-C30A-1D72440F0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5284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7A043EBE-6B81-1544-A72E-799872E30F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58"/>
          <a:stretch/>
        </p:blipFill>
        <p:spPr>
          <a:xfrm>
            <a:off x="0" y="1445931"/>
            <a:ext cx="12192000" cy="540204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C1DC1BF-B7B9-4143-AFEB-7D1D6C73E8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163" y="2913731"/>
            <a:ext cx="4979505" cy="1030539"/>
          </a:xfrm>
        </p:spPr>
        <p:txBody>
          <a:bodyPr wrap="none" tIns="0" rIns="0"/>
          <a:lstStyle>
            <a:lvl1pPr algn="l">
              <a:lnSpc>
                <a:spcPct val="11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Willkommen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929994FB-5DBF-40C3-99B7-BCB45F80FCBA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DB0B422D-422E-4796-8EA3-E0C93BC35646}"/>
              </a:ext>
            </a:extLst>
          </p:cNvPr>
          <p:cNvSpPr/>
          <p:nvPr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7" name="Textfeld 56"/>
          <p:cNvSpPr txBox="1"/>
          <p:nvPr userDrawn="1"/>
        </p:nvSpPr>
        <p:spPr>
          <a:xfrm>
            <a:off x="509588" y="250031"/>
            <a:ext cx="2890044" cy="424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Friedrich-Alexander-Universität</a:t>
            </a:r>
            <a:b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Technische Fakultät</a:t>
            </a:r>
          </a:p>
        </p:txBody>
      </p:sp>
    </p:spTree>
    <p:extLst>
      <p:ext uri="{BB962C8B-B14F-4D97-AF65-F5344CB8AC3E}">
        <p14:creationId xmlns:p14="http://schemas.microsoft.com/office/powerpoint/2010/main" val="3923606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sfol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06507" y="6634666"/>
            <a:ext cx="660437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LID4096"/>
              <a:t>12/01/2023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2481" y="6634666"/>
            <a:ext cx="203582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87F00BE4-512D-4F35-B132-4E5C5CF1413D}"/>
              </a:ext>
            </a:extLst>
          </p:cNvPr>
          <p:cNvSpPr/>
          <p:nvPr userDrawn="1"/>
        </p:nvSpPr>
        <p:spPr>
          <a:xfrm>
            <a:off x="517200" y="6538526"/>
            <a:ext cx="11674800" cy="180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F7987594-F169-42FB-8839-77BF8D405E37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Freihandform: Form 59">
            <a:extLst>
              <a:ext uri="{FF2B5EF4-FFF2-40B4-BE49-F238E27FC236}">
                <a16:creationId xmlns:a16="http://schemas.microsoft.com/office/drawing/2014/main" id="{40F781E3-735A-4333-AF8D-7842FE86295B}"/>
              </a:ext>
            </a:extLst>
          </p:cNvPr>
          <p:cNvSpPr>
            <a:spLocks noChangeAspect="1"/>
          </p:cNvSpPr>
          <p:nvPr userDrawn="1"/>
        </p:nvSpPr>
        <p:spPr>
          <a:xfrm>
            <a:off x="10761093" y="404966"/>
            <a:ext cx="992062" cy="378753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02F6C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FE71240C-4E52-F343-A16B-C435F644E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433022"/>
            <a:ext cx="8705195" cy="332399"/>
          </a:xfrm>
        </p:spPr>
        <p:txBody>
          <a:bodyPr anchor="ctr"/>
          <a:lstStyle>
            <a:lvl1pPr>
              <a:defRPr>
                <a:solidFill>
                  <a:srgbClr val="033169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65" name="Textplatzhalter 2">
            <a:extLst>
              <a:ext uri="{FF2B5EF4-FFF2-40B4-BE49-F238E27FC236}">
                <a16:creationId xmlns:a16="http://schemas.microsoft.com/office/drawing/2014/main" id="{5336F603-985E-B84E-8528-A24D0692A2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8319" y="1498060"/>
            <a:ext cx="11358942" cy="47211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66700" indent="-266700">
              <a:spcBef>
                <a:spcPts val="400"/>
              </a:spcBef>
              <a:spcAft>
                <a:spcPts val="600"/>
              </a:spcAft>
              <a:buClr>
                <a:srgbClr val="779FB4"/>
              </a:buClr>
              <a:buFont typeface="Wingdings" pitchFamily="2" charset="2"/>
              <a:buChar char="§"/>
              <a:tabLst/>
              <a:defRPr sz="1800" b="0">
                <a:solidFill>
                  <a:srgbClr val="000000"/>
                </a:solidFill>
                <a:latin typeface="+mn-lt"/>
              </a:defRPr>
            </a:lvl1pPr>
            <a:lvl2pPr marL="534988" indent="-268288">
              <a:spcAft>
                <a:spcPts val="600"/>
              </a:spcAft>
              <a:buClr>
                <a:srgbClr val="779FB4"/>
              </a:buClr>
              <a:buFont typeface="Wingdings" pitchFamily="2" charset="2"/>
              <a:buChar char="§"/>
              <a:tabLst/>
              <a:defRPr sz="1600">
                <a:solidFill>
                  <a:schemeClr val="bg1"/>
                </a:solidFill>
              </a:defRPr>
            </a:lvl2pPr>
            <a:lvl3pPr marL="534988" indent="317500">
              <a:spcAft>
                <a:spcPts val="600"/>
              </a:spcAft>
              <a:buClr>
                <a:srgbClr val="779FB4"/>
              </a:buClr>
              <a:buFont typeface="Symbol" pitchFamily="2" charset="2"/>
              <a:buChar char="-"/>
              <a:tabLst/>
              <a:defRPr sz="1600">
                <a:solidFill>
                  <a:schemeClr val="bg1"/>
                </a:solidFill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Ebene 1</a:t>
            </a:r>
          </a:p>
          <a:p>
            <a:pPr lvl="1"/>
            <a:r>
              <a:rPr lang="de-DE" dirty="0"/>
              <a:t>Ebene 2</a:t>
            </a:r>
          </a:p>
          <a:p>
            <a:pPr lvl="2"/>
            <a:r>
              <a:rPr lang="de-DE" dirty="0"/>
              <a:t>Ebene 3</a:t>
            </a:r>
          </a:p>
        </p:txBody>
      </p:sp>
      <p:grpSp>
        <p:nvGrpSpPr>
          <p:cNvPr id="11" name="Gruppieren 10"/>
          <p:cNvGrpSpPr/>
          <p:nvPr userDrawn="1"/>
        </p:nvGrpSpPr>
        <p:grpSpPr>
          <a:xfrm>
            <a:off x="528837" y="6579007"/>
            <a:ext cx="3229152" cy="246221"/>
            <a:chOff x="528837" y="6579007"/>
            <a:chExt cx="3229152" cy="246221"/>
          </a:xfrm>
        </p:grpSpPr>
        <p:sp>
          <p:nvSpPr>
            <p:cNvPr id="13" name="Textfeld 12"/>
            <p:cNvSpPr txBox="1"/>
            <p:nvPr userDrawn="1"/>
          </p:nvSpPr>
          <p:spPr>
            <a:xfrm>
              <a:off x="867945" y="6579007"/>
              <a:ext cx="289004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8C9FB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Lehrstuhl für</a:t>
              </a:r>
              <a:br>
                <a:rPr kumimoji="0" lang="de-DE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33169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</a:br>
              <a:r>
                <a:rPr kumimoji="0" lang="de-DE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4316A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Regelungstechnik</a:t>
              </a:r>
            </a:p>
          </p:txBody>
        </p:sp>
        <p:pic>
          <p:nvPicPr>
            <p:cNvPr id="14" name="Grafik 13"/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837" y="6600012"/>
              <a:ext cx="292693" cy="2008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1128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4048C-0B54-437F-B99C-D178004746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2875002"/>
            <a:ext cx="11157743" cy="1107996"/>
          </a:xfrm>
        </p:spPr>
        <p:txBody>
          <a:bodyPr anchor="ctr" anchorCtr="0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Kapiteltrenner</a:t>
            </a:r>
            <a:br>
              <a:rPr lang="de-DE" dirty="0"/>
            </a:br>
            <a:r>
              <a:rPr lang="de-DE" dirty="0"/>
              <a:t>Mehrzeilig möglich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LID4096"/>
              <a:t>12/01/2023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87F00BE4-512D-4F35-B132-4E5C5CF1413D}"/>
              </a:ext>
            </a:extLst>
          </p:cNvPr>
          <p:cNvSpPr/>
          <p:nvPr userDrawn="1"/>
        </p:nvSpPr>
        <p:spPr>
          <a:xfrm>
            <a:off x="517200" y="6538526"/>
            <a:ext cx="11674800" cy="18000"/>
          </a:xfrm>
          <a:prstGeom prst="rect">
            <a:avLst/>
          </a:prstGeom>
          <a:solidFill>
            <a:srgbClr val="417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F7987594-F169-42FB-8839-77BF8D405E37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Freihandform: Form 59">
            <a:extLst>
              <a:ext uri="{FF2B5EF4-FFF2-40B4-BE49-F238E27FC236}">
                <a16:creationId xmlns:a16="http://schemas.microsoft.com/office/drawing/2014/main" id="{40F781E3-735A-4333-AF8D-7842FE86295B}"/>
              </a:ext>
            </a:extLst>
          </p:cNvPr>
          <p:cNvSpPr/>
          <p:nvPr userDrawn="1"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2" name="Textfeld 61"/>
          <p:cNvSpPr txBox="1"/>
          <p:nvPr userDrawn="1"/>
        </p:nvSpPr>
        <p:spPr>
          <a:xfrm>
            <a:off x="509588" y="250031"/>
            <a:ext cx="2890044" cy="424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Friedrich-Alexander-Universität</a:t>
            </a:r>
            <a:b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Technische Fakultät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531019" y="6579007"/>
            <a:ext cx="3226970" cy="247828"/>
            <a:chOff x="531019" y="6579007"/>
            <a:chExt cx="3226970" cy="247828"/>
          </a:xfrm>
        </p:grpSpPr>
        <p:pic>
          <p:nvPicPr>
            <p:cNvPr id="65" name="Grafik 64"/>
            <p:cNvPicPr>
              <a:picLocks noChangeAspect="1"/>
            </p:cNvPicPr>
            <p:nvPr userDrawn="1"/>
          </p:nvPicPr>
          <p:blipFill rotWithShape="1">
            <a:blip r:embed="rId2"/>
            <a:srcRect r="75192"/>
            <a:stretch/>
          </p:blipFill>
          <p:spPr>
            <a:xfrm>
              <a:off x="531019" y="6591538"/>
              <a:ext cx="307181" cy="235297"/>
            </a:xfrm>
            <a:prstGeom prst="rect">
              <a:avLst/>
            </a:prstGeom>
          </p:spPr>
        </p:pic>
        <p:sp>
          <p:nvSpPr>
            <p:cNvPr id="12" name="Textfeld 11"/>
            <p:cNvSpPr txBox="1"/>
            <p:nvPr userDrawn="1"/>
          </p:nvSpPr>
          <p:spPr>
            <a:xfrm>
              <a:off x="867945" y="6579007"/>
              <a:ext cx="289004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Lehrstuhl für</a:t>
              </a:r>
              <a:br>
                <a:rPr kumimoji="0" lang="de-DE" sz="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</a:br>
              <a:r>
                <a:rPr kumimoji="0" lang="de-DE" sz="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Regelungstechnik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1092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B8F8A1B-03C5-0549-8917-C69E764403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06"/>
          <a:stretch/>
        </p:blipFill>
        <p:spPr>
          <a:xfrm>
            <a:off x="0" y="1435540"/>
            <a:ext cx="12192000" cy="5412440"/>
          </a:xfrm>
          <a:prstGeom prst="rect">
            <a:avLst/>
          </a:prstGeom>
        </p:spPr>
      </p:pic>
      <p:sp>
        <p:nvSpPr>
          <p:cNvPr id="60" name="Rechteck 59">
            <a:extLst>
              <a:ext uri="{FF2B5EF4-FFF2-40B4-BE49-F238E27FC236}">
                <a16:creationId xmlns:a16="http://schemas.microsoft.com/office/drawing/2014/main" id="{CBD8B083-79E8-44E1-BA43-E993160F02E1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Textplatzhalter 64">
            <a:extLst>
              <a:ext uri="{FF2B5EF4-FFF2-40B4-BE49-F238E27FC236}">
                <a16:creationId xmlns:a16="http://schemas.microsoft.com/office/drawing/2014/main" id="{94E4DAD8-28C4-496D-803F-AF50BFF89A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7" y="2647985"/>
            <a:ext cx="11157745" cy="1562031"/>
          </a:xfrm>
        </p:spPr>
        <p:txBody>
          <a:bodyPr vert="horz" wrap="square" lIns="0" tIns="0" rIns="360000" bIns="0" rtlCol="0" anchor="ctr" anchorCtr="0">
            <a:spAutoFit/>
          </a:bodyPr>
          <a:lstStyle>
            <a:lvl1pPr>
              <a:spcAft>
                <a:spcPts val="0"/>
              </a:spcAft>
              <a:defRPr lang="de-DE" sz="4800" b="1" dirty="0" smtClean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Vielen Dank</a:t>
            </a:r>
            <a:br>
              <a:rPr lang="de-DE" dirty="0"/>
            </a:br>
            <a:r>
              <a:rPr lang="de-DE" dirty="0"/>
              <a:t>für Ihre Aufmerksamkeit!</a:t>
            </a:r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1A7F7BEE-9A4B-44B2-960F-97720F4BC3DA}"/>
              </a:ext>
            </a:extLst>
          </p:cNvPr>
          <p:cNvSpPr/>
          <p:nvPr userDrawn="1"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6" name="Textfeld 55"/>
          <p:cNvSpPr txBox="1"/>
          <p:nvPr userDrawn="1"/>
        </p:nvSpPr>
        <p:spPr>
          <a:xfrm>
            <a:off x="509588" y="250031"/>
            <a:ext cx="2890044" cy="424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Friedrich-Alexander-Universität</a:t>
            </a:r>
            <a:b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Technische Fakultät</a:t>
            </a:r>
          </a:p>
        </p:txBody>
      </p:sp>
    </p:spTree>
    <p:extLst>
      <p:ext uri="{BB962C8B-B14F-4D97-AF65-F5344CB8AC3E}">
        <p14:creationId xmlns:p14="http://schemas.microsoft.com/office/powerpoint/2010/main" val="498409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3999BA3-562C-4E45-8F3B-A023F450B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6844385" cy="3323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1581D5-332D-4C8E-AF45-43F518A6E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319" y="1631156"/>
            <a:ext cx="11157744" cy="4569619"/>
          </a:xfrm>
          <a:prstGeom prst="rect">
            <a:avLst/>
          </a:prstGeom>
        </p:spPr>
        <p:txBody>
          <a:bodyPr vert="horz" lIns="0" tIns="0" rIns="360000" bIns="0" rtlCol="0" anchor="t" anchorCtr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D440FC-859D-4521-8908-A802F3E53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17351" y="6634666"/>
            <a:ext cx="849593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LID4096"/>
              <a:t>12/01/2023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8C6C66-9703-4B53-BAF2-1F89587F3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7719" y="6634666"/>
            <a:ext cx="5469732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2FAB54-E254-4FCB-BB98-1E4D5A6D0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2099" y="6634666"/>
            <a:ext cx="193964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39EA0DE-CCA1-4795-BE19-74C50E90E6A6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10272FF-60F7-4AF4-9CD6-0A04080EA9B4}"/>
              </a:ext>
            </a:extLst>
          </p:cNvPr>
          <p:cNvSpPr/>
          <p:nvPr userDrawn="1"/>
        </p:nvSpPr>
        <p:spPr>
          <a:xfrm>
            <a:off x="517200" y="6538526"/>
            <a:ext cx="11674800" cy="180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: Form 59">
            <a:extLst>
              <a:ext uri="{FF2B5EF4-FFF2-40B4-BE49-F238E27FC236}">
                <a16:creationId xmlns:a16="http://schemas.microsoft.com/office/drawing/2014/main" id="{ED529D85-540A-364B-9E21-55BAD3CE8EA9}"/>
              </a:ext>
            </a:extLst>
          </p:cNvPr>
          <p:cNvSpPr/>
          <p:nvPr userDrawn="1"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02F6C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528837" y="6579007"/>
            <a:ext cx="3229152" cy="246221"/>
            <a:chOff x="528837" y="6579007"/>
            <a:chExt cx="3229152" cy="246221"/>
          </a:xfrm>
        </p:grpSpPr>
        <p:sp>
          <p:nvSpPr>
            <p:cNvPr id="11" name="Textfeld 10"/>
            <p:cNvSpPr txBox="1"/>
            <p:nvPr userDrawn="1"/>
          </p:nvSpPr>
          <p:spPr>
            <a:xfrm>
              <a:off x="867945" y="6579007"/>
              <a:ext cx="289004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8C9FB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Lehrstuhl für</a:t>
              </a:r>
              <a:br>
                <a:rPr kumimoji="0" lang="de-DE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33169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</a:br>
              <a:r>
                <a:rPr kumimoji="0" lang="de-DE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4316A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Regelungstechnik</a:t>
              </a:r>
            </a:p>
          </p:txBody>
        </p:sp>
        <p:pic>
          <p:nvPicPr>
            <p:cNvPr id="10" name="Grafik 9"/>
            <p:cNvPicPr>
              <a:picLocks noChangeAspect="1"/>
            </p:cNvPicPr>
            <p:nvPr userDrawn="1"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837" y="6600012"/>
              <a:ext cx="292693" cy="2008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982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57" r:id="rId2"/>
    <p:sldLayoutId id="2147483782" r:id="rId3"/>
    <p:sldLayoutId id="2147483760" r:id="rId4"/>
    <p:sldLayoutId id="2147483779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2F586E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0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4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25">
          <p15:clr>
            <a:srgbClr val="F26B43"/>
          </p15:clr>
        </p15:guide>
        <p15:guide id="4" pos="7355">
          <p15:clr>
            <a:srgbClr val="F26B43"/>
          </p15:clr>
        </p15:guide>
        <p15:guide id="5" orient="horz" pos="187">
          <p15:clr>
            <a:srgbClr val="F26B43"/>
          </p15:clr>
        </p15:guide>
        <p15:guide id="6" orient="horz" pos="799">
          <p15:clr>
            <a:srgbClr val="F26B43"/>
          </p15:clr>
        </p15:guide>
        <p15:guide id="7" orient="horz" pos="1026">
          <p15:clr>
            <a:srgbClr val="F26B43"/>
          </p15:clr>
        </p15:guide>
        <p15:guide id="8" orient="horz" pos="3906">
          <p15:clr>
            <a:srgbClr val="F26B43"/>
          </p15:clr>
        </p15:guide>
        <p15:guide id="9" orient="horz" pos="4178">
          <p15:clr>
            <a:srgbClr val="F26B43"/>
          </p15:clr>
        </p15:guide>
        <p15:guide id="10" pos="3908">
          <p15:clr>
            <a:srgbClr val="F26B43"/>
          </p15:clr>
        </p15:guide>
        <p15:guide id="11" pos="37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02" y="5940135"/>
            <a:ext cx="787498" cy="5394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EBE2CCC-81A8-B642-A125-DAFFFA2A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63" y="2956066"/>
            <a:ext cx="8883842" cy="1366784"/>
          </a:xfrm>
        </p:spPr>
        <p:txBody>
          <a:bodyPr/>
          <a:lstStyle/>
          <a:p>
            <a:r>
              <a:rPr lang="en-US" sz="4200" dirty="0"/>
              <a:t>Recurrent Neural Networks (RNN)</a:t>
            </a:r>
            <a:br>
              <a:rPr lang="en-US" sz="4200" dirty="0"/>
            </a:br>
            <a:r>
              <a:rPr lang="en-US" sz="4200" dirty="0"/>
              <a:t>for Modeling of Nonlinear Systems</a:t>
            </a:r>
            <a:endParaRPr lang="de-DE" sz="2800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6D191B2-686C-214D-82A4-E6748DD0D8D5}"/>
              </a:ext>
            </a:extLst>
          </p:cNvPr>
          <p:cNvSpPr txBox="1">
            <a:spLocks/>
          </p:cNvSpPr>
          <p:nvPr/>
        </p:nvSpPr>
        <p:spPr>
          <a:xfrm>
            <a:off x="1494812" y="5902132"/>
            <a:ext cx="3861635" cy="619465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2500"/>
              </a:lnSpc>
            </a:pPr>
            <a:r>
              <a:rPr lang="de-DE" sz="2000" dirty="0"/>
              <a:t>Sebastian Hirt | 12.01.2023</a:t>
            </a:r>
          </a:p>
          <a:p>
            <a:pPr>
              <a:lnSpc>
                <a:spcPts val="2500"/>
              </a:lnSpc>
            </a:pPr>
            <a:r>
              <a:rPr lang="de-DE" sz="2000" dirty="0"/>
              <a:t>Lehrstuhl für Regelungstechnik</a:t>
            </a:r>
          </a:p>
        </p:txBody>
      </p:sp>
    </p:spTree>
    <p:extLst>
      <p:ext uri="{BB962C8B-B14F-4D97-AF65-F5344CB8AC3E}">
        <p14:creationId xmlns:p14="http://schemas.microsoft.com/office/powerpoint/2010/main" val="3013626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12/01/2023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61E152-B7EF-00B5-47FF-110705BBE7D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Calculation of loss from forward pass</a:t>
            </a:r>
          </a:p>
          <a:p>
            <a:r>
              <a:rPr lang="en-US" dirty="0"/>
              <a:t>Update of weights through</a:t>
            </a:r>
            <a:br>
              <a:rPr lang="en-US" dirty="0"/>
            </a:br>
            <a:r>
              <a:rPr lang="en-US" dirty="0"/>
              <a:t>backpropagation and Adam</a:t>
            </a:r>
            <a:br>
              <a:rPr lang="en-US" dirty="0"/>
            </a:br>
            <a:r>
              <a:rPr lang="en-US" dirty="0"/>
              <a:t>optimizer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D035A7-54C0-3029-A9D4-E9E5E4A32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388" y="1281500"/>
            <a:ext cx="4394298" cy="33974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56F681-1508-9858-5AA1-8A9FFC2F1D5E}"/>
                  </a:ext>
                </a:extLst>
              </p:cNvPr>
              <p:cNvSpPr txBox="1"/>
              <p:nvPr/>
            </p:nvSpPr>
            <p:spPr>
              <a:xfrm>
                <a:off x="1323750" y="4469602"/>
                <a:ext cx="1863267" cy="16749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kumimoji="0" lang="en-US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kumimoji="0" lang="en-US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0" lang="en-US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kumimoji="0" lang="en-US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kumimoji="0" lang="en-US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0" lang="en-US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sSub>
                              <m:sSubPr>
                                <m:ctrlPr>
                                  <a:rPr kumimoji="0" lang="en-US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kumimoji="0" lang="en-US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kumimoji="0" lang="en-US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kumimoji="0" lang="en-US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0" lang="en-US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kumimoji="0" lang="en-US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r>
                              <a:rPr kumimoji="0" lang="en-US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0" lang="en-US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56F681-1508-9858-5AA1-8A9FFC2F1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750" y="4469602"/>
                <a:ext cx="1863267" cy="16749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1F4200-905E-23A2-9E62-832B1CA79481}"/>
                  </a:ext>
                </a:extLst>
              </p:cNvPr>
              <p:cNvSpPr txBox="1"/>
              <p:nvPr/>
            </p:nvSpPr>
            <p:spPr>
              <a:xfrm>
                <a:off x="9825267" y="2160532"/>
                <a:ext cx="1588320" cy="17932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1F4200-905E-23A2-9E62-832B1CA79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5267" y="2160532"/>
                <a:ext cx="1588320" cy="17932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D08205-4CDA-0655-9CE4-4C230700F3B8}"/>
                  </a:ext>
                </a:extLst>
              </p:cNvPr>
              <p:cNvSpPr txBox="1"/>
              <p:nvPr/>
            </p:nvSpPr>
            <p:spPr>
              <a:xfrm>
                <a:off x="9825267" y="5188188"/>
                <a:ext cx="1596270" cy="9157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indent="0" algn="l" defTabSz="9144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𝐿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=0</m:t>
                          </m:r>
                        </m:sub>
                        <m:sup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n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16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kumimoji="0" lang="en-US" sz="16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0" lang="en-US" sz="16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0" lang="en-US" sz="16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kumimoji="0" lang="en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0" lang="en-US" sz="16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6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0" lang="en-US" sz="16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D08205-4CDA-0655-9CE4-4C230700F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5267" y="5188188"/>
                <a:ext cx="1596270" cy="9157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Down 10">
            <a:extLst>
              <a:ext uri="{FF2B5EF4-FFF2-40B4-BE49-F238E27FC236}">
                <a16:creationId xmlns:a16="http://schemas.microsoft.com/office/drawing/2014/main" id="{4A15BB93-A552-CB20-6936-0EE5C01F620A}"/>
              </a:ext>
            </a:extLst>
          </p:cNvPr>
          <p:cNvSpPr/>
          <p:nvPr/>
        </p:nvSpPr>
        <p:spPr>
          <a:xfrm>
            <a:off x="10871136" y="4016451"/>
            <a:ext cx="354124" cy="1343489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A2BF9B05-3F24-A5C0-736C-380086FB0248}"/>
              </a:ext>
            </a:extLst>
          </p:cNvPr>
          <p:cNvSpPr/>
          <p:nvPr/>
        </p:nvSpPr>
        <p:spPr>
          <a:xfrm rot="19319969">
            <a:off x="9713173" y="2850817"/>
            <a:ext cx="354124" cy="2723833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0083BAC-A2F2-B8A6-13C5-AC36207561AB}"/>
                  </a:ext>
                </a:extLst>
              </p:cNvPr>
              <p:cNvSpPr txBox="1"/>
              <p:nvPr/>
            </p:nvSpPr>
            <p:spPr>
              <a:xfrm>
                <a:off x="6040618" y="5459805"/>
                <a:ext cx="1330364" cy="5063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indent="0" algn="l" defTabSz="9144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sz="16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lim>
                          </m:limLow>
                        </m:fName>
                        <m:e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0083BAC-A2F2-B8A6-13C5-AC3620756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618" y="5459805"/>
                <a:ext cx="1330364" cy="5063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row: Down 13">
            <a:extLst>
              <a:ext uri="{FF2B5EF4-FFF2-40B4-BE49-F238E27FC236}">
                <a16:creationId xmlns:a16="http://schemas.microsoft.com/office/drawing/2014/main" id="{7ED6E21D-3CB1-A8E2-11DA-2492BE438746}"/>
              </a:ext>
            </a:extLst>
          </p:cNvPr>
          <p:cNvSpPr/>
          <p:nvPr/>
        </p:nvSpPr>
        <p:spPr>
          <a:xfrm rot="5400000">
            <a:off x="8373313" y="4661994"/>
            <a:ext cx="354124" cy="2002972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654A51AC-184F-B5A2-17FA-25F8199FB614}"/>
              </a:ext>
            </a:extLst>
          </p:cNvPr>
          <p:cNvSpPr/>
          <p:nvPr/>
        </p:nvSpPr>
        <p:spPr>
          <a:xfrm rot="12822430">
            <a:off x="3739344" y="3226983"/>
            <a:ext cx="354124" cy="1714344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2647CDC0-81D0-61B6-E8A2-D32EF66BFED8}"/>
              </a:ext>
            </a:extLst>
          </p:cNvPr>
          <p:cNvSpPr/>
          <p:nvPr/>
        </p:nvSpPr>
        <p:spPr>
          <a:xfrm rot="10800000">
            <a:off x="6532799" y="4773462"/>
            <a:ext cx="354124" cy="638100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2387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/>
              <a:t>Hyperparameter Search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12/01/2023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0871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12/01/2023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Search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566E055-639F-36C7-FA54-FF2DB2C85FB8}"/>
              </a:ext>
            </a:extLst>
          </p:cNvPr>
          <p:cNvSpPr txBox="1">
            <a:spLocks/>
          </p:cNvSpPr>
          <p:nvPr/>
        </p:nvSpPr>
        <p:spPr>
          <a:xfrm>
            <a:off x="670719" y="1650460"/>
            <a:ext cx="11358942" cy="472115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66700" indent="-2667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  <a:buClr>
                <a:srgbClr val="779FB4"/>
              </a:buClr>
              <a:buFont typeface="Wingdings" pitchFamily="2" charset="2"/>
              <a:buChar char="§"/>
              <a:tabLst/>
              <a:defRPr sz="18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34988" indent="-2682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779FB4"/>
              </a:buClr>
              <a:buFont typeface="Wingdings" pitchFamily="2" charset="2"/>
              <a:buChar char="§"/>
              <a:tabLst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4988" indent="3175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779FB4"/>
              </a:buClr>
              <a:buFont typeface="Symbol" pitchFamily="2" charset="2"/>
              <a:buChar char="-"/>
              <a:tabLst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Monitoring validation loss for early stopping</a:t>
            </a:r>
          </a:p>
          <a:p>
            <a:r>
              <a:rPr lang="en-US" dirty="0"/>
              <a:t>Check hyperparameters one by one</a:t>
            </a:r>
          </a:p>
          <a:p>
            <a:r>
              <a:rPr lang="en-US" dirty="0"/>
              <a:t>Take best parameter for next step</a:t>
            </a:r>
          </a:p>
          <a:p>
            <a:r>
              <a:rPr lang="en-US" dirty="0"/>
              <a:t>Order of searching:</a:t>
            </a:r>
          </a:p>
          <a:p>
            <a:pPr marL="609600" lvl="1" indent="-342900">
              <a:buFont typeface="+mj-lt"/>
              <a:buAutoNum type="arabicPeriod"/>
            </a:pPr>
            <a:r>
              <a:rPr lang="en-US" dirty="0"/>
              <a:t>Learning rate</a:t>
            </a:r>
          </a:p>
          <a:p>
            <a:pPr marL="609600" lvl="1" indent="-342900">
              <a:buFont typeface="+mj-lt"/>
              <a:buAutoNum type="arabicPeriod"/>
            </a:pPr>
            <a:r>
              <a:rPr lang="en-US" dirty="0"/>
              <a:t>Number of layers</a:t>
            </a:r>
          </a:p>
          <a:p>
            <a:pPr marL="609600" lvl="1" indent="-342900">
              <a:buFont typeface="+mj-lt"/>
              <a:buAutoNum type="arabicPeriod"/>
            </a:pPr>
            <a:r>
              <a:rPr lang="en-US" dirty="0"/>
              <a:t>Number of nodes in each layer</a:t>
            </a:r>
          </a:p>
          <a:p>
            <a:pPr marL="341312" indent="-342900"/>
            <a:r>
              <a:rPr lang="en-US" dirty="0"/>
              <a:t>Training for 500 epochs, then 5000 with best model</a:t>
            </a:r>
          </a:p>
          <a:p>
            <a:pPr marL="609600" lvl="1" indent="-342900">
              <a:buFont typeface="+mj-lt"/>
              <a:buAutoNum type="arabicPeriod"/>
            </a:pPr>
            <a:endParaRPr lang="en-US" dirty="0"/>
          </a:p>
          <a:p>
            <a:pPr marL="266700" lvl="1" indent="0">
              <a:buNone/>
            </a:pPr>
            <a:r>
              <a:rPr lang="en-US" dirty="0"/>
              <a:t>	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Overfitting and Underfitting | Kaggle">
            <a:extLst>
              <a:ext uri="{FF2B5EF4-FFF2-40B4-BE49-F238E27FC236}">
                <a16:creationId xmlns:a16="http://schemas.microsoft.com/office/drawing/2014/main" id="{BAF6BB4A-61AD-23DC-49DA-930DAFB65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313" y="165046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76E974-D1CE-146E-8609-1FB0D901E564}"/>
              </a:ext>
            </a:extLst>
          </p:cNvPr>
          <p:cNvSpPr txBox="1"/>
          <p:nvPr/>
        </p:nvSpPr>
        <p:spPr>
          <a:xfrm>
            <a:off x="7779656" y="5818626"/>
            <a:ext cx="2887714" cy="28110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(Ryan, H. &amp; Alexis C. 2022)</a:t>
            </a:r>
          </a:p>
        </p:txBody>
      </p:sp>
    </p:spTree>
    <p:extLst>
      <p:ext uri="{BB962C8B-B14F-4D97-AF65-F5344CB8AC3E}">
        <p14:creationId xmlns:p14="http://schemas.microsoft.com/office/powerpoint/2010/main" val="1291769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12/01/2023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Hyperparameter Search - </a:t>
            </a:r>
            <a:r>
              <a:rPr lang="en-US" dirty="0"/>
              <a:t>Learning rate and layers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566E055-639F-36C7-FA54-FF2DB2C85FB8}"/>
              </a:ext>
            </a:extLst>
          </p:cNvPr>
          <p:cNvSpPr txBox="1">
            <a:spLocks/>
          </p:cNvSpPr>
          <p:nvPr/>
        </p:nvSpPr>
        <p:spPr>
          <a:xfrm>
            <a:off x="670719" y="1650460"/>
            <a:ext cx="11358942" cy="472115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66700" indent="-2667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  <a:buClr>
                <a:srgbClr val="779FB4"/>
              </a:buClr>
              <a:buFont typeface="Wingdings" pitchFamily="2" charset="2"/>
              <a:buChar char="§"/>
              <a:tabLst/>
              <a:defRPr sz="18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34988" indent="-2682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779FB4"/>
              </a:buClr>
              <a:buFont typeface="Wingdings" pitchFamily="2" charset="2"/>
              <a:buChar char="§"/>
              <a:tabLst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4988" indent="3175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779FB4"/>
              </a:buClr>
              <a:buFont typeface="Symbol" pitchFamily="2" charset="2"/>
              <a:buChar char="-"/>
              <a:tabLst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Better performance with higher learning rate and less layers</a:t>
            </a:r>
          </a:p>
          <a:p>
            <a:endParaRPr lang="en-US" dirty="0"/>
          </a:p>
          <a:p>
            <a:pPr marL="609600" lvl="1" indent="-342900">
              <a:buFont typeface="+mj-lt"/>
              <a:buAutoNum type="arabicPeriod"/>
            </a:pPr>
            <a:endParaRPr lang="en-US" dirty="0"/>
          </a:p>
          <a:p>
            <a:pPr marL="266700" lvl="1" indent="0">
              <a:buNone/>
            </a:pPr>
            <a:r>
              <a:rPr lang="en-US" dirty="0"/>
              <a:t>	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0925FE85-B047-4B99-2217-34A7029CB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39" y="1982487"/>
            <a:ext cx="5852172" cy="4389129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27908AA7-4C65-C869-C4B2-C294E75B8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365" y="1982487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138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12/01/2023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Hyperparameter Search - </a:t>
            </a:r>
            <a:r>
              <a:rPr lang="en-US" dirty="0"/>
              <a:t>Nodes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566E055-639F-36C7-FA54-FF2DB2C85FB8}"/>
              </a:ext>
            </a:extLst>
          </p:cNvPr>
          <p:cNvSpPr txBox="1">
            <a:spLocks/>
          </p:cNvSpPr>
          <p:nvPr/>
        </p:nvSpPr>
        <p:spPr>
          <a:xfrm>
            <a:off x="670719" y="1650460"/>
            <a:ext cx="11358942" cy="472115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66700" indent="-2667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  <a:buClr>
                <a:srgbClr val="779FB4"/>
              </a:buClr>
              <a:buFont typeface="Wingdings" pitchFamily="2" charset="2"/>
              <a:buChar char="§"/>
              <a:tabLst/>
              <a:defRPr sz="18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34988" indent="-2682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779FB4"/>
              </a:buClr>
              <a:buFont typeface="Wingdings" pitchFamily="2" charset="2"/>
              <a:buChar char="§"/>
              <a:tabLst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4988" indent="3175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779FB4"/>
              </a:buClr>
              <a:buFont typeface="Symbol" pitchFamily="2" charset="2"/>
              <a:buChar char="-"/>
              <a:tabLst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Higher training stability for smaller models and early stopping to save model with best validation loss</a:t>
            </a:r>
          </a:p>
          <a:p>
            <a:endParaRPr lang="en-US" dirty="0"/>
          </a:p>
          <a:p>
            <a:pPr marL="266700" lvl="1" indent="0">
              <a:buNone/>
            </a:pPr>
            <a:r>
              <a:rPr lang="en-US" dirty="0"/>
              <a:t>	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 descr="Chart, line chart, histogram&#10;&#10;Description automatically generated">
            <a:extLst>
              <a:ext uri="{FF2B5EF4-FFF2-40B4-BE49-F238E27FC236}">
                <a16:creationId xmlns:a16="http://schemas.microsoft.com/office/drawing/2014/main" id="{E5B2DACD-BF64-BC56-03B6-9BBC2BCB1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13" y="1982487"/>
            <a:ext cx="5852172" cy="4389129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0637D7F5-18B2-5F76-09E5-B7BB0003F4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585" y="2035849"/>
            <a:ext cx="5852172" cy="4389129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DAF58F71-ADD1-019F-3A4B-46C2F460BAA2}"/>
              </a:ext>
            </a:extLst>
          </p:cNvPr>
          <p:cNvSpPr/>
          <p:nvPr/>
        </p:nvSpPr>
        <p:spPr>
          <a:xfrm rot="10800000">
            <a:off x="9019349" y="5082989"/>
            <a:ext cx="277906" cy="51098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0215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/>
              <a:t>Evaluation and </a:t>
            </a:r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12/01/2023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451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982C11-459E-F2E2-54A8-C7E6FF62B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12/01/2023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371FA2-146A-4A9D-CF30-D639A2334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14FF3F-10B4-3EA1-6DA7-3B5694A9C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AFF16D-CB3E-E86C-0447-A1A6B914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5C342D-23F0-CCD6-9C51-E402B43C247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Overall low error</a:t>
            </a:r>
          </a:p>
          <a:p>
            <a:r>
              <a:rPr lang="en-US" dirty="0"/>
              <a:t>Small error spikes on input change</a:t>
            </a:r>
          </a:p>
        </p:txBody>
      </p:sp>
      <p:pic>
        <p:nvPicPr>
          <p:cNvPr id="8" name="Picture 7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5A44BC96-174F-0283-05E9-DE17CCF2E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19" y="2667966"/>
            <a:ext cx="4735000" cy="3551250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97DDA645-0A83-1DCD-CCAC-7B0C59957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462" y="2871008"/>
            <a:ext cx="4193555" cy="31451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813A85-6E76-E8E5-1F00-6E5497570469}"/>
              </a:ext>
            </a:extLst>
          </p:cNvPr>
          <p:cNvSpPr txBox="1"/>
          <p:nvPr/>
        </p:nvSpPr>
        <p:spPr>
          <a:xfrm>
            <a:off x="2817505" y="6094310"/>
            <a:ext cx="2887714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Pendulum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78B29F-98F2-562D-659C-FCC7E3B278EC}"/>
              </a:ext>
            </a:extLst>
          </p:cNvPr>
          <p:cNvSpPr txBox="1"/>
          <p:nvPr/>
        </p:nvSpPr>
        <p:spPr>
          <a:xfrm>
            <a:off x="8686558" y="6094310"/>
            <a:ext cx="2887714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Drag</a:t>
            </a:r>
          </a:p>
        </p:txBody>
      </p:sp>
    </p:spTree>
    <p:extLst>
      <p:ext uri="{BB962C8B-B14F-4D97-AF65-F5344CB8AC3E}">
        <p14:creationId xmlns:p14="http://schemas.microsoft.com/office/powerpoint/2010/main" val="2043880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12/01/2023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61E152-B7EF-00B5-47FF-110705BBE7D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Training difficulties with larger models</a:t>
            </a:r>
          </a:p>
          <a:p>
            <a:r>
              <a:rPr lang="en-US" dirty="0"/>
              <a:t>Error spikes on input change</a:t>
            </a:r>
          </a:p>
          <a:p>
            <a:r>
              <a:rPr lang="en-US" dirty="0"/>
              <a:t>Clear ability to predict nonlinear dynamic system</a:t>
            </a:r>
          </a:p>
          <a:p>
            <a:r>
              <a:rPr lang="en-US" dirty="0"/>
              <a:t>Recommendation:</a:t>
            </a:r>
          </a:p>
          <a:p>
            <a:pPr lvl="1"/>
            <a:r>
              <a:rPr lang="en-US" dirty="0"/>
              <a:t>2 LSTM layers with 32/64 nodes and learning rate of 0.01 for similar systems</a:t>
            </a:r>
          </a:p>
          <a:p>
            <a:pPr lvl="1"/>
            <a:r>
              <a:rPr lang="en-US" dirty="0"/>
              <a:t>New hyperparameter search for different/more complex systems</a:t>
            </a:r>
          </a:p>
          <a:p>
            <a:r>
              <a:rPr lang="en-US" dirty="0"/>
              <a:t>Deeper look into training instabilities with larger models necessary</a:t>
            </a:r>
          </a:p>
          <a:p>
            <a:r>
              <a:rPr lang="en-US" dirty="0"/>
              <a:t>Testing for more complex ordinary differential equations</a:t>
            </a:r>
          </a:p>
          <a:p>
            <a:r>
              <a:rPr lang="en-US" dirty="0"/>
              <a:t>Analysis on what and how much training data is necessary to achieve good results</a:t>
            </a:r>
          </a:p>
          <a:p>
            <a:endParaRPr lang="en-US" dirty="0"/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22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671D917-0E7D-044A-A553-3607B76DD2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7" y="3054250"/>
            <a:ext cx="11157745" cy="749501"/>
          </a:xfrm>
        </p:spPr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85948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CB9CD-02EF-89B5-BC22-FE06DFC28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12/01/2023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240B7B-08A4-CDC7-F299-7C5FC62E8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F7B76-53F5-97A1-747F-EA440E266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E0068B1-646F-6A77-8AD6-118E6571C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4522D3-9A27-7215-1F56-189F29A0E8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8319" y="1498060"/>
            <a:ext cx="11358942" cy="4721156"/>
          </a:xfrm>
        </p:spPr>
        <p:txBody>
          <a:bodyPr/>
          <a:lstStyle/>
          <a:p>
            <a:pPr fontAlgn="base"/>
            <a:r>
              <a:rPr lang="en-US" b="0" i="0" dirty="0">
                <a:solidFill>
                  <a:srgbClr val="21262B"/>
                </a:solidFill>
                <a:effectLst/>
                <a:latin typeface="inherit"/>
              </a:rPr>
              <a:t>Yu, Y., Si, X., Hu, C., &amp; Zhang, J. (2019). A review of recurrent neural networks: LSTM cells and network architectures. </a:t>
            </a:r>
            <a:r>
              <a:rPr lang="en-US" b="0" i="1" dirty="0">
                <a:solidFill>
                  <a:srgbClr val="21262B"/>
                </a:solidFill>
                <a:effectLst/>
                <a:latin typeface="inherit"/>
              </a:rPr>
              <a:t>Neural Computation</a:t>
            </a:r>
            <a:r>
              <a:rPr lang="en-US" b="0" i="0" dirty="0">
                <a:solidFill>
                  <a:srgbClr val="21262B"/>
                </a:solidFill>
                <a:effectLst/>
                <a:latin typeface="inherit"/>
              </a:rPr>
              <a:t>, </a:t>
            </a:r>
            <a:r>
              <a:rPr lang="en-US" b="0" i="1" dirty="0">
                <a:solidFill>
                  <a:srgbClr val="21262B"/>
                </a:solidFill>
                <a:effectLst/>
                <a:latin typeface="inherit"/>
              </a:rPr>
              <a:t>31</a:t>
            </a:r>
            <a:r>
              <a:rPr lang="en-US" b="0" i="0" dirty="0">
                <a:solidFill>
                  <a:srgbClr val="21262B"/>
                </a:solidFill>
                <a:effectLst/>
                <a:latin typeface="inherit"/>
              </a:rPr>
              <a:t>(7), 1235–1270.</a:t>
            </a:r>
          </a:p>
          <a:p>
            <a:pPr fontAlgn="base"/>
            <a:r>
              <a:rPr lang="en-US" b="0" i="0" dirty="0">
                <a:solidFill>
                  <a:srgbClr val="21262B"/>
                </a:solidFill>
                <a:effectLst/>
                <a:latin typeface="inherit"/>
              </a:rPr>
              <a:t>Holbrook, R., &amp;amp; Cook, A. (2022, May 5). Overfitting and underfitting. Kaggle. Retrieved January 12, 2023, from https://www.kaggle.com/code/ryanholbrook/overfitting-and-underfitting/tutorial </a:t>
            </a:r>
          </a:p>
        </p:txBody>
      </p:sp>
    </p:spTree>
    <p:extLst>
      <p:ext uri="{BB962C8B-B14F-4D97-AF65-F5344CB8AC3E}">
        <p14:creationId xmlns:p14="http://schemas.microsoft.com/office/powerpoint/2010/main" val="2739666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A70317D-0F23-D5C4-2C97-6D7F08715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12/01/2023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E356D28-0B4C-CEA9-A5BB-70C6A8CB8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2B4545-7DC3-302B-B5BA-B1AFF8A67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8CF73E8-E1FA-9775-4421-83829CA86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30F372C-3EE1-F0C8-AD13-5E374845FE5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Complex System without analytic form</a:t>
            </a:r>
          </a:p>
          <a:p>
            <a:r>
              <a:rPr lang="en-US" dirty="0"/>
              <a:t>Train a model with measured data</a:t>
            </a:r>
          </a:p>
          <a:p>
            <a:r>
              <a:rPr lang="en-US" dirty="0"/>
              <a:t>Prediction of future states with model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A0D63A-A1D3-7D0A-AB83-85D48775440B}"/>
              </a:ext>
            </a:extLst>
          </p:cNvPr>
          <p:cNvCxnSpPr/>
          <p:nvPr/>
        </p:nvCxnSpPr>
        <p:spPr>
          <a:xfrm>
            <a:off x="7382951" y="1498060"/>
            <a:ext cx="0" cy="310326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A5B154-2EE3-8B6D-DC5C-F5D606B0C0AF}"/>
              </a:ext>
            </a:extLst>
          </p:cNvPr>
          <p:cNvCxnSpPr>
            <a:cxnSpLocks/>
          </p:cNvCxnSpPr>
          <p:nvPr/>
        </p:nvCxnSpPr>
        <p:spPr>
          <a:xfrm>
            <a:off x="7382951" y="1498060"/>
            <a:ext cx="2021690" cy="238750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60954019-0FF6-8E86-F176-490799A8435D}"/>
              </a:ext>
            </a:extLst>
          </p:cNvPr>
          <p:cNvCxnSpPr>
            <a:cxnSpLocks/>
          </p:cNvCxnSpPr>
          <p:nvPr/>
        </p:nvCxnSpPr>
        <p:spPr>
          <a:xfrm rot="5400000">
            <a:off x="8499202" y="4384085"/>
            <a:ext cx="399971" cy="1291062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A3B74E1-6B78-2EFE-14C0-4AA60930D4A6}"/>
              </a:ext>
            </a:extLst>
          </p:cNvPr>
          <p:cNvGrpSpPr/>
          <p:nvPr/>
        </p:nvGrpSpPr>
        <p:grpSpPr>
          <a:xfrm>
            <a:off x="6502400" y="4155062"/>
            <a:ext cx="1696397" cy="2064154"/>
            <a:chOff x="6502400" y="4155062"/>
            <a:chExt cx="1696397" cy="206415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66DE13C-E7E1-83DB-5472-7D14E4D80A41}"/>
                </a:ext>
              </a:extLst>
            </p:cNvPr>
            <p:cNvSpPr/>
            <p:nvPr/>
          </p:nvSpPr>
          <p:spPr>
            <a:xfrm>
              <a:off x="6712246" y="4601321"/>
              <a:ext cx="1341410" cy="130711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D818D903-D379-543D-A864-B8E6F6EAAE75}"/>
                </a:ext>
              </a:extLst>
            </p:cNvPr>
            <p:cNvSpPr/>
            <p:nvPr/>
          </p:nvSpPr>
          <p:spPr>
            <a:xfrm rot="2114068">
              <a:off x="7784792" y="4155062"/>
              <a:ext cx="414005" cy="715752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691BDEF8-C24A-5272-E111-452D403DEFB6}"/>
                </a:ext>
              </a:extLst>
            </p:cNvPr>
            <p:cNvSpPr/>
            <p:nvPr/>
          </p:nvSpPr>
          <p:spPr>
            <a:xfrm rot="2114068">
              <a:off x="7409245" y="5503464"/>
              <a:ext cx="414005" cy="715752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ADD24DB1-253F-5538-965B-4167BD3CE974}"/>
                </a:ext>
              </a:extLst>
            </p:cNvPr>
            <p:cNvSpPr/>
            <p:nvPr/>
          </p:nvSpPr>
          <p:spPr>
            <a:xfrm rot="18431713">
              <a:off x="6691086" y="4586514"/>
              <a:ext cx="217714" cy="595086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B8B79D7-0C48-7965-E0A3-1EB2520EAABA}"/>
              </a:ext>
            </a:extLst>
          </p:cNvPr>
          <p:cNvGrpSpPr/>
          <p:nvPr/>
        </p:nvGrpSpPr>
        <p:grpSpPr>
          <a:xfrm rot="19047723">
            <a:off x="8950767" y="3297449"/>
            <a:ext cx="1696397" cy="2064154"/>
            <a:chOff x="6502400" y="4155062"/>
            <a:chExt cx="1696397" cy="2064154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3CA4B3F-CC9C-9597-9791-D86B99CEA46A}"/>
                </a:ext>
              </a:extLst>
            </p:cNvPr>
            <p:cNvSpPr/>
            <p:nvPr/>
          </p:nvSpPr>
          <p:spPr>
            <a:xfrm>
              <a:off x="6712246" y="4601321"/>
              <a:ext cx="1341410" cy="130711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28A0BBE9-B783-E534-E711-699C62EE77C4}"/>
                </a:ext>
              </a:extLst>
            </p:cNvPr>
            <p:cNvSpPr/>
            <p:nvPr/>
          </p:nvSpPr>
          <p:spPr>
            <a:xfrm rot="2114068">
              <a:off x="7784792" y="4155062"/>
              <a:ext cx="414005" cy="715752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97285514-36FE-D3F7-7EB4-1AC8504628EE}"/>
                </a:ext>
              </a:extLst>
            </p:cNvPr>
            <p:cNvSpPr/>
            <p:nvPr/>
          </p:nvSpPr>
          <p:spPr>
            <a:xfrm rot="2114068">
              <a:off x="7409245" y="5503464"/>
              <a:ext cx="414005" cy="715752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B5FE3524-0E54-065F-2B0E-EA8F352BDD94}"/>
                </a:ext>
              </a:extLst>
            </p:cNvPr>
            <p:cNvSpPr/>
            <p:nvPr/>
          </p:nvSpPr>
          <p:spPr>
            <a:xfrm rot="18431713">
              <a:off x="6691086" y="4586514"/>
              <a:ext cx="217714" cy="595086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7798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12/01/2023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4761E152-B7EF-00B5-47FF-110705BBE7D4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/>
            <p:txBody>
              <a:bodyPr/>
              <a:lstStyle/>
              <a:p>
                <a:r>
                  <a:rPr lang="en-US" dirty="0"/>
                  <a:t>Pushing force: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𝑚𝑎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Air resistance (Drag):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ρ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Simplification: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ρ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Resulting force: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4761E152-B7EF-00B5-47FF-110705BBE7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blipFill>
                <a:blip r:embed="rId2"/>
                <a:stretch>
                  <a:fillRect l="-1127" t="-1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5552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C25ACF-8A0E-F1AE-3244-418BE8590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12/01/2023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44C8D4-14F7-53DA-7D5A-D4D7A49BF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ACCAA-51B9-D5F1-04B9-2B9A4B820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90E3809-9A44-A71E-1559-E8647A4D0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AD841A51-2A67-037C-2F5C-30EB85B9AA44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/>
            <p:txBody>
              <a:bodyPr/>
              <a:lstStyle/>
              <a:p>
                <a:r>
                  <a:rPr lang="en-US" dirty="0"/>
                  <a:t>Resulting force: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Express as second order differential equation: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𝑚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𝑏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𝑑𝑥</m:t>
                        </m:r>
                      </m:num>
                      <m:den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/>
                  <a:t>Transform into system of two first order equations: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𝑑𝑥</m:t>
                        </m:r>
                      </m:num>
                      <m:den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𝑣</m:t>
                    </m:r>
                  </m:oMath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𝑑𝑣</m:t>
                        </m:r>
                      </m:num>
                      <m:den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𝑏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𝑚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 use in </a:t>
                </a:r>
                <a:r>
                  <a:rPr lang="en-US" dirty="0" err="1">
                    <a:sym typeface="Wingdings" panose="05000000000000000000" pitchFamily="2" charset="2"/>
                  </a:rPr>
                  <a:t>odeint</a:t>
                </a:r>
                <a:r>
                  <a:rPr lang="en-US" dirty="0">
                    <a:sym typeface="Wingdings" panose="05000000000000000000" pitchFamily="2" charset="2"/>
                  </a:rPr>
                  <a:t> python function to get values of velocity and/or position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AD841A51-2A67-037C-2F5C-30EB85B9AA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blipFill>
                <a:blip r:embed="rId2"/>
                <a:stretch>
                  <a:fillRect l="-1127" t="-1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4167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/>
              <a:t>Methods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12/01/2023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8393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A3BE67-6534-1C3A-E36C-0224BF439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12/01/2023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D10F10-BA9D-76C8-BAFA-9E2F4E2F9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BE608-935D-1141-0AA6-1E75F1C82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13BFD9D-F99B-123E-FEC2-A17E3A7F2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LSTM-Cell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9847AAF-2477-729E-F4DD-340F4DC41FE3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/>
            <p:txBody>
              <a:bodyPr/>
              <a:lstStyle/>
              <a:p>
                <a:r>
                  <a:rPr lang="en-US" dirty="0"/>
                  <a:t>Long-term dependency through cell state</a:t>
                </a:r>
              </a:p>
              <a:p>
                <a:r>
                  <a:rPr lang="en-US" dirty="0"/>
                  <a:t>Passing of new initial value to next timestep</a:t>
                </a:r>
                <a:br>
                  <a:rPr lang="en-US" dirty="0"/>
                </a:br>
                <a:r>
                  <a:rPr lang="en-US" dirty="0"/>
                  <a:t>internally</a:t>
                </a:r>
              </a:p>
              <a:p>
                <a:r>
                  <a:rPr lang="en-US" dirty="0"/>
                  <a:t>Gates with trainable weights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anh</m:t>
                    </m:r>
                  </m:oMath>
                </a14:m>
                <a:r>
                  <a:rPr lang="en-US" dirty="0"/>
                  <a:t> activation function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9847AAF-2477-729E-F4DD-340F4DC41F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blipFill>
                <a:blip r:embed="rId3"/>
                <a:stretch>
                  <a:fillRect l="-1127" t="-1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854B0A0-6814-789B-5CFC-6341AEB4C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4567" y="1713209"/>
            <a:ext cx="5796196" cy="41074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7EC153-7E25-534B-D808-CD26554B66D7}"/>
              </a:ext>
            </a:extLst>
          </p:cNvPr>
          <p:cNvSpPr txBox="1"/>
          <p:nvPr/>
        </p:nvSpPr>
        <p:spPr>
          <a:xfrm>
            <a:off x="6096000" y="5850146"/>
            <a:ext cx="5693075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Adapted from (Yu, Y., Si, X., Hu, C., &amp; Zhang, J., 2019)</a:t>
            </a:r>
          </a:p>
        </p:txBody>
      </p:sp>
    </p:spTree>
    <p:extLst>
      <p:ext uri="{BB962C8B-B14F-4D97-AF65-F5344CB8AC3E}">
        <p14:creationId xmlns:p14="http://schemas.microsoft.com/office/powerpoint/2010/main" val="3616627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A3BE67-6534-1C3A-E36C-0224BF439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12/01/2023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D10F10-BA9D-76C8-BAFA-9E2F4E2F9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BE608-935D-1141-0AA6-1E75F1C82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13BFD9D-F99B-123E-FEC2-A17E3A7F2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847AAF-2477-729E-F4DD-340F4DC41FE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Example of model with 32 nodes and 2 hidden</a:t>
            </a:r>
            <a:br>
              <a:rPr lang="en-US" dirty="0"/>
            </a:br>
            <a:r>
              <a:rPr lang="en-US" dirty="0"/>
              <a:t>layers</a:t>
            </a:r>
          </a:p>
          <a:p>
            <a:r>
              <a:rPr lang="en-US" dirty="0"/>
              <a:t>Transfer of states to next time steps</a:t>
            </a:r>
          </a:p>
          <a:p>
            <a:r>
              <a:rPr lang="en-US" dirty="0"/>
              <a:t>Same weights at all time steps of individual</a:t>
            </a:r>
            <a:br>
              <a:rPr lang="en-US" dirty="0"/>
            </a:br>
            <a:r>
              <a:rPr lang="en-US" dirty="0"/>
              <a:t>Cells</a:t>
            </a:r>
          </a:p>
          <a:p>
            <a:r>
              <a:rPr lang="en-US" dirty="0"/>
              <a:t>Ability to predict indefinite future states</a:t>
            </a:r>
          </a:p>
          <a:p>
            <a:r>
              <a:rPr lang="en-US" dirty="0"/>
              <a:t>Fixed number of timesteps for training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EEB40A-886B-CC26-4063-1B0D979CE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685" y="1357988"/>
            <a:ext cx="6183259" cy="478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850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/>
              <a:t>Dataset </a:t>
            </a:r>
            <a:r>
              <a:rPr lang="de-DE" dirty="0" err="1"/>
              <a:t>Creation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12/01/2023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8832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12/01/2023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Pendulum-Complex Dataset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4761E152-B7EF-00B5-47FF-110705BBE7D4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/>
            <p:txBody>
              <a:bodyPr/>
              <a:lstStyle/>
              <a:p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Pushing a pendulum</a:t>
                </a:r>
              </a:p>
              <a:p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Friction due to air</a:t>
                </a:r>
              </a:p>
              <a:p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Varying shape of pushing force </a:t>
                </a:r>
                <a14:m>
                  <m:oMath xmlns:m="http://schemas.openxmlformats.org/officeDocument/2006/math">
                    <m:r>
                      <a:rPr kumimoji="0" lang="en-US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𝐹</m:t>
                    </m:r>
                    <m:d>
                      <m:dPr>
                        <m:ctrlP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e>
                    </m:d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200 different time series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4761E152-B7EF-00B5-47FF-110705BBE7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blipFill>
                <a:blip r:embed="rId3"/>
                <a:stretch>
                  <a:fillRect l="-1127" t="-1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0C04CC6F-4C07-0EA1-CBEA-271ABBDCA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790" y="1498060"/>
            <a:ext cx="5810194" cy="472115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F8BB7B-5EA7-AF75-9A38-36AE5E3D8148}"/>
                  </a:ext>
                </a:extLst>
              </p:cNvPr>
              <p:cNvSpPr txBox="1"/>
              <p:nvPr/>
            </p:nvSpPr>
            <p:spPr>
              <a:xfrm>
                <a:off x="717760" y="4270828"/>
                <a:ext cx="4022527" cy="13587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𝑑𝑡</m:t>
                          </m:r>
                        </m:den>
                      </m:f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  <m:oMath xmlns:m="http://schemas.openxmlformats.org/officeDocument/2006/math">
                      <m:f>
                        <m:f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</m:t>
                          </m:r>
                          <m:acc>
                            <m:accPr>
                              <m:chr m:val="̇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num>
                        <m:den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𝑑𝑡</m:t>
                          </m:r>
                        </m:den>
                      </m:f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  <m:d>
                            <m:dPr>
                              <m:ctrlP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𝑚𝑙</m:t>
                          </m:r>
                        </m:den>
                      </m:f>
                      <m:func>
                        <m:func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𝑓𝑡</m:t>
                              </m:r>
                            </m:e>
                          </m:d>
                        </m:e>
                      </m:func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𝑞</m:t>
                      </m:r>
                      <m:acc>
                        <m:accPr>
                          <m:chr m:val="̇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F8BB7B-5EA7-AF75-9A38-36AE5E3D8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60" y="4270828"/>
                <a:ext cx="4022527" cy="13587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9716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12/01/2023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Drag-Complex Dataset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4761E152-B7EF-00B5-47FF-110705BBE7D4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/>
            <p:txBody>
              <a:bodyPr/>
              <a:lstStyle/>
              <a:p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Pushing force on object</a:t>
                </a:r>
              </a:p>
              <a:p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Drag on object</a:t>
                </a:r>
              </a:p>
              <a:p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Varying of shape of pushing force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𝐹</m:t>
                        </m:r>
                      </m:e>
                      <m:sub>
                        <m: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e>
                    </m:d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40 different time series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4761E152-B7EF-00B5-47FF-110705BBE7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blipFill>
                <a:blip r:embed="rId3"/>
                <a:stretch>
                  <a:fillRect l="-1127" t="-1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75F84D-E9F0-5434-417B-D8A5E653D18A}"/>
                  </a:ext>
                </a:extLst>
              </p:cNvPr>
              <p:cNvSpPr txBox="1"/>
              <p:nvPr/>
            </p:nvSpPr>
            <p:spPr>
              <a:xfrm>
                <a:off x="719519" y="4355789"/>
                <a:ext cx="2576647" cy="13108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𝑑𝑥</m:t>
                          </m:r>
                        </m:num>
                        <m:den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𝑑𝑡</m:t>
                          </m:r>
                        </m:den>
                      </m:f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𝑣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𝑑𝑣</m:t>
                          </m:r>
                        </m:num>
                        <m:den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𝑑𝑡</m:t>
                          </m:r>
                        </m:den>
                      </m:f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</m:t>
                          </m:r>
                        </m:num>
                        <m:den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𝑣</m:t>
                          </m:r>
                        </m:e>
                        <m:sup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75F84D-E9F0-5434-417B-D8A5E653D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19" y="4355789"/>
                <a:ext cx="2576647" cy="13108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435F66C6-C192-EB7E-A798-2C9A431489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978" y="1419101"/>
            <a:ext cx="6674503" cy="500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827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12/01/2023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 for Training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61E152-B7EF-00B5-47FF-110705BBE7D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566E055-639F-36C7-FA54-FF2DB2C85FB8}"/>
              </a:ext>
            </a:extLst>
          </p:cNvPr>
          <p:cNvSpPr txBox="1">
            <a:spLocks/>
          </p:cNvSpPr>
          <p:nvPr/>
        </p:nvSpPr>
        <p:spPr>
          <a:xfrm>
            <a:off x="670719" y="1650460"/>
            <a:ext cx="11358942" cy="472115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66700" indent="-2667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  <a:buClr>
                <a:srgbClr val="779FB4"/>
              </a:buClr>
              <a:buFont typeface="Wingdings" pitchFamily="2" charset="2"/>
              <a:buChar char="§"/>
              <a:tabLst/>
              <a:defRPr sz="18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34988" indent="-2682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779FB4"/>
              </a:buClr>
              <a:buFont typeface="Wingdings" pitchFamily="2" charset="2"/>
              <a:buChar char="§"/>
              <a:tabLst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4988" indent="3175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779FB4"/>
              </a:buClr>
              <a:buFont typeface="Symbol" pitchFamily="2" charset="2"/>
              <a:buChar char="-"/>
              <a:tabLst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Split into training, validation and test set</a:t>
            </a:r>
          </a:p>
          <a:p>
            <a:r>
              <a:rPr lang="en-US" dirty="0"/>
              <a:t>Scaling of data with </a:t>
            </a:r>
            <a:r>
              <a:rPr lang="en-US" dirty="0" err="1"/>
              <a:t>MinMaxScaler</a:t>
            </a:r>
            <a:r>
              <a:rPr lang="en-US" dirty="0"/>
              <a:t> to [-1,1] to match LSTM output</a:t>
            </a:r>
          </a:p>
          <a:p>
            <a:r>
              <a:rPr lang="en-US" dirty="0"/>
              <a:t>Transformation into correct format</a:t>
            </a:r>
          </a:p>
          <a:p>
            <a:pPr lvl="1"/>
            <a:r>
              <a:rPr lang="en-US" dirty="0"/>
              <a:t>Initial condition given at first timestep, zero afterwards</a:t>
            </a:r>
          </a:p>
          <a:p>
            <a:pPr lvl="1"/>
            <a:r>
              <a:rPr lang="en-US" dirty="0"/>
              <a:t>Force input given at every time step</a:t>
            </a:r>
          </a:p>
          <a:p>
            <a:endParaRPr lang="en-US" dirty="0"/>
          </a:p>
          <a:p>
            <a:endParaRPr lang="en-US" dirty="0"/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1B5331A-65ED-28AF-55F5-02A8D805113D}"/>
                  </a:ext>
                </a:extLst>
              </p:cNvPr>
              <p:cNvSpPr txBox="1"/>
              <p:nvPr/>
            </p:nvSpPr>
            <p:spPr>
              <a:xfrm>
                <a:off x="2666352" y="4096757"/>
                <a:ext cx="1863267" cy="16749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kumimoji="0" lang="en-US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kumimoji="0" lang="en-US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0" lang="en-US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kumimoji="0" lang="en-US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kumimoji="0" lang="en-US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0" lang="en-US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sSub>
                              <m:sSubPr>
                                <m:ctrlPr>
                                  <a:rPr kumimoji="0" lang="en-US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kumimoji="0" lang="en-US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kumimoji="0" lang="en-US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kumimoji="0" lang="en-US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0" lang="en-US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kumimoji="0" lang="en-US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r>
                              <a:rPr kumimoji="0" lang="en-US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0" lang="en-US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1B5331A-65ED-28AF-55F5-02A8D8051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352" y="4096757"/>
                <a:ext cx="1863267" cy="16749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06087DA-97DE-0615-E9CC-108B173C9F4D}"/>
                  </a:ext>
                </a:extLst>
              </p:cNvPr>
              <p:cNvSpPr txBox="1"/>
              <p:nvPr/>
            </p:nvSpPr>
            <p:spPr>
              <a:xfrm>
                <a:off x="7126100" y="4096757"/>
                <a:ext cx="1588320" cy="17932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06087DA-97DE-0615-E9CC-108B173C9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100" y="4096757"/>
                <a:ext cx="1588320" cy="17932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8573571"/>
      </p:ext>
    </p:extLst>
  </p:cSld>
  <p:clrMapOvr>
    <a:masterClrMapping/>
  </p:clrMapOvr>
</p:sld>
</file>

<file path=ppt/theme/theme1.xml><?xml version="1.0" encoding="utf-8"?>
<a:theme xmlns:a="http://schemas.openxmlformats.org/drawingml/2006/main" name="FAU - Technische Fakultät">
  <a:themeElements>
    <a:clrScheme name="FAU - Grau">
      <a:dk1>
        <a:sysClr val="windowText" lastClr="000000"/>
      </a:dk1>
      <a:lt1>
        <a:srgbClr val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FA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lIns="180000" tIns="180000" rIns="180000" bIns="180000" rtlCol="0" anchor="ctr"/>
      <a:lstStyle>
        <a:defPPr marL="0" marR="0" indent="0" algn="ctr" defTabSz="914400" rtl="0" eaLnBrk="1" fontAlgn="auto" latinLnBrk="0" hangingPunct="1">
          <a:lnSpc>
            <a:spcPct val="110000"/>
          </a:lnSpc>
          <a:spcBef>
            <a:spcPts val="0"/>
          </a:spcBef>
          <a:spcAft>
            <a:spcPts val="120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marR="0" indent="0" algn="l" defTabSz="914400" rtl="0" eaLnBrk="1" fontAlgn="auto" latinLnBrk="0" hangingPunct="1">
          <a:lnSpc>
            <a:spcPct val="110000"/>
          </a:lnSpc>
          <a:spcBef>
            <a:spcPts val="0"/>
          </a:spcBef>
          <a:spcAft>
            <a:spcPts val="120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7C64748B88E4F4A81E78C320064AA18" ma:contentTypeVersion="13" ma:contentTypeDescription="Ein neues Dokument erstellen." ma:contentTypeScope="" ma:versionID="7d7fe78eff81fbacf66dc0ff6aeec5a3">
  <xsd:schema xmlns:xsd="http://www.w3.org/2001/XMLSchema" xmlns:xs="http://www.w3.org/2001/XMLSchema" xmlns:p="http://schemas.microsoft.com/office/2006/metadata/properties" xmlns:ns2="e1a9e197-d112-4abb-aa0c-4ed035d690a3" xmlns:ns3="5d4c14f1-5e26-4315-944b-e10ebb29e5be" targetNamespace="http://schemas.microsoft.com/office/2006/metadata/properties" ma:root="true" ma:fieldsID="798e591f6d3205a21a5c8f3fdff7cfef" ns2:_="" ns3:_="">
    <xsd:import namespace="e1a9e197-d112-4abb-aa0c-4ed035d690a3"/>
    <xsd:import namespace="5d4c14f1-5e26-4315-944b-e10ebb29e5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a9e197-d112-4abb-aa0c-4ed035d690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4c14f1-5e26-4315-944b-e10ebb29e5b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57329C-FB5F-4A4D-B331-82D30E9A74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1A7FE3-81F7-4596-A188-3EE8D4188E1F}">
  <ds:schemaRefs>
    <ds:schemaRef ds:uri="http://schemas.microsoft.com/office/2006/documentManagement/types"/>
    <ds:schemaRef ds:uri="http://www.w3.org/XML/1998/namespace"/>
    <ds:schemaRef ds:uri="http://purl.org/dc/terms/"/>
    <ds:schemaRef ds:uri="http://schemas.openxmlformats.org/package/2006/metadata/core-properties"/>
    <ds:schemaRef ds:uri="e1a9e197-d112-4abb-aa0c-4ed035d690a3"/>
    <ds:schemaRef ds:uri="http://purl.org/dc/elements/1.1/"/>
    <ds:schemaRef ds:uri="http://schemas.microsoft.com/office/infopath/2007/PartnerControls"/>
    <ds:schemaRef ds:uri="5d4c14f1-5e26-4315-944b-e10ebb29e5be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DFBE955-EBBF-441B-94AE-DC551CE167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a9e197-d112-4abb-aa0c-4ed035d690a3"/>
    <ds:schemaRef ds:uri="5d4c14f1-5e26-4315-944b-e10ebb29e5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971</Words>
  <Application>Microsoft Office PowerPoint</Application>
  <PresentationFormat>Widescreen</PresentationFormat>
  <Paragraphs>213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Cambria Math</vt:lpstr>
      <vt:lpstr>inherit</vt:lpstr>
      <vt:lpstr>Symbol</vt:lpstr>
      <vt:lpstr>Wingdings</vt:lpstr>
      <vt:lpstr>FAU - Technische Fakultät</vt:lpstr>
      <vt:lpstr>Recurrent Neural Networks (RNN) for Modeling of Nonlinear Systems</vt:lpstr>
      <vt:lpstr>Motivation</vt:lpstr>
      <vt:lpstr>Methods</vt:lpstr>
      <vt:lpstr>LSTM-Cell</vt:lpstr>
      <vt:lpstr>Model</vt:lpstr>
      <vt:lpstr>Dataset Creation</vt:lpstr>
      <vt:lpstr>Pendulum-Complex Dataset</vt:lpstr>
      <vt:lpstr>Drag-Complex Dataset</vt:lpstr>
      <vt:lpstr>Preparation for Training</vt:lpstr>
      <vt:lpstr>Putting it together</vt:lpstr>
      <vt:lpstr>Hyperparameter Search</vt:lpstr>
      <vt:lpstr>Manual Search</vt:lpstr>
      <vt:lpstr>Hyperparameter Search - Learning rate and layers</vt:lpstr>
      <vt:lpstr>Hyperparameter Search - Nodes</vt:lpstr>
      <vt:lpstr>Evaluation and Conclusion</vt:lpstr>
      <vt:lpstr>Evaluation</vt:lpstr>
      <vt:lpstr>Conclusion and Future Work</vt:lpstr>
      <vt:lpstr>PowerPoint Presentation</vt:lpstr>
      <vt:lpstr>References</vt:lpstr>
      <vt:lpstr>Problem description</vt:lpstr>
      <vt:lpstr>Problem description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Willkommen</dc:title>
  <dc:creator>Julia Gutschmidt</dc:creator>
  <cp:lastModifiedBy>Hirt, Sebastian</cp:lastModifiedBy>
  <cp:revision>200</cp:revision>
  <cp:lastPrinted>2022-03-30T06:55:47Z</cp:lastPrinted>
  <dcterms:created xsi:type="dcterms:W3CDTF">2021-11-18T07:49:57Z</dcterms:created>
  <dcterms:modified xsi:type="dcterms:W3CDTF">2023-01-12T07:33:24Z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0x010100B7C64748B88E4F4A81E78C320064AA18</vt:lpwstr>
  </property>
</Properties>
</file>