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7"/>
  </p:notesMasterIdLst>
  <p:handoutMasterIdLst>
    <p:handoutMasterId r:id="rId28"/>
  </p:handoutMasterIdLst>
  <p:sldIdLst>
    <p:sldId id="413" r:id="rId5"/>
    <p:sldId id="475" r:id="rId6"/>
    <p:sldId id="448" r:id="rId7"/>
    <p:sldId id="476" r:id="rId8"/>
    <p:sldId id="477" r:id="rId9"/>
    <p:sldId id="452" r:id="rId10"/>
    <p:sldId id="454" r:id="rId11"/>
    <p:sldId id="451" r:id="rId12"/>
    <p:sldId id="461" r:id="rId13"/>
    <p:sldId id="447" r:id="rId14"/>
    <p:sldId id="460" r:id="rId15"/>
    <p:sldId id="462" r:id="rId16"/>
    <p:sldId id="478" r:id="rId17"/>
    <p:sldId id="480" r:id="rId18"/>
    <p:sldId id="467" r:id="rId19"/>
    <p:sldId id="482" r:id="rId20"/>
    <p:sldId id="483" r:id="rId21"/>
    <p:sldId id="468" r:id="rId22"/>
    <p:sldId id="412" r:id="rId23"/>
    <p:sldId id="474" r:id="rId24"/>
    <p:sldId id="472" r:id="rId25"/>
    <p:sldId id="419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3C4"/>
    <a:srgbClr val="FA9321"/>
    <a:srgbClr val="04316A"/>
    <a:srgbClr val="8C9FB1"/>
    <a:srgbClr val="2F586E"/>
    <a:srgbClr val="033169"/>
    <a:srgbClr val="002F6C"/>
    <a:srgbClr val="779FB6"/>
    <a:srgbClr val="779FB4"/>
    <a:srgbClr val="779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8" autoAdjust="0"/>
    <p:restoredTop sz="71614" autoAdjust="0"/>
  </p:normalViewPr>
  <p:slideViewPr>
    <p:cSldViewPr snapToGrid="0" showGuides="1">
      <p:cViewPr varScale="1">
        <p:scale>
          <a:sx n="81" d="100"/>
          <a:sy n="81" d="100"/>
        </p:scale>
        <p:origin x="2292" y="96"/>
      </p:cViewPr>
      <p:guideLst/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67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 = c/m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 = 1m, g = 9.81, m = 1, c = 1, f =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F(t) should be divided by ml, but nothing changes, </a:t>
            </a:r>
            <a:r>
              <a:rPr lang="en-US" dirty="0" err="1"/>
              <a:t>bc</a:t>
            </a:r>
            <a:r>
              <a:rPr lang="en-US" dirty="0"/>
              <a:t> both are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64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= ½ * rho(density) * </a:t>
            </a:r>
            <a:r>
              <a:rPr lang="en-US" dirty="0" err="1"/>
              <a:t>C_d</a:t>
            </a:r>
            <a:r>
              <a:rPr lang="en-US" dirty="0"/>
              <a:t>(drag coefficient) * A(Area)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786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all batches of dataset: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Add squared error over time steps (mean of different variables)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Mean over batch</a:t>
            </a:r>
          </a:p>
          <a:p>
            <a:endParaRPr lang="en-US" dirty="0"/>
          </a:p>
          <a:p>
            <a:r>
              <a:rPr lang="en-US" dirty="0"/>
              <a:t>Then for multiple epochs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77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Could use automatic hyperparameter search as well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Training times on </a:t>
            </a:r>
            <a:r>
              <a:rPr lang="en-US" dirty="0" err="1"/>
              <a:t>gtx</a:t>
            </a:r>
            <a:r>
              <a:rPr lang="en-US" dirty="0"/>
              <a:t> 1060 3gb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120 timeseries, 3000 timesteps, 500 epochs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Five layer 30 min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Two layer 15 min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Nodes, </a:t>
            </a:r>
            <a:r>
              <a:rPr lang="en-US" dirty="0" err="1"/>
              <a:t>lr</a:t>
            </a:r>
            <a:r>
              <a:rPr lang="en-US" dirty="0"/>
              <a:t> not rly affecting time much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two layers, 32 nodes, 5000 epochs ~2h</a:t>
            </a:r>
          </a:p>
          <a:p>
            <a:pPr marL="0" lvl="0" indent="0">
              <a:buFontTx/>
              <a:buNone/>
            </a:pPr>
            <a:r>
              <a:rPr lang="en-US" dirty="0"/>
              <a:t>- inference times: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2 layer 64 nodes, 1000 length: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0.035 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--&gt; for one step: 0.000035 s (0.035ms, 35µs)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fps (one step): 1/0.000035 = 28571.428571428572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930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Larger models more difficult to train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training, not final performance, bigger models might get better later, have higher(lower) </a:t>
            </a:r>
            <a:r>
              <a:rPr lang="en-US"/>
              <a:t>performance ceiling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534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399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 training sample too similar </a:t>
            </a:r>
            <a:r>
              <a:rPr lang="en-US" dirty="0">
                <a:sym typeface="Wingdings" panose="05000000000000000000" pitchFamily="2" charset="2"/>
              </a:rPr>
              <a:t> not overfitted.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Error at input change sources:</a:t>
            </a:r>
          </a:p>
          <a:p>
            <a:pPr marL="628650" lvl="1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Maybe difficult to learn larger changes in hidden/cell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223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Requirements for more complex systems: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Stabilize training for larger models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Size and type of datasets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Further testing for specific situations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 better dataset to test specific situations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2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0331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0331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rgbClr val="8C9FB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EB11DA8-B5AA-8C41-C320-0B27C8B0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89D1075-568A-0B0D-AB73-AB839F86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F9E911B-FFC0-4AC8-C30A-1D72440F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28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A043EBE-6B81-1544-A72E-799872E30F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8"/>
          <a:stretch/>
        </p:blipFill>
        <p:spPr>
          <a:xfrm>
            <a:off x="0" y="1445931"/>
            <a:ext cx="12192000" cy="54020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" name="Textfeld 56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</p:spTree>
    <p:extLst>
      <p:ext uri="{BB962C8B-B14F-4D97-AF65-F5344CB8AC3E}">
        <p14:creationId xmlns:p14="http://schemas.microsoft.com/office/powerpoint/2010/main" val="392360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06507" y="6634666"/>
            <a:ext cx="660437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81" y="6634666"/>
            <a:ext cx="203582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>
            <a:spLocks noChangeAspect="1"/>
          </p:cNvSpPr>
          <p:nvPr userDrawn="1"/>
        </p:nvSpPr>
        <p:spPr>
          <a:xfrm>
            <a:off x="10761093" y="404966"/>
            <a:ext cx="992062" cy="378753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02F6C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71240C-4E52-F343-A16B-C435F644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433022"/>
            <a:ext cx="8705195" cy="332399"/>
          </a:xfrm>
        </p:spPr>
        <p:txBody>
          <a:bodyPr anchor="ctr"/>
          <a:lstStyle>
            <a:lvl1pPr>
              <a:defRPr>
                <a:solidFill>
                  <a:srgbClr val="033169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5336F603-985E-B84E-8528-A24D0692A2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8319" y="1498060"/>
            <a:ext cx="11358942" cy="47211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>
                <a:solidFill>
                  <a:srgbClr val="000000"/>
                </a:solidFill>
                <a:latin typeface="+mn-lt"/>
              </a:defRPr>
            </a:lvl1pPr>
            <a:lvl2pPr marL="534988" indent="-268288"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</a:defRPr>
            </a:lvl2pPr>
            <a:lvl3pPr marL="534988" indent="317500"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528837" y="6579007"/>
            <a:ext cx="3229152" cy="246221"/>
            <a:chOff x="528837" y="6579007"/>
            <a:chExt cx="3229152" cy="246221"/>
          </a:xfrm>
        </p:grpSpPr>
        <p:sp>
          <p:nvSpPr>
            <p:cNvPr id="13" name="Textfeld 12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8C9FB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3316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316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  <p:pic>
          <p:nvPicPr>
            <p:cNvPr id="14" name="Grafik 13"/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37" y="6600012"/>
              <a:ext cx="292693" cy="200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128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41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" name="Textfeld 61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531019" y="6579007"/>
            <a:ext cx="3226970" cy="247828"/>
            <a:chOff x="531019" y="6579007"/>
            <a:chExt cx="3226970" cy="247828"/>
          </a:xfrm>
        </p:grpSpPr>
        <p:pic>
          <p:nvPicPr>
            <p:cNvPr id="65" name="Grafik 64"/>
            <p:cNvPicPr>
              <a:picLocks noChangeAspect="1"/>
            </p:cNvPicPr>
            <p:nvPr userDrawn="1"/>
          </p:nvPicPr>
          <p:blipFill rotWithShape="1">
            <a:blip r:embed="rId2"/>
            <a:srcRect r="75192"/>
            <a:stretch/>
          </p:blipFill>
          <p:spPr>
            <a:xfrm>
              <a:off x="531019" y="6591538"/>
              <a:ext cx="307181" cy="235297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1092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B8F8A1B-03C5-0549-8917-C69E764403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6"/>
          <a:stretch/>
        </p:blipFill>
        <p:spPr>
          <a:xfrm>
            <a:off x="0" y="1435540"/>
            <a:ext cx="12192000" cy="5412440"/>
          </a:xfrm>
          <a:prstGeom prst="rect">
            <a:avLst/>
          </a:prstGeom>
        </p:spPr>
      </p:pic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" name="Textfeld 55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</p:spTree>
    <p:extLst>
      <p:ext uri="{BB962C8B-B14F-4D97-AF65-F5344CB8AC3E}">
        <p14:creationId xmlns:p14="http://schemas.microsoft.com/office/powerpoint/2010/main" val="498409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77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: Form 59">
            <a:extLst>
              <a:ext uri="{FF2B5EF4-FFF2-40B4-BE49-F238E27FC236}">
                <a16:creationId xmlns:a16="http://schemas.microsoft.com/office/drawing/2014/main" id="{ED529D85-540A-364B-9E21-55BAD3CE8EA9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02F6C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528837" y="6579007"/>
            <a:ext cx="3229152" cy="246221"/>
            <a:chOff x="528837" y="6579007"/>
            <a:chExt cx="3229152" cy="246221"/>
          </a:xfrm>
        </p:grpSpPr>
        <p:sp>
          <p:nvSpPr>
            <p:cNvPr id="11" name="Textfeld 10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8C9FB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3316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316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</a:p>
          </p:txBody>
        </p:sp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37" y="6600012"/>
              <a:ext cx="292693" cy="200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98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57" r:id="rId2"/>
    <p:sldLayoutId id="2147483782" r:id="rId3"/>
    <p:sldLayoutId id="2147483760" r:id="rId4"/>
    <p:sldLayoutId id="2147483779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2F586E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02" y="5940135"/>
            <a:ext cx="787498" cy="5394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BE2CCC-81A8-B642-A125-DAFFFA2A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63" y="2956066"/>
            <a:ext cx="8883842" cy="1366784"/>
          </a:xfrm>
        </p:spPr>
        <p:txBody>
          <a:bodyPr/>
          <a:lstStyle/>
          <a:p>
            <a:r>
              <a:rPr lang="en-US" sz="4200" dirty="0"/>
              <a:t>Recurrent Neural Networks (RNN)</a:t>
            </a:r>
            <a:br>
              <a:rPr lang="en-US" sz="4200" dirty="0"/>
            </a:br>
            <a:r>
              <a:rPr lang="en-US" sz="4200" dirty="0"/>
              <a:t>for Modeling of Nonlinear Systems</a:t>
            </a:r>
            <a:endParaRPr lang="de-DE" sz="28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D191B2-686C-214D-82A4-E6748DD0D8D5}"/>
              </a:ext>
            </a:extLst>
          </p:cNvPr>
          <p:cNvSpPr txBox="1">
            <a:spLocks/>
          </p:cNvSpPr>
          <p:nvPr/>
        </p:nvSpPr>
        <p:spPr>
          <a:xfrm>
            <a:off x="1494812" y="5902132"/>
            <a:ext cx="3861635" cy="619465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500"/>
              </a:lnSpc>
            </a:pPr>
            <a:r>
              <a:rPr lang="de-DE" sz="2000" dirty="0"/>
              <a:t>Sebastian Hirt | 19.01.2023</a:t>
            </a:r>
          </a:p>
          <a:p>
            <a:pPr>
              <a:lnSpc>
                <a:spcPts val="2500"/>
              </a:lnSpc>
            </a:pPr>
            <a:r>
              <a:rPr lang="de-DE" sz="2000" dirty="0"/>
              <a:t>Lehrstuhl für Regelungstechnik</a:t>
            </a:r>
          </a:p>
        </p:txBody>
      </p:sp>
    </p:spTree>
    <p:extLst>
      <p:ext uri="{BB962C8B-B14F-4D97-AF65-F5344CB8AC3E}">
        <p14:creationId xmlns:p14="http://schemas.microsoft.com/office/powerpoint/2010/main" val="301362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Calculation of loss from forward pass</a:t>
            </a:r>
          </a:p>
          <a:p>
            <a:r>
              <a:rPr lang="en-US" dirty="0"/>
              <a:t>Update of weights through</a:t>
            </a:r>
            <a:br>
              <a:rPr lang="en-US" dirty="0"/>
            </a:br>
            <a:r>
              <a:rPr lang="en-US" dirty="0"/>
              <a:t>backpropagation and Adam</a:t>
            </a:r>
            <a:br>
              <a:rPr lang="en-US" dirty="0"/>
            </a:br>
            <a:r>
              <a:rPr lang="en-US" dirty="0"/>
              <a:t>optimizer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D08205-4CDA-0655-9CE4-4C230700F3B8}"/>
                  </a:ext>
                </a:extLst>
              </p:cNvPr>
              <p:cNvSpPr txBox="1"/>
              <p:nvPr/>
            </p:nvSpPr>
            <p:spPr>
              <a:xfrm>
                <a:off x="9825267" y="5188188"/>
                <a:ext cx="1596270" cy="915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</m:t>
                          </m:r>
                        </m:sub>
                        <m:sup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0" lang="en-US" sz="16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6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D08205-4CDA-0655-9CE4-4C230700F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267" y="5188188"/>
                <a:ext cx="1596270" cy="915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4A15BB93-A552-CB20-6936-0EE5C01F620A}"/>
              </a:ext>
            </a:extLst>
          </p:cNvPr>
          <p:cNvSpPr/>
          <p:nvPr/>
        </p:nvSpPr>
        <p:spPr>
          <a:xfrm>
            <a:off x="10871136" y="4016451"/>
            <a:ext cx="354124" cy="134348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2BF9B05-3F24-A5C0-736C-380086FB0248}"/>
              </a:ext>
            </a:extLst>
          </p:cNvPr>
          <p:cNvSpPr/>
          <p:nvPr/>
        </p:nvSpPr>
        <p:spPr>
          <a:xfrm rot="19319969">
            <a:off x="9713173" y="2850817"/>
            <a:ext cx="354124" cy="2723833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083BAC-A2F2-B8A6-13C5-AC36207561AB}"/>
                  </a:ext>
                </a:extLst>
              </p:cNvPr>
              <p:cNvSpPr txBox="1"/>
              <p:nvPr/>
            </p:nvSpPr>
            <p:spPr>
              <a:xfrm>
                <a:off x="6040618" y="5459805"/>
                <a:ext cx="1330364" cy="506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16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083BAC-A2F2-B8A6-13C5-AC3620756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618" y="5459805"/>
                <a:ext cx="1330364" cy="5063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Down 13">
            <a:extLst>
              <a:ext uri="{FF2B5EF4-FFF2-40B4-BE49-F238E27FC236}">
                <a16:creationId xmlns:a16="http://schemas.microsoft.com/office/drawing/2014/main" id="{7ED6E21D-3CB1-A8E2-11DA-2492BE438746}"/>
              </a:ext>
            </a:extLst>
          </p:cNvPr>
          <p:cNvSpPr/>
          <p:nvPr/>
        </p:nvSpPr>
        <p:spPr>
          <a:xfrm rot="5400000">
            <a:off x="8373313" y="4661994"/>
            <a:ext cx="354124" cy="2002972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54A51AC-184F-B5A2-17FA-25F8199FB614}"/>
              </a:ext>
            </a:extLst>
          </p:cNvPr>
          <p:cNvSpPr/>
          <p:nvPr/>
        </p:nvSpPr>
        <p:spPr>
          <a:xfrm rot="12822430">
            <a:off x="3739344" y="3226983"/>
            <a:ext cx="354124" cy="1714344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647CDC0-81D0-61B6-E8A2-D32EF66BFED8}"/>
              </a:ext>
            </a:extLst>
          </p:cNvPr>
          <p:cNvSpPr/>
          <p:nvPr/>
        </p:nvSpPr>
        <p:spPr>
          <a:xfrm rot="10800000">
            <a:off x="6532799" y="4773462"/>
            <a:ext cx="354124" cy="63810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213897-DE62-5CD6-76EE-0476977DBD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2539" y="1372417"/>
            <a:ext cx="4083404" cy="3315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CCDD5A-775D-B957-1323-CDE7693AAC15}"/>
                  </a:ext>
                </a:extLst>
              </p:cNvPr>
              <p:cNvSpPr txBox="1"/>
              <p:nvPr/>
            </p:nvSpPr>
            <p:spPr>
              <a:xfrm>
                <a:off x="1268127" y="4522467"/>
                <a:ext cx="2024849" cy="16749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CCDD5A-775D-B957-1323-CDE7693AA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127" y="4522467"/>
                <a:ext cx="2024849" cy="16749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D09F3D-ABA2-97B0-691F-9BEEE9E0FF2D}"/>
                  </a:ext>
                </a:extLst>
              </p:cNvPr>
              <p:cNvSpPr txBox="1"/>
              <p:nvPr/>
            </p:nvSpPr>
            <p:spPr>
              <a:xfrm>
                <a:off x="9923778" y="2152726"/>
                <a:ext cx="1749903" cy="1793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D09F3D-ABA2-97B0-691F-9BEEE9E0F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778" y="2152726"/>
                <a:ext cx="1749903" cy="17932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38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Hyperparameter Search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87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Search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Monitoring validation loss for early stopping</a:t>
            </a:r>
          </a:p>
          <a:p>
            <a:r>
              <a:rPr lang="en-US" dirty="0"/>
              <a:t>Check hyperparameters one by one</a:t>
            </a:r>
          </a:p>
          <a:p>
            <a:r>
              <a:rPr lang="en-US" dirty="0"/>
              <a:t>Take best parameter for next step</a:t>
            </a:r>
          </a:p>
          <a:p>
            <a:r>
              <a:rPr lang="en-US" dirty="0"/>
              <a:t>Search order: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Learning rate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Number of layers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/>
              <a:t>Number of nodes in each layer</a:t>
            </a:r>
          </a:p>
          <a:p>
            <a:pPr marL="341312" indent="-342900"/>
            <a:r>
              <a:rPr lang="en-US" dirty="0"/>
              <a:t>Training for 500 epochs, then 5000 with best model</a:t>
            </a:r>
          </a:p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6E974-D1CE-146E-8609-1FB0D901E564}"/>
              </a:ext>
            </a:extLst>
          </p:cNvPr>
          <p:cNvSpPr txBox="1"/>
          <p:nvPr/>
        </p:nvSpPr>
        <p:spPr>
          <a:xfrm>
            <a:off x="7079887" y="5770385"/>
            <a:ext cx="4308549" cy="28110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Adapted from (Ryan, H. &amp; Alexis C. 2022)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6116F0-25CF-D7E6-55E2-E82FD4AE1469}"/>
              </a:ext>
            </a:extLst>
          </p:cNvPr>
          <p:cNvGrpSpPr/>
          <p:nvPr/>
        </p:nvGrpSpPr>
        <p:grpSpPr>
          <a:xfrm>
            <a:off x="6480313" y="1650460"/>
            <a:ext cx="5669158" cy="4114800"/>
            <a:chOff x="6480313" y="1650460"/>
            <a:chExt cx="5669158" cy="4114800"/>
          </a:xfrm>
        </p:grpSpPr>
        <p:pic>
          <p:nvPicPr>
            <p:cNvPr id="1026" name="Picture 2" descr="Overfitting and Underfitting | Kaggle">
              <a:extLst>
                <a:ext uri="{FF2B5EF4-FFF2-40B4-BE49-F238E27FC236}">
                  <a16:creationId xmlns:a16="http://schemas.microsoft.com/office/drawing/2014/main" id="{BAF6BB4A-61AD-23DC-49DA-930DAFB65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313" y="1650460"/>
              <a:ext cx="5486400" cy="411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1DA6B4-53CE-614E-6437-F7C3E98BB81B}"/>
                </a:ext>
              </a:extLst>
            </p:cNvPr>
            <p:cNvSpPr txBox="1"/>
            <p:nvPr/>
          </p:nvSpPr>
          <p:spPr>
            <a:xfrm>
              <a:off x="6627517" y="3379256"/>
              <a:ext cx="525386" cy="28110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Loss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717850-7853-4868-51FF-2025B99849A7}"/>
                </a:ext>
              </a:extLst>
            </p:cNvPr>
            <p:cNvSpPr txBox="1"/>
            <p:nvPr/>
          </p:nvSpPr>
          <p:spPr>
            <a:xfrm>
              <a:off x="7313647" y="1964113"/>
              <a:ext cx="1426592" cy="28110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Underfitting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B4442D-14C1-5362-048B-A1AA77036813}"/>
                </a:ext>
              </a:extLst>
            </p:cNvPr>
            <p:cNvSpPr txBox="1"/>
            <p:nvPr/>
          </p:nvSpPr>
          <p:spPr>
            <a:xfrm>
              <a:off x="9179366" y="1980673"/>
              <a:ext cx="1426592" cy="28110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Overfitting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F22FD4-7FDC-A24D-A3A5-D7033D31E6D5}"/>
                </a:ext>
              </a:extLst>
            </p:cNvPr>
            <p:cNvSpPr txBox="1"/>
            <p:nvPr/>
          </p:nvSpPr>
          <p:spPr>
            <a:xfrm>
              <a:off x="9606978" y="5245967"/>
              <a:ext cx="1426592" cy="28110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Epochs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9D81BD-3DBA-25A6-C471-B52E89D6CC9F}"/>
                </a:ext>
              </a:extLst>
            </p:cNvPr>
            <p:cNvSpPr txBox="1"/>
            <p:nvPr/>
          </p:nvSpPr>
          <p:spPr>
            <a:xfrm>
              <a:off x="6480313" y="5366784"/>
              <a:ext cx="1796788" cy="28110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Early stopping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B8AFB8-A594-F6E2-180B-D88A993E36F8}"/>
                </a:ext>
              </a:extLst>
            </p:cNvPr>
            <p:cNvSpPr txBox="1"/>
            <p:nvPr/>
          </p:nvSpPr>
          <p:spPr>
            <a:xfrm>
              <a:off x="10712983" y="2979057"/>
              <a:ext cx="1426592" cy="28110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dirty="0">
                  <a:solidFill>
                    <a:srgbClr val="FA9321"/>
                  </a:solidFill>
                </a:rPr>
                <a:t>Validation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10C852-A8B4-3895-4B9D-AFB591F65E71}"/>
                </a:ext>
              </a:extLst>
            </p:cNvPr>
            <p:cNvSpPr txBox="1"/>
            <p:nvPr/>
          </p:nvSpPr>
          <p:spPr>
            <a:xfrm>
              <a:off x="10722879" y="4556496"/>
              <a:ext cx="1426592" cy="28110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dirty="0">
                  <a:solidFill>
                    <a:srgbClr val="5593C4"/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76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 Search - </a:t>
            </a:r>
            <a:r>
              <a:rPr lang="en-US" dirty="0"/>
              <a:t>Learning rate and layers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Better training performance with higher learning rate and less layers</a:t>
            </a:r>
          </a:p>
          <a:p>
            <a:endParaRPr lang="en-US" dirty="0"/>
          </a:p>
          <a:p>
            <a:pPr marL="609600" lvl="1" indent="-342900">
              <a:buFont typeface="+mj-lt"/>
              <a:buAutoNum type="arabicPeriod"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925FE85-B047-4B99-2217-34A7029CB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9" y="1982487"/>
            <a:ext cx="5852172" cy="4389129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27908AA7-4C65-C869-C4B2-C294E75B8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365" y="1982487"/>
            <a:ext cx="5852172" cy="43891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1DFC5F-ED2A-E5F2-09F0-EA0807D6F898}"/>
              </a:ext>
            </a:extLst>
          </p:cNvPr>
          <p:cNvSpPr txBox="1"/>
          <p:nvPr/>
        </p:nvSpPr>
        <p:spPr>
          <a:xfrm rot="16200000">
            <a:off x="-355715" y="3687024"/>
            <a:ext cx="1559152" cy="281103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Validation loss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1462E7-0ABA-CD84-4528-01BFC8AB5559}"/>
              </a:ext>
            </a:extLst>
          </p:cNvPr>
          <p:cNvSpPr txBox="1"/>
          <p:nvPr/>
        </p:nvSpPr>
        <p:spPr>
          <a:xfrm rot="16200000">
            <a:off x="5397915" y="3687025"/>
            <a:ext cx="1559152" cy="281103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64713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 Search - </a:t>
            </a:r>
            <a:r>
              <a:rPr lang="en-US" dirty="0"/>
              <a:t>Nodes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Higher training stability for smaller models and early stopping to save model with best validation loss</a:t>
            </a:r>
          </a:p>
          <a:p>
            <a:endParaRPr lang="en-US" dirty="0"/>
          </a:p>
          <a:p>
            <a:pPr marL="2667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E5B2DACD-BF64-BC56-03B6-9BBC2BCB1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3" y="1982487"/>
            <a:ext cx="5852172" cy="4389129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0637D7F5-18B2-5F76-09E5-B7BB0003F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85" y="2035849"/>
            <a:ext cx="5852172" cy="4389129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DAF58F71-ADD1-019F-3A4B-46C2F460BAA2}"/>
              </a:ext>
            </a:extLst>
          </p:cNvPr>
          <p:cNvSpPr/>
          <p:nvPr/>
        </p:nvSpPr>
        <p:spPr>
          <a:xfrm rot="10800000">
            <a:off x="9019349" y="5082989"/>
            <a:ext cx="277906" cy="5109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30A0C-311A-686A-15E6-2091DFAE7DB4}"/>
              </a:ext>
            </a:extLst>
          </p:cNvPr>
          <p:cNvSpPr txBox="1"/>
          <p:nvPr/>
        </p:nvSpPr>
        <p:spPr>
          <a:xfrm rot="16200000">
            <a:off x="-249409" y="3758743"/>
            <a:ext cx="1559152" cy="281103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1700215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Evaluation and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45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82C11-459E-F2E2-54A8-C7E6FF62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71FA2-146A-4A9D-CF30-D639A233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4FF3F-10B4-3EA1-6DA7-3B5694A9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AFF16D-CB3E-E86C-0447-A1A6B914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Pendulum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C342D-23F0-CCD6-9C51-E402B43C24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Overall low error</a:t>
            </a:r>
          </a:p>
          <a:p>
            <a:r>
              <a:rPr lang="en-US" dirty="0"/>
              <a:t>Small error spikes on input change</a:t>
            </a:r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A44BC96-174F-0283-05E9-DE17CCF2E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19" y="2667966"/>
            <a:ext cx="4735000" cy="3551250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3A4F2FAE-1744-7824-57F2-CD71F9806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85" y="2667966"/>
            <a:ext cx="4720522" cy="35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80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82C11-459E-F2E2-54A8-C7E6FF62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71FA2-146A-4A9D-CF30-D639A233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4FF3F-10B4-3EA1-6DA7-3B5694A9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AFF16D-CB3E-E86C-0447-A1A6B914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Drag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C342D-23F0-CCD6-9C51-E402B43C24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Rare large error</a:t>
            </a:r>
          </a:p>
          <a:p>
            <a:r>
              <a:rPr lang="en-US" dirty="0"/>
              <a:t>Error spikes on input change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4B6A63C-4024-530C-760E-7AE2FF305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14" y="2870931"/>
            <a:ext cx="4168610" cy="3126457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885FADF7-6D2D-F7D1-FBBF-8FDF06E6D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146" y="2870931"/>
            <a:ext cx="4168610" cy="31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76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Training difficulties with larger models</a:t>
            </a:r>
          </a:p>
          <a:p>
            <a:pPr lvl="1"/>
            <a:r>
              <a:rPr lang="en-US" dirty="0"/>
              <a:t>Error spikes on input change</a:t>
            </a:r>
          </a:p>
          <a:p>
            <a:pPr lvl="1"/>
            <a:r>
              <a:rPr lang="en-US" dirty="0"/>
              <a:t>Clear ability to predict nonlinear dynamic system</a:t>
            </a:r>
          </a:p>
          <a:p>
            <a:pPr lvl="1"/>
            <a:r>
              <a:rPr lang="en-US" dirty="0"/>
              <a:t>Recommendation:</a:t>
            </a:r>
          </a:p>
          <a:p>
            <a:pPr lvl="2"/>
            <a:r>
              <a:rPr lang="en-US" dirty="0"/>
              <a:t>2 LSTM layers with 32/64 nodes and learning rate of 0.01 for similar systems</a:t>
            </a:r>
          </a:p>
          <a:p>
            <a:pPr lvl="2"/>
            <a:r>
              <a:rPr lang="en-US" dirty="0"/>
              <a:t>New hyperparameter search for different/more complex systems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Deeper look into training instabilities with larger models necessary</a:t>
            </a:r>
          </a:p>
          <a:p>
            <a:pPr lvl="1"/>
            <a:r>
              <a:rPr lang="en-US" dirty="0"/>
              <a:t>Testing for more complex ordinary differential equations</a:t>
            </a:r>
          </a:p>
          <a:p>
            <a:pPr lvl="1"/>
            <a:r>
              <a:rPr lang="en-US" dirty="0"/>
              <a:t>Analysis on what and how much training data is necessary to achieve good results</a:t>
            </a:r>
          </a:p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22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671D917-0E7D-044A-A553-3607B76DD2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3054250"/>
            <a:ext cx="11157745" cy="749501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8594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70317D-0F23-D5C4-2C97-6D7F0871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356D28-0B4C-CEA9-A5BB-70C6A8C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2B4545-7DC3-302B-B5BA-B1AFF8A6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8CF73E8-E1FA-9775-4421-83829CA8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30F372C-3EE1-F0C8-AD13-5E374845FE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Complex System without analytic form</a:t>
            </a:r>
          </a:p>
          <a:p>
            <a:pPr lvl="1"/>
            <a:r>
              <a:rPr lang="en-US" dirty="0"/>
              <a:t>Example: Pendulum with unknown friction model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Train a model with measured data</a:t>
            </a:r>
          </a:p>
          <a:p>
            <a:pPr lvl="1"/>
            <a:r>
              <a:rPr lang="en-US" dirty="0"/>
              <a:t>Prediction of future states with model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A0D63A-A1D3-7D0A-AB83-85D48775440B}"/>
              </a:ext>
            </a:extLst>
          </p:cNvPr>
          <p:cNvCxnSpPr/>
          <p:nvPr/>
        </p:nvCxnSpPr>
        <p:spPr>
          <a:xfrm>
            <a:off x="7382951" y="1498060"/>
            <a:ext cx="0" cy="31032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A5B154-2EE3-8B6D-DC5C-F5D606B0C0AF}"/>
              </a:ext>
            </a:extLst>
          </p:cNvPr>
          <p:cNvCxnSpPr>
            <a:cxnSpLocks/>
          </p:cNvCxnSpPr>
          <p:nvPr/>
        </p:nvCxnSpPr>
        <p:spPr>
          <a:xfrm>
            <a:off x="7382951" y="1498060"/>
            <a:ext cx="2021690" cy="23875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0954019-0FF6-8E86-F176-490799A8435D}"/>
              </a:ext>
            </a:extLst>
          </p:cNvPr>
          <p:cNvCxnSpPr>
            <a:cxnSpLocks/>
          </p:cNvCxnSpPr>
          <p:nvPr/>
        </p:nvCxnSpPr>
        <p:spPr>
          <a:xfrm rot="5400000">
            <a:off x="8499202" y="4384085"/>
            <a:ext cx="399971" cy="129106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3B74E1-6B78-2EFE-14C0-4AA60930D4A6}"/>
              </a:ext>
            </a:extLst>
          </p:cNvPr>
          <p:cNvGrpSpPr/>
          <p:nvPr/>
        </p:nvGrpSpPr>
        <p:grpSpPr>
          <a:xfrm>
            <a:off x="6502400" y="4155062"/>
            <a:ext cx="1696397" cy="2064154"/>
            <a:chOff x="6502400" y="4155062"/>
            <a:chExt cx="1696397" cy="20641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6DE13C-E7E1-83DB-5472-7D14E4D80A41}"/>
                </a:ext>
              </a:extLst>
            </p:cNvPr>
            <p:cNvSpPr/>
            <p:nvPr/>
          </p:nvSpPr>
          <p:spPr>
            <a:xfrm>
              <a:off x="6712246" y="4601321"/>
              <a:ext cx="1341410" cy="130711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818D903-D379-543D-A864-B8E6F6EAAE75}"/>
                </a:ext>
              </a:extLst>
            </p:cNvPr>
            <p:cNvSpPr/>
            <p:nvPr/>
          </p:nvSpPr>
          <p:spPr>
            <a:xfrm rot="2114068">
              <a:off x="7784792" y="4155062"/>
              <a:ext cx="414005" cy="715752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691BDEF8-C24A-5272-E111-452D403DEFB6}"/>
                </a:ext>
              </a:extLst>
            </p:cNvPr>
            <p:cNvSpPr/>
            <p:nvPr/>
          </p:nvSpPr>
          <p:spPr>
            <a:xfrm rot="2114068">
              <a:off x="7409245" y="5503464"/>
              <a:ext cx="414005" cy="715752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ADD24DB1-253F-5538-965B-4167BD3CE974}"/>
                </a:ext>
              </a:extLst>
            </p:cNvPr>
            <p:cNvSpPr/>
            <p:nvPr/>
          </p:nvSpPr>
          <p:spPr>
            <a:xfrm rot="18431713">
              <a:off x="6691086" y="4586514"/>
              <a:ext cx="217714" cy="5950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8B79D7-0C48-7965-E0A3-1EB2520EAABA}"/>
              </a:ext>
            </a:extLst>
          </p:cNvPr>
          <p:cNvGrpSpPr/>
          <p:nvPr/>
        </p:nvGrpSpPr>
        <p:grpSpPr>
          <a:xfrm rot="19047723">
            <a:off x="8950767" y="3297449"/>
            <a:ext cx="1696397" cy="2064154"/>
            <a:chOff x="6502400" y="4155062"/>
            <a:chExt cx="1696397" cy="206415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3CA4B3F-CC9C-9597-9791-D86B99CEA46A}"/>
                </a:ext>
              </a:extLst>
            </p:cNvPr>
            <p:cNvSpPr/>
            <p:nvPr/>
          </p:nvSpPr>
          <p:spPr>
            <a:xfrm>
              <a:off x="6712246" y="4601321"/>
              <a:ext cx="1341410" cy="130711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8A0BBE9-B783-E534-E711-699C62EE77C4}"/>
                </a:ext>
              </a:extLst>
            </p:cNvPr>
            <p:cNvSpPr/>
            <p:nvPr/>
          </p:nvSpPr>
          <p:spPr>
            <a:xfrm rot="2114068">
              <a:off x="7784792" y="4155062"/>
              <a:ext cx="414005" cy="715752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7285514-36FE-D3F7-7EB4-1AC8504628EE}"/>
                </a:ext>
              </a:extLst>
            </p:cNvPr>
            <p:cNvSpPr/>
            <p:nvPr/>
          </p:nvSpPr>
          <p:spPr>
            <a:xfrm rot="2114068">
              <a:off x="7409245" y="5503464"/>
              <a:ext cx="414005" cy="715752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5FE3524-0E54-065F-2B0E-EA8F352BDD94}"/>
                </a:ext>
              </a:extLst>
            </p:cNvPr>
            <p:cNvSpPr/>
            <p:nvPr/>
          </p:nvSpPr>
          <p:spPr>
            <a:xfrm rot="18431713">
              <a:off x="6691086" y="4586514"/>
              <a:ext cx="217714" cy="5950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798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CB9CD-02EF-89B5-BC22-FE06DFC2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40B7B-08A4-CDC7-F299-7C5FC62E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F7B76-53F5-97A1-747F-EA440E26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0068B1-646F-6A77-8AD6-118E6571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4522D3-9A27-7215-1F56-189F29A0E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8319" y="1498060"/>
            <a:ext cx="11358942" cy="4721156"/>
          </a:xfrm>
        </p:spPr>
        <p:txBody>
          <a:bodyPr/>
          <a:lstStyle/>
          <a:p>
            <a:pPr fontAlgn="base"/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Yu, Y., Si, X., Hu, C., &amp; Zhang, J. (2019). A review of recurrent neural networks: LSTM cells and network architectures. </a:t>
            </a:r>
            <a:r>
              <a:rPr lang="en-US" b="0" i="1" dirty="0">
                <a:solidFill>
                  <a:srgbClr val="21262B"/>
                </a:solidFill>
                <a:effectLst/>
                <a:latin typeface="inherit"/>
              </a:rPr>
              <a:t>Neural Computation</a:t>
            </a:r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, </a:t>
            </a:r>
            <a:r>
              <a:rPr lang="en-US" b="0" i="1" dirty="0">
                <a:solidFill>
                  <a:srgbClr val="21262B"/>
                </a:solidFill>
                <a:effectLst/>
                <a:latin typeface="inherit"/>
              </a:rPr>
              <a:t>31</a:t>
            </a:r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(7), 1235–1270.</a:t>
            </a:r>
          </a:p>
          <a:p>
            <a:pPr fontAlgn="base"/>
            <a:r>
              <a:rPr lang="en-US" b="0" i="0" dirty="0">
                <a:solidFill>
                  <a:srgbClr val="21262B"/>
                </a:solidFill>
                <a:effectLst/>
                <a:latin typeface="inherit"/>
              </a:rPr>
              <a:t>Holbrook, R., &amp;amp; Cook, A. (2022, May 5). Overfitting and underfitting. Kaggle. Retrieved January 12, 2023, from https://www.kaggle.com/code/ryanholbrook/overfitting-and-underfitting/tutorial </a:t>
            </a:r>
          </a:p>
        </p:txBody>
      </p:sp>
    </p:spTree>
    <p:extLst>
      <p:ext uri="{BB962C8B-B14F-4D97-AF65-F5344CB8AC3E}">
        <p14:creationId xmlns:p14="http://schemas.microsoft.com/office/powerpoint/2010/main" val="2739666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dirty="0"/>
                  <a:t>Pushing force: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Air resistance (Drag):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Simplification: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Resulting force: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127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552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25ACF-8A0E-F1AE-3244-418BE859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4C8D4-14F7-53DA-7D5A-D4D7A49B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ACCAA-51B9-D5F1-04B9-2B9A4B82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0E3809-9A44-A71E-1559-E8647A4D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D841A51-2A67-037C-2F5C-30EB85B9AA4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dirty="0"/>
                  <a:t>Resulting force: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Express as second order differential equation: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/>
                  <a:t>Transform into system of two first order equations: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𝑑𝑣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 use in </a:t>
                </a:r>
                <a:r>
                  <a:rPr lang="en-US" dirty="0" err="1">
                    <a:sym typeface="Wingdings" panose="05000000000000000000" pitchFamily="2" charset="2"/>
                  </a:rPr>
                  <a:t>odeint</a:t>
                </a:r>
                <a:r>
                  <a:rPr lang="en-US" dirty="0">
                    <a:sym typeface="Wingdings" panose="05000000000000000000" pitchFamily="2" charset="2"/>
                  </a:rPr>
                  <a:t> python function to get values of velocity and/or position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D841A51-2A67-037C-2F5C-30EB85B9A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1127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16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Methods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39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3BE67-6534-1C3A-E36C-0224BF43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10F10-BA9D-76C8-BAFA-9E2F4E2F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BE608-935D-1141-0AA6-1E75F1C8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3BFD9D-F99B-123E-FEC2-A17E3A7F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LSTM-Cell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9847AAF-2477-729E-F4DD-340F4DC41FE3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dirty="0"/>
                  <a:t>Long-term dependency through cell state</a:t>
                </a:r>
              </a:p>
              <a:p>
                <a:r>
                  <a:rPr lang="en-US" dirty="0"/>
                  <a:t>Passing of new initial value to next timestep</a:t>
                </a:r>
                <a:br>
                  <a:rPr lang="en-US" dirty="0"/>
                </a:br>
                <a:r>
                  <a:rPr lang="en-US" dirty="0"/>
                  <a:t>internally</a:t>
                </a:r>
              </a:p>
              <a:p>
                <a:r>
                  <a:rPr lang="en-US" dirty="0"/>
                  <a:t>Gates with trainable weights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anh</m:t>
                    </m:r>
                  </m:oMath>
                </a14:m>
                <a:r>
                  <a:rPr lang="en-US" dirty="0"/>
                  <a:t> activation function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9847AAF-2477-729E-F4DD-340F4DC41F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3"/>
                <a:stretch>
                  <a:fillRect l="-1127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F7EC153-7E25-534B-D808-CD26554B66D7}"/>
              </a:ext>
            </a:extLst>
          </p:cNvPr>
          <p:cNvSpPr txBox="1"/>
          <p:nvPr/>
        </p:nvSpPr>
        <p:spPr>
          <a:xfrm>
            <a:off x="6096000" y="5850146"/>
            <a:ext cx="5693075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Adapted from (Yu, Y., Si, X., Hu, C., &amp; Zhang, J., 2019)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940DF3-6768-3841-83D6-088332689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585" y="1400123"/>
            <a:ext cx="5548244" cy="424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2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3BE67-6534-1C3A-E36C-0224BF43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10F10-BA9D-76C8-BAFA-9E2F4E2F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BE608-935D-1141-0AA6-1E75F1C8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3BFD9D-F99B-123E-FEC2-A17E3A7F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847AAF-2477-729E-F4DD-340F4DC41F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Example of model with 32 nodes and 2 hidden</a:t>
            </a:r>
            <a:br>
              <a:rPr lang="en-US" dirty="0"/>
            </a:br>
            <a:r>
              <a:rPr lang="en-US" dirty="0"/>
              <a:t>layers</a:t>
            </a:r>
          </a:p>
          <a:p>
            <a:r>
              <a:rPr lang="en-US" dirty="0"/>
              <a:t>Transfer of states to next time steps</a:t>
            </a:r>
          </a:p>
          <a:p>
            <a:r>
              <a:rPr lang="en-US" dirty="0"/>
              <a:t>Same weights at all time steps of individual</a:t>
            </a:r>
            <a:br>
              <a:rPr lang="en-US" dirty="0"/>
            </a:br>
            <a:r>
              <a:rPr lang="en-US" dirty="0"/>
              <a:t>Cells</a:t>
            </a:r>
          </a:p>
          <a:p>
            <a:r>
              <a:rPr lang="en-US" dirty="0"/>
              <a:t>Ability to predict indefinite future states</a:t>
            </a:r>
          </a:p>
          <a:p>
            <a:r>
              <a:rPr lang="en-US" dirty="0"/>
              <a:t>Fixed number of timesteps for training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31D452-B49A-79A4-D118-45BC8B8F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553" y="1319765"/>
            <a:ext cx="6033708" cy="4899451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2F87501-AC9F-7791-52C2-8378709A95AF}"/>
              </a:ext>
            </a:extLst>
          </p:cNvPr>
          <p:cNvSpPr/>
          <p:nvPr/>
        </p:nvSpPr>
        <p:spPr>
          <a:xfrm>
            <a:off x="5632882" y="1730188"/>
            <a:ext cx="421341" cy="448902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6185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Creation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83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Pendulum-Complex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Pushing a pendulum</a:t>
                </a: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Dampened due to friction</a:t>
                </a: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Varying shape of pushing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200 different time series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3"/>
                <a:stretch>
                  <a:fillRect l="-1127" t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C04CC6F-4C07-0EA1-CBEA-271ABBDCA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790" y="1498060"/>
            <a:ext cx="5810194" cy="4721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F8BB7B-5EA7-AF75-9A38-36AE5E3D8148}"/>
                  </a:ext>
                </a:extLst>
              </p:cNvPr>
              <p:cNvSpPr txBox="1"/>
              <p:nvPr/>
            </p:nvSpPr>
            <p:spPr>
              <a:xfrm>
                <a:off x="717760" y="4270828"/>
                <a:ext cx="4022527" cy="1358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  <m:oMath xmlns:m="http://schemas.openxmlformats.org/officeDocument/2006/math"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𝑚𝑙</m:t>
                          </m:r>
                        </m:den>
                      </m:f>
                      <m:func>
                        <m:func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𝑓𝑡</m:t>
                              </m:r>
                            </m:e>
                          </m:d>
                        </m:e>
                      </m:func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𝑞</m:t>
                      </m:r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F8BB7B-5EA7-AF75-9A38-36AE5E3D8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60" y="4270828"/>
                <a:ext cx="4022527" cy="13587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71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Drag-Complex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Pushing force on object</a:t>
                </a: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Drag on object</a:t>
                </a: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Varying of shape of pushing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40 different time series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761E152-B7EF-00B5-47FF-110705BBE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3"/>
                <a:stretch>
                  <a:fillRect l="-1127" t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75F84D-E9F0-5434-417B-D8A5E653D18A}"/>
                  </a:ext>
                </a:extLst>
              </p:cNvPr>
              <p:cNvSpPr txBox="1"/>
              <p:nvPr/>
            </p:nvSpPr>
            <p:spPr>
              <a:xfrm>
                <a:off x="719519" y="4355789"/>
                <a:ext cx="2576647" cy="1310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𝑑𝑥</m:t>
                          </m:r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𝑣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𝑑𝑣</m:t>
                          </m:r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p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75F84D-E9F0-5434-417B-D8A5E653D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19" y="4355789"/>
                <a:ext cx="2576647" cy="1310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35F66C6-C192-EB7E-A798-2C9A43148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78" y="1419101"/>
            <a:ext cx="6674503" cy="500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2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AAFC-F0E6-F31E-198A-AA24CC4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19/01/2023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46C1-0EFA-7410-35A6-1C2B33E3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Modeling of nonlinear Systems with LSTMs | Sebastian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E9A2-09B3-BA3D-B64B-856A8F2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B354EA-F495-6050-38E7-B27B0D7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for Training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61E152-B7EF-00B5-47FF-110705BBE7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66E055-639F-36C7-FA54-FF2DB2C85FB8}"/>
              </a:ext>
            </a:extLst>
          </p:cNvPr>
          <p:cNvSpPr txBox="1">
            <a:spLocks/>
          </p:cNvSpPr>
          <p:nvPr/>
        </p:nvSpPr>
        <p:spPr>
          <a:xfrm>
            <a:off x="670719" y="1650460"/>
            <a:ext cx="11358942" cy="47211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6700" indent="-2667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4988" indent="3175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into training, validation and test set</a:t>
            </a:r>
          </a:p>
          <a:p>
            <a:r>
              <a:rPr lang="en-US" dirty="0"/>
              <a:t>Scaling of data with </a:t>
            </a:r>
            <a:r>
              <a:rPr lang="en-US" dirty="0" err="1"/>
              <a:t>MinMaxScaler</a:t>
            </a:r>
            <a:r>
              <a:rPr lang="en-US" dirty="0"/>
              <a:t> to [-1,1] to match LSTM output</a:t>
            </a:r>
          </a:p>
          <a:p>
            <a:r>
              <a:rPr lang="en-US" dirty="0"/>
              <a:t>Transformation into correct format</a:t>
            </a:r>
          </a:p>
          <a:p>
            <a:pPr lvl="1"/>
            <a:r>
              <a:rPr lang="en-US" dirty="0"/>
              <a:t>Initial condition given at first timestep, zero afterwards</a:t>
            </a:r>
          </a:p>
          <a:p>
            <a:pPr lvl="1"/>
            <a:r>
              <a:rPr lang="en-US" dirty="0"/>
              <a:t>Force input given at every time step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B5331A-65ED-28AF-55F5-02A8D805113D}"/>
                  </a:ext>
                </a:extLst>
              </p:cNvPr>
              <p:cNvSpPr txBox="1"/>
              <p:nvPr/>
            </p:nvSpPr>
            <p:spPr>
              <a:xfrm>
                <a:off x="2666352" y="4096757"/>
                <a:ext cx="2024849" cy="16749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B5331A-65ED-28AF-55F5-02A8D8051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352" y="4096757"/>
                <a:ext cx="2024849" cy="16749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6087DA-97DE-0615-E9CC-108B173C9F4D}"/>
                  </a:ext>
                </a:extLst>
              </p:cNvPr>
              <p:cNvSpPr txBox="1"/>
              <p:nvPr/>
            </p:nvSpPr>
            <p:spPr>
              <a:xfrm>
                <a:off x="7126100" y="4096757"/>
                <a:ext cx="1749903" cy="1793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6087DA-97DE-0615-E9CC-108B173C9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100" y="4096757"/>
                <a:ext cx="1749903" cy="17932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573571"/>
      </p:ext>
    </p:extLst>
  </p:cSld>
  <p:clrMapOvr>
    <a:masterClrMapping/>
  </p:clrMapOvr>
</p:sld>
</file>

<file path=ppt/theme/theme1.xml><?xml version="1.0" encoding="utf-8"?>
<a:theme xmlns:a="http://schemas.openxmlformats.org/drawing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1A7FE3-81F7-4596-A188-3EE8D4188E1F}">
  <ds:schemaRefs>
    <ds:schemaRef ds:uri="e1a9e197-d112-4abb-aa0c-4ed035d690a3"/>
    <ds:schemaRef ds:uri="5d4c14f1-5e26-4315-944b-e10ebb29e5b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DFBE955-EBBF-441B-94AE-DC551CE16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1161</Words>
  <Application>Microsoft Office PowerPoint</Application>
  <PresentationFormat>Widescreen</PresentationFormat>
  <Paragraphs>254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inherit</vt:lpstr>
      <vt:lpstr>Symbol</vt:lpstr>
      <vt:lpstr>Wingdings</vt:lpstr>
      <vt:lpstr>FAU - Technische Fakultät</vt:lpstr>
      <vt:lpstr>Recurrent Neural Networks (RNN) for Modeling of Nonlinear Systems</vt:lpstr>
      <vt:lpstr>Motivation</vt:lpstr>
      <vt:lpstr>Methods</vt:lpstr>
      <vt:lpstr>LSTM-Cell</vt:lpstr>
      <vt:lpstr>Model</vt:lpstr>
      <vt:lpstr>Dataset Creation</vt:lpstr>
      <vt:lpstr>Pendulum-Complex Dataset</vt:lpstr>
      <vt:lpstr>Drag-Complex Dataset</vt:lpstr>
      <vt:lpstr>Preparation for Training</vt:lpstr>
      <vt:lpstr>Putting it together</vt:lpstr>
      <vt:lpstr>Hyperparameter Search</vt:lpstr>
      <vt:lpstr>Manual Search</vt:lpstr>
      <vt:lpstr>Hyperparameter Search - Learning rate and layers</vt:lpstr>
      <vt:lpstr>Hyperparameter Search - Nodes</vt:lpstr>
      <vt:lpstr>Evaluation and Conclusion</vt:lpstr>
      <vt:lpstr>Evaluation - Pendulum</vt:lpstr>
      <vt:lpstr>Evaluation - Drag</vt:lpstr>
      <vt:lpstr>Conclusion and Future Work</vt:lpstr>
      <vt:lpstr>PowerPoint Presentation</vt:lpstr>
      <vt:lpstr>References</vt:lpstr>
      <vt:lpstr>Problem description</vt:lpstr>
      <vt:lpstr>Problem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>Hirt, Sebastian</cp:lastModifiedBy>
  <cp:revision>207</cp:revision>
  <cp:lastPrinted>2022-03-30T06:55:47Z</cp:lastPrinted>
  <dcterms:created xsi:type="dcterms:W3CDTF">2021-11-18T07:49:57Z</dcterms:created>
  <dcterms:modified xsi:type="dcterms:W3CDTF">2023-01-18T12:53:25Z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