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37"/>
  </p:notesMasterIdLst>
  <p:handoutMasterIdLst>
    <p:handoutMasterId r:id="rId38"/>
  </p:handoutMasterIdLst>
  <p:sldIdLst>
    <p:sldId id="413" r:id="rId5"/>
    <p:sldId id="389" r:id="rId6"/>
    <p:sldId id="418" r:id="rId7"/>
    <p:sldId id="448" r:id="rId8"/>
    <p:sldId id="449" r:id="rId9"/>
    <p:sldId id="450" r:id="rId10"/>
    <p:sldId id="447" r:id="rId11"/>
    <p:sldId id="452" r:id="rId12"/>
    <p:sldId id="451" r:id="rId13"/>
    <p:sldId id="453" r:id="rId14"/>
    <p:sldId id="457" r:id="rId15"/>
    <p:sldId id="454" r:id="rId16"/>
    <p:sldId id="458" r:id="rId17"/>
    <p:sldId id="459" r:id="rId18"/>
    <p:sldId id="461" r:id="rId19"/>
    <p:sldId id="460" r:id="rId20"/>
    <p:sldId id="462" r:id="rId21"/>
    <p:sldId id="463" r:id="rId22"/>
    <p:sldId id="464" r:id="rId23"/>
    <p:sldId id="465" r:id="rId24"/>
    <p:sldId id="466" r:id="rId25"/>
    <p:sldId id="467" r:id="rId26"/>
    <p:sldId id="456" r:id="rId27"/>
    <p:sldId id="469" r:id="rId28"/>
    <p:sldId id="470" r:id="rId29"/>
    <p:sldId id="471" r:id="rId30"/>
    <p:sldId id="468" r:id="rId31"/>
    <p:sldId id="473" r:id="rId32"/>
    <p:sldId id="412" r:id="rId33"/>
    <p:sldId id="474" r:id="rId34"/>
    <p:sldId id="472" r:id="rId35"/>
    <p:sldId id="419" r:id="rId3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16A"/>
    <a:srgbClr val="8C9FB1"/>
    <a:srgbClr val="2F586E"/>
    <a:srgbClr val="033169"/>
    <a:srgbClr val="002F6C"/>
    <a:srgbClr val="779FB6"/>
    <a:srgbClr val="779FB4"/>
    <a:srgbClr val="779FB5"/>
    <a:srgbClr val="4174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38" autoAdjust="0"/>
    <p:restoredTop sz="94227" autoAdjust="0"/>
  </p:normalViewPr>
  <p:slideViewPr>
    <p:cSldViewPr snapToGrid="0" showGuides="1">
      <p:cViewPr varScale="1">
        <p:scale>
          <a:sx n="71" d="100"/>
          <a:sy n="71" d="100"/>
        </p:scale>
        <p:origin x="1260" y="78"/>
      </p:cViewPr>
      <p:guideLst/>
    </p:cSldViewPr>
  </p:slideViewPr>
  <p:outlineViewPr>
    <p:cViewPr>
      <p:scale>
        <a:sx n="33" d="100"/>
        <a:sy n="33" d="100"/>
      </p:scale>
      <p:origin x="0" y="-278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5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2C9555C-46DE-4406-8ABE-45349F5208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F3B590-57A4-4D61-9607-3C2EA36AB1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CE87A-16FF-4C7D-8292-0CB980715C8B}" type="datetimeFigureOut">
              <a:rPr lang="de-DE" smtClean="0"/>
              <a:t>15.12.2022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6DC5A1-1CCC-484A-AB24-DCA2F05D59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041CFA-48F6-4759-86C7-790FC637E9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F6222-CCA6-4FA7-88E0-B7BAE53645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832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CA62E-2216-4960-A875-4D2633F4A404}" type="datetimeFigureOut">
              <a:rPr lang="de-DE" smtClean="0"/>
              <a:t>15.12.2022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93703-73BA-47D5-8B02-C172375928D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31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 userDrawn="1"/>
        </p:nvSpPr>
        <p:spPr>
          <a:xfrm>
            <a:off x="509588" y="250031"/>
            <a:ext cx="2890044" cy="424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rgbClr val="03316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Friedrich-Alexander-Universität</a:t>
            </a:r>
            <a:b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rgbClr val="03316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rgbClr val="8C9FB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Technische Fakultät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EB11DA8-B5AA-8C41-C320-0B27C8B09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5DB5-16FE-4380-B5BF-46CD18C131D7}" type="datetime8">
              <a:rPr lang="en-DE" smtClean="0"/>
              <a:t>15/12/2022 12:38</a:t>
            </a:fld>
            <a:endParaRPr lang="de-DE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89D1075-568A-0B0D-AB73-AB839F86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F9E911B-FFC0-4AC8-C30A-1D72440F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528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7A043EBE-6B81-1544-A72E-799872E30F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58"/>
          <a:stretch/>
        </p:blipFill>
        <p:spPr>
          <a:xfrm>
            <a:off x="0" y="1445931"/>
            <a:ext cx="12192000" cy="540204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C1DC1BF-B7B9-4143-AFEB-7D1D6C73E8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163" y="2913731"/>
            <a:ext cx="4979505" cy="1030539"/>
          </a:xfrm>
        </p:spPr>
        <p:txBody>
          <a:bodyPr wrap="none" tIns="0" rIns="0"/>
          <a:lstStyle>
            <a:lvl1pPr algn="l">
              <a:lnSpc>
                <a:spcPct val="11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Willkommen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929994FB-5DBF-40C3-99B7-BCB45F80FCBA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DB0B422D-422E-4796-8EA3-E0C93BC35646}"/>
              </a:ext>
            </a:extLst>
          </p:cNvPr>
          <p:cNvSpPr/>
          <p:nvPr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7" name="Textfeld 56"/>
          <p:cNvSpPr txBox="1"/>
          <p:nvPr userDrawn="1"/>
        </p:nvSpPr>
        <p:spPr>
          <a:xfrm>
            <a:off x="509588" y="250031"/>
            <a:ext cx="2890044" cy="424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Friedrich-Alexander-Universität</a:t>
            </a:r>
            <a:b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Technische Fakultät</a:t>
            </a:r>
          </a:p>
        </p:txBody>
      </p:sp>
    </p:spTree>
    <p:extLst>
      <p:ext uri="{BB962C8B-B14F-4D97-AF65-F5344CB8AC3E}">
        <p14:creationId xmlns:p14="http://schemas.microsoft.com/office/powerpoint/2010/main" val="3923606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sfol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06507" y="6634666"/>
            <a:ext cx="660437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E8877F-2015-4290-957C-06EF82A52242}" type="datetime8">
              <a:rPr lang="en-DE" smtClean="0"/>
              <a:t>15/12/2022 12:38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2481" y="6634666"/>
            <a:ext cx="203582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7F00BE4-512D-4F35-B132-4E5C5CF1413D}"/>
              </a:ext>
            </a:extLst>
          </p:cNvPr>
          <p:cNvSpPr/>
          <p:nvPr userDrawn="1"/>
        </p:nvSpPr>
        <p:spPr>
          <a:xfrm>
            <a:off x="517200" y="6538526"/>
            <a:ext cx="11674800" cy="18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7987594-F169-42FB-8839-77BF8D405E37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reihandform: Form 59">
            <a:extLst>
              <a:ext uri="{FF2B5EF4-FFF2-40B4-BE49-F238E27FC236}">
                <a16:creationId xmlns:a16="http://schemas.microsoft.com/office/drawing/2014/main" id="{40F781E3-735A-4333-AF8D-7842FE86295B}"/>
              </a:ext>
            </a:extLst>
          </p:cNvPr>
          <p:cNvSpPr>
            <a:spLocks noChangeAspect="1"/>
          </p:cNvSpPr>
          <p:nvPr userDrawn="1"/>
        </p:nvSpPr>
        <p:spPr>
          <a:xfrm>
            <a:off x="10761093" y="404966"/>
            <a:ext cx="992062" cy="378753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02F6C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FE71240C-4E52-F343-A16B-C435F644E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433022"/>
            <a:ext cx="8705195" cy="332399"/>
          </a:xfrm>
        </p:spPr>
        <p:txBody>
          <a:bodyPr anchor="ctr"/>
          <a:lstStyle>
            <a:lvl1pPr>
              <a:defRPr>
                <a:solidFill>
                  <a:srgbClr val="033169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65" name="Textplatzhalter 2">
            <a:extLst>
              <a:ext uri="{FF2B5EF4-FFF2-40B4-BE49-F238E27FC236}">
                <a16:creationId xmlns:a16="http://schemas.microsoft.com/office/drawing/2014/main" id="{5336F603-985E-B84E-8528-A24D0692A2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8319" y="1498060"/>
            <a:ext cx="11358942" cy="47211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6700" indent="-266700">
              <a:spcBef>
                <a:spcPts val="40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800" b="0">
                <a:solidFill>
                  <a:srgbClr val="000000"/>
                </a:solidFill>
                <a:latin typeface="+mn-lt"/>
              </a:defRPr>
            </a:lvl1pPr>
            <a:lvl2pPr marL="534988" indent="-268288"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600">
                <a:solidFill>
                  <a:schemeClr val="bg1"/>
                </a:solidFill>
              </a:defRPr>
            </a:lvl2pPr>
            <a:lvl3pPr marL="534988" indent="317500">
              <a:spcAft>
                <a:spcPts val="600"/>
              </a:spcAft>
              <a:buClr>
                <a:srgbClr val="779FB4"/>
              </a:buClr>
              <a:buFont typeface="Symbol" pitchFamily="2" charset="2"/>
              <a:buChar char="-"/>
              <a:tabLst/>
              <a:defRPr sz="1600">
                <a:solidFill>
                  <a:schemeClr val="bg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Ebene 1</a:t>
            </a:r>
          </a:p>
          <a:p>
            <a:pPr lvl="1"/>
            <a:r>
              <a:rPr lang="de-DE" dirty="0"/>
              <a:t>Ebene 2</a:t>
            </a:r>
          </a:p>
          <a:p>
            <a:pPr lvl="2"/>
            <a:r>
              <a:rPr lang="de-DE" dirty="0"/>
              <a:t>Ebene 3</a:t>
            </a:r>
          </a:p>
        </p:txBody>
      </p:sp>
      <p:grpSp>
        <p:nvGrpSpPr>
          <p:cNvPr id="11" name="Gruppieren 10"/>
          <p:cNvGrpSpPr/>
          <p:nvPr userDrawn="1"/>
        </p:nvGrpSpPr>
        <p:grpSpPr>
          <a:xfrm>
            <a:off x="528837" y="6579007"/>
            <a:ext cx="3229152" cy="246221"/>
            <a:chOff x="528837" y="6579007"/>
            <a:chExt cx="3229152" cy="246221"/>
          </a:xfrm>
        </p:grpSpPr>
        <p:sp>
          <p:nvSpPr>
            <p:cNvPr id="13" name="Textfeld 12"/>
            <p:cNvSpPr txBox="1"/>
            <p:nvPr userDrawn="1"/>
          </p:nvSpPr>
          <p:spPr>
            <a:xfrm>
              <a:off x="867945" y="6579007"/>
              <a:ext cx="289004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8C9FB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Lehrstuhl für</a:t>
              </a:r>
              <a:b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33169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</a:br>
              <a: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4316A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Regelungstechnik</a:t>
              </a:r>
            </a:p>
          </p:txBody>
        </p:sp>
        <p:pic>
          <p:nvPicPr>
            <p:cNvPr id="14" name="Grafik 13"/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837" y="6600012"/>
              <a:ext cx="292693" cy="2008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1128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2875002"/>
            <a:ext cx="11157743" cy="1107996"/>
          </a:xfrm>
        </p:spPr>
        <p:txBody>
          <a:bodyPr anchor="ctr" anchorCtr="0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Kapiteltrenner</a:t>
            </a:r>
            <a:br>
              <a:rPr lang="de-DE" dirty="0"/>
            </a:br>
            <a:r>
              <a:rPr lang="de-DE" dirty="0"/>
              <a:t>Mehrzeilig möglich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E7C052D-61E6-45C2-BA19-CFB3925CB63C}" type="datetime8">
              <a:rPr lang="en-DE" smtClean="0"/>
              <a:t>15/12/2022 12:38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7F00BE4-512D-4F35-B132-4E5C5CF1413D}"/>
              </a:ext>
            </a:extLst>
          </p:cNvPr>
          <p:cNvSpPr/>
          <p:nvPr userDrawn="1"/>
        </p:nvSpPr>
        <p:spPr>
          <a:xfrm>
            <a:off x="517200" y="6538526"/>
            <a:ext cx="11674800" cy="18000"/>
          </a:xfrm>
          <a:prstGeom prst="rect">
            <a:avLst/>
          </a:prstGeom>
          <a:solidFill>
            <a:srgbClr val="417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7987594-F169-42FB-8839-77BF8D405E37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reihandform: Form 59">
            <a:extLst>
              <a:ext uri="{FF2B5EF4-FFF2-40B4-BE49-F238E27FC236}">
                <a16:creationId xmlns:a16="http://schemas.microsoft.com/office/drawing/2014/main" id="{40F781E3-735A-4333-AF8D-7842FE86295B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2" name="Textfeld 61"/>
          <p:cNvSpPr txBox="1"/>
          <p:nvPr userDrawn="1"/>
        </p:nvSpPr>
        <p:spPr>
          <a:xfrm>
            <a:off x="509588" y="250031"/>
            <a:ext cx="2890044" cy="424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Friedrich-Alexander-Universität</a:t>
            </a:r>
            <a:b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Technische Fakultät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531019" y="6579007"/>
            <a:ext cx="3226970" cy="247828"/>
            <a:chOff x="531019" y="6579007"/>
            <a:chExt cx="3226970" cy="247828"/>
          </a:xfrm>
        </p:grpSpPr>
        <p:pic>
          <p:nvPicPr>
            <p:cNvPr id="65" name="Grafik 64"/>
            <p:cNvPicPr>
              <a:picLocks noChangeAspect="1"/>
            </p:cNvPicPr>
            <p:nvPr userDrawn="1"/>
          </p:nvPicPr>
          <p:blipFill rotWithShape="1">
            <a:blip r:embed="rId2"/>
            <a:srcRect r="75192"/>
            <a:stretch/>
          </p:blipFill>
          <p:spPr>
            <a:xfrm>
              <a:off x="531019" y="6591538"/>
              <a:ext cx="307181" cy="235297"/>
            </a:xfrm>
            <a:prstGeom prst="rect">
              <a:avLst/>
            </a:prstGeom>
          </p:spPr>
        </p:pic>
        <p:sp>
          <p:nvSpPr>
            <p:cNvPr id="12" name="Textfeld 11"/>
            <p:cNvSpPr txBox="1"/>
            <p:nvPr userDrawn="1"/>
          </p:nvSpPr>
          <p:spPr>
            <a:xfrm>
              <a:off x="867945" y="6579007"/>
              <a:ext cx="289004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Lehrstuhl für</a:t>
              </a:r>
              <a:b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</a:br>
              <a: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Regelungstechnik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1092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B8F8A1B-03C5-0549-8917-C69E764403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06"/>
          <a:stretch/>
        </p:blipFill>
        <p:spPr>
          <a:xfrm>
            <a:off x="0" y="1435540"/>
            <a:ext cx="12192000" cy="5412440"/>
          </a:xfrm>
          <a:prstGeom prst="rect">
            <a:avLst/>
          </a:prstGeom>
        </p:spPr>
      </p:pic>
      <p:sp>
        <p:nvSpPr>
          <p:cNvPr id="60" name="Rechteck 59">
            <a:extLst>
              <a:ext uri="{FF2B5EF4-FFF2-40B4-BE49-F238E27FC236}">
                <a16:creationId xmlns:a16="http://schemas.microsoft.com/office/drawing/2014/main" id="{CBD8B083-79E8-44E1-BA43-E993160F02E1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Textplatzhalter 64">
            <a:extLst>
              <a:ext uri="{FF2B5EF4-FFF2-40B4-BE49-F238E27FC236}">
                <a16:creationId xmlns:a16="http://schemas.microsoft.com/office/drawing/2014/main" id="{94E4DAD8-28C4-496D-803F-AF50BFF89A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7" y="2647985"/>
            <a:ext cx="11157745" cy="1562031"/>
          </a:xfrm>
        </p:spPr>
        <p:txBody>
          <a:bodyPr vert="horz" wrap="square" lIns="0" tIns="0" rIns="360000" bIns="0" rtlCol="0" anchor="ctr" anchorCtr="0">
            <a:spAutoFit/>
          </a:bodyPr>
          <a:lstStyle>
            <a:lvl1pPr>
              <a:spcAft>
                <a:spcPts val="0"/>
              </a:spcAft>
              <a:defRPr lang="de-DE" sz="4800" b="1" dirty="0" smtClean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Vielen Dank</a:t>
            </a:r>
            <a:br>
              <a:rPr lang="de-DE" dirty="0"/>
            </a:br>
            <a:r>
              <a:rPr lang="de-DE" dirty="0"/>
              <a:t>für Ihre Aufmerksamkeit!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1A7F7BEE-9A4B-44B2-960F-97720F4BC3DA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6" name="Textfeld 55"/>
          <p:cNvSpPr txBox="1"/>
          <p:nvPr userDrawn="1"/>
        </p:nvSpPr>
        <p:spPr>
          <a:xfrm>
            <a:off x="509588" y="250031"/>
            <a:ext cx="2890044" cy="424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Friedrich-Alexander-Universität</a:t>
            </a:r>
            <a:b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Technische Fakultät</a:t>
            </a:r>
          </a:p>
        </p:txBody>
      </p:sp>
    </p:spTree>
    <p:extLst>
      <p:ext uri="{BB962C8B-B14F-4D97-AF65-F5344CB8AC3E}">
        <p14:creationId xmlns:p14="http://schemas.microsoft.com/office/powerpoint/2010/main" val="498409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999BA3-562C-4E45-8F3B-A023F450B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1581D5-332D-4C8E-AF45-43F518A6E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319" y="1631156"/>
            <a:ext cx="11157744" cy="456961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D440FC-859D-4521-8908-A802F3E53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98A7CA8-B4F8-4103-AA95-845AE462A37A}" type="datetime8">
              <a:rPr lang="en-DE" smtClean="0"/>
              <a:t>15/12/2022 12:38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C6C66-9703-4B53-BAF2-1F89587F3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7719" y="6634666"/>
            <a:ext cx="5469732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2FAB54-E254-4FCB-BB98-1E4D5A6D0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2099" y="6634666"/>
            <a:ext cx="193964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9EA0DE-CCA1-4795-BE19-74C50E90E6A6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10272FF-60F7-4AF4-9CD6-0A04080EA9B4}"/>
              </a:ext>
            </a:extLst>
          </p:cNvPr>
          <p:cNvSpPr/>
          <p:nvPr userDrawn="1"/>
        </p:nvSpPr>
        <p:spPr>
          <a:xfrm>
            <a:off x="517200" y="6538526"/>
            <a:ext cx="11674800" cy="18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: Form 59">
            <a:extLst>
              <a:ext uri="{FF2B5EF4-FFF2-40B4-BE49-F238E27FC236}">
                <a16:creationId xmlns:a16="http://schemas.microsoft.com/office/drawing/2014/main" id="{ED529D85-540A-364B-9E21-55BAD3CE8EA9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02F6C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528837" y="6579007"/>
            <a:ext cx="3229152" cy="246221"/>
            <a:chOff x="528837" y="6579007"/>
            <a:chExt cx="3229152" cy="246221"/>
          </a:xfrm>
        </p:grpSpPr>
        <p:sp>
          <p:nvSpPr>
            <p:cNvPr id="11" name="Textfeld 10"/>
            <p:cNvSpPr txBox="1"/>
            <p:nvPr userDrawn="1"/>
          </p:nvSpPr>
          <p:spPr>
            <a:xfrm>
              <a:off x="867945" y="6579007"/>
              <a:ext cx="289004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8C9FB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Lehrstuhl für</a:t>
              </a:r>
              <a:b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33169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</a:br>
              <a: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4316A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Regelungstechnik</a:t>
              </a:r>
            </a:p>
          </p:txBody>
        </p:sp>
        <p:pic>
          <p:nvPicPr>
            <p:cNvPr id="10" name="Grafik 9"/>
            <p:cNvPicPr>
              <a:picLocks noChangeAspect="1"/>
            </p:cNvPicPr>
            <p:nvPr userDrawn="1"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837" y="6600012"/>
              <a:ext cx="292693" cy="2008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982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57" r:id="rId2"/>
    <p:sldLayoutId id="2147483782" r:id="rId3"/>
    <p:sldLayoutId id="2147483760" r:id="rId4"/>
    <p:sldLayoutId id="2147483779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2F586E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4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25">
          <p15:clr>
            <a:srgbClr val="F26B43"/>
          </p15:clr>
        </p15:guide>
        <p15:guide id="4" pos="7355">
          <p15:clr>
            <a:srgbClr val="F26B43"/>
          </p15:clr>
        </p15:guide>
        <p15:guide id="5" orient="horz" pos="187">
          <p15:clr>
            <a:srgbClr val="F26B43"/>
          </p15:clr>
        </p15:guide>
        <p15:guide id="6" orient="horz" pos="799">
          <p15:clr>
            <a:srgbClr val="F26B43"/>
          </p15:clr>
        </p15:guide>
        <p15:guide id="7" orient="horz" pos="1026">
          <p15:clr>
            <a:srgbClr val="F26B43"/>
          </p15:clr>
        </p15:guide>
        <p15:guide id="8" orient="horz" pos="3906">
          <p15:clr>
            <a:srgbClr val="F26B43"/>
          </p15:clr>
        </p15:guide>
        <p15:guide id="9" orient="horz" pos="4178">
          <p15:clr>
            <a:srgbClr val="F26B43"/>
          </p15:clr>
        </p15:guide>
        <p15:guide id="10" pos="3908">
          <p15:clr>
            <a:srgbClr val="F26B43"/>
          </p15:clr>
        </p15:guide>
        <p15:guide id="11" pos="37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02" y="5940135"/>
            <a:ext cx="787498" cy="5394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EBE2CCC-81A8-B642-A125-DAFFFA2A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63" y="2956066"/>
            <a:ext cx="8883842" cy="1366784"/>
          </a:xfrm>
        </p:spPr>
        <p:txBody>
          <a:bodyPr/>
          <a:lstStyle/>
          <a:p>
            <a:r>
              <a:rPr lang="en-US" sz="4200" dirty="0"/>
              <a:t>Recurrent Neural Networks (RNN)</a:t>
            </a:r>
            <a:br>
              <a:rPr lang="en-US" sz="4200" dirty="0"/>
            </a:br>
            <a:r>
              <a:rPr lang="en-US" sz="4200" dirty="0"/>
              <a:t>for Modeling of Nonlinear Systems</a:t>
            </a:r>
            <a:endParaRPr lang="de-DE" sz="280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6D191B2-686C-214D-82A4-E6748DD0D8D5}"/>
              </a:ext>
            </a:extLst>
          </p:cNvPr>
          <p:cNvSpPr txBox="1">
            <a:spLocks/>
          </p:cNvSpPr>
          <p:nvPr/>
        </p:nvSpPr>
        <p:spPr>
          <a:xfrm>
            <a:off x="1494812" y="5902132"/>
            <a:ext cx="3861635" cy="619465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500"/>
              </a:lnSpc>
            </a:pPr>
            <a:r>
              <a:rPr lang="de-DE" sz="2000" dirty="0"/>
              <a:t>Sebastian Hirt | 20.10.2022</a:t>
            </a:r>
          </a:p>
          <a:p>
            <a:pPr>
              <a:lnSpc>
                <a:spcPts val="2500"/>
              </a:lnSpc>
            </a:pPr>
            <a:r>
              <a:rPr lang="de-DE" sz="2000" dirty="0"/>
              <a:t>Lehrstuhl für Regelungstechnik</a:t>
            </a:r>
          </a:p>
        </p:txBody>
      </p:sp>
    </p:spTree>
    <p:extLst>
      <p:ext uri="{BB962C8B-B14F-4D97-AF65-F5344CB8AC3E}">
        <p14:creationId xmlns:p14="http://schemas.microsoft.com/office/powerpoint/2010/main" val="3013626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15/12/2022 12:38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 simple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61E152-B7EF-00B5-47FF-110705BBE7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F6F74B-1883-F80E-6873-02E5B52F2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823" y="1534934"/>
            <a:ext cx="5718628" cy="468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88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15/12/2022 12:38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 complex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61E152-B7EF-00B5-47FF-110705BBE7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C9555A-A0C1-4F74-F94A-7E6BFDC9A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799" y="1274767"/>
            <a:ext cx="6821714" cy="516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68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15/12/2022 12:38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61E152-B7EF-00B5-47FF-110705BBE7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Pushing a pendulum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Friction due to air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3C37BE-2A27-F613-4B0F-66DAF0D52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663" y="2148662"/>
            <a:ext cx="6573167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16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15/12/2022 12:38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Pendulum simple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61E152-B7EF-00B5-47FF-110705BBE7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90A23B-C24A-4E01-79B0-F009C9A38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" y="1711850"/>
            <a:ext cx="5422902" cy="42935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5CEF22-34D1-BB08-E1B5-DA8D78E21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210" y="1674294"/>
            <a:ext cx="5422902" cy="438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33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15/12/2022 12:38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Pendulum complex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61E152-B7EF-00B5-47FF-110705BBE7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CE517B-52F1-F7D1-58EA-67647A11B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39" y="1498060"/>
            <a:ext cx="5810194" cy="47211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F1442B-B2F0-A283-579A-D83E89834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354" y="1498060"/>
            <a:ext cx="5810194" cy="456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04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15/12/2022 12:38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 for Training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61E152-B7EF-00B5-47FF-110705BBE7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566E055-639F-36C7-FA54-FF2DB2C85FB8}"/>
              </a:ext>
            </a:extLst>
          </p:cNvPr>
          <p:cNvSpPr txBox="1">
            <a:spLocks/>
          </p:cNvSpPr>
          <p:nvPr/>
        </p:nvSpPr>
        <p:spPr>
          <a:xfrm>
            <a:off x="670719" y="1650460"/>
            <a:ext cx="11358942" cy="472115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66700" indent="-2667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8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34988" indent="-2682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4988" indent="3175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79FB4"/>
              </a:buClr>
              <a:buFont typeface="Symbol" pitchFamily="2" charset="2"/>
              <a:buChar char="-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Split into training, validation and test set</a:t>
            </a:r>
          </a:p>
          <a:p>
            <a:r>
              <a:rPr lang="en-US" dirty="0"/>
              <a:t>Scaling with </a:t>
            </a:r>
            <a:r>
              <a:rPr lang="en-US" dirty="0" err="1"/>
              <a:t>MinMaxScaler</a:t>
            </a:r>
            <a:r>
              <a:rPr lang="en-US" dirty="0"/>
              <a:t> to [-1,1] to match LSTM output</a:t>
            </a:r>
          </a:p>
          <a:p>
            <a:r>
              <a:rPr lang="en-US" dirty="0"/>
              <a:t>Initial condition given at first timestep, after zero</a:t>
            </a:r>
          </a:p>
          <a:p>
            <a:r>
              <a:rPr lang="en-US" dirty="0"/>
              <a:t>Force input given at every time step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139594-4779-5AAF-5E24-C83846FF3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702" y="3429000"/>
            <a:ext cx="5544142" cy="271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573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Hyperparameter </a:t>
            </a:r>
            <a:r>
              <a:rPr lang="de-DE" dirty="0" err="1"/>
              <a:t>search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496F-A479-4189-AF7A-49EC797A60BB}" type="datetime8">
              <a:rPr lang="en-DE" smtClean="0"/>
              <a:t>15/12/2022 12:38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871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15/12/2022 12:38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search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566E055-639F-36C7-FA54-FF2DB2C85FB8}"/>
              </a:ext>
            </a:extLst>
          </p:cNvPr>
          <p:cNvSpPr txBox="1">
            <a:spLocks/>
          </p:cNvSpPr>
          <p:nvPr/>
        </p:nvSpPr>
        <p:spPr>
          <a:xfrm>
            <a:off x="670719" y="1650460"/>
            <a:ext cx="11358942" cy="472115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66700" indent="-2667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8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34988" indent="-2682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4988" indent="3175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79FB4"/>
              </a:buClr>
              <a:buFont typeface="Symbol" pitchFamily="2" charset="2"/>
              <a:buChar char="-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Monitoring validation loss for early stopping</a:t>
            </a:r>
          </a:p>
          <a:p>
            <a:r>
              <a:rPr lang="en-US" dirty="0"/>
              <a:t>Check hyperparameters one by one</a:t>
            </a:r>
          </a:p>
          <a:p>
            <a:r>
              <a:rPr lang="en-US" dirty="0"/>
              <a:t>Take best parameter for next step</a:t>
            </a:r>
          </a:p>
          <a:p>
            <a:r>
              <a:rPr lang="en-US" dirty="0"/>
              <a:t>Order of searching:</a:t>
            </a:r>
          </a:p>
          <a:p>
            <a:pPr marL="609600" lvl="1" indent="-342900">
              <a:buFont typeface="+mj-lt"/>
              <a:buAutoNum type="arabicPeriod"/>
            </a:pPr>
            <a:r>
              <a:rPr lang="en-US" dirty="0"/>
              <a:t>Learning rate</a:t>
            </a:r>
          </a:p>
          <a:p>
            <a:pPr marL="609600" lvl="1" indent="-342900">
              <a:buFont typeface="+mj-lt"/>
              <a:buAutoNum type="arabicPeriod"/>
            </a:pPr>
            <a:r>
              <a:rPr lang="en-US" dirty="0"/>
              <a:t>Number of layers</a:t>
            </a:r>
          </a:p>
          <a:p>
            <a:pPr marL="609600" lvl="1" indent="-342900">
              <a:buFont typeface="+mj-lt"/>
              <a:buAutoNum type="arabicPeriod"/>
            </a:pPr>
            <a:r>
              <a:rPr lang="en-US" dirty="0"/>
              <a:t>Number of nodes in each layer</a:t>
            </a:r>
          </a:p>
          <a:p>
            <a:pPr marL="341312" indent="-342900"/>
            <a:r>
              <a:rPr lang="en-US" dirty="0"/>
              <a:t>Training for 500 epochs, then 5000 with best model</a:t>
            </a:r>
          </a:p>
          <a:p>
            <a:pPr marL="609600" lvl="1" indent="-342900">
              <a:buFont typeface="+mj-lt"/>
              <a:buAutoNum type="arabicPeriod"/>
            </a:pPr>
            <a:endParaRPr lang="en-US" dirty="0"/>
          </a:p>
          <a:p>
            <a:pPr marL="266700" lvl="1" indent="0">
              <a:buNone/>
            </a:pPr>
            <a:r>
              <a:rPr lang="en-US" dirty="0"/>
              <a:t>	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69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15/12/2022 12:38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 simple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566E055-639F-36C7-FA54-FF2DB2C85FB8}"/>
              </a:ext>
            </a:extLst>
          </p:cNvPr>
          <p:cNvSpPr txBox="1">
            <a:spLocks/>
          </p:cNvSpPr>
          <p:nvPr/>
        </p:nvSpPr>
        <p:spPr>
          <a:xfrm>
            <a:off x="670719" y="1650460"/>
            <a:ext cx="11358942" cy="472115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66700" indent="-2667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8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34988" indent="-2682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4988" indent="3175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79FB4"/>
              </a:buClr>
              <a:buFont typeface="Symbol" pitchFamily="2" charset="2"/>
              <a:buChar char="-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lvl="1" indent="-342900">
              <a:buFont typeface="+mj-lt"/>
              <a:buAutoNum type="arabicPeriod"/>
            </a:pPr>
            <a:endParaRPr lang="en-US" dirty="0"/>
          </a:p>
          <a:p>
            <a:pPr marL="266700" lvl="1" indent="0">
              <a:buNone/>
            </a:pPr>
            <a:r>
              <a:rPr lang="en-US" dirty="0"/>
              <a:t>	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FFFC17-F38E-5710-2B86-4D30F80E7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431" y="1352494"/>
            <a:ext cx="5818307" cy="501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53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15/12/2022 12:38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 complex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566E055-639F-36C7-FA54-FF2DB2C85FB8}"/>
              </a:ext>
            </a:extLst>
          </p:cNvPr>
          <p:cNvSpPr txBox="1">
            <a:spLocks/>
          </p:cNvSpPr>
          <p:nvPr/>
        </p:nvSpPr>
        <p:spPr>
          <a:xfrm>
            <a:off x="670719" y="1650460"/>
            <a:ext cx="11358942" cy="472115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66700" indent="-2667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8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34988" indent="-2682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4988" indent="3175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79FB4"/>
              </a:buClr>
              <a:buFont typeface="Symbol" pitchFamily="2" charset="2"/>
              <a:buChar char="-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lvl="1" indent="-342900">
              <a:buFont typeface="+mj-lt"/>
              <a:buAutoNum type="arabicPeriod"/>
            </a:pPr>
            <a:endParaRPr lang="en-US" dirty="0"/>
          </a:p>
          <a:p>
            <a:pPr marL="266700" lvl="1" indent="0">
              <a:buNone/>
            </a:pPr>
            <a:r>
              <a:rPr lang="en-US" dirty="0"/>
              <a:t>	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6FDD69-CE64-32D5-8EF7-4FB0937A2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291" y="1502666"/>
            <a:ext cx="5593418" cy="486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09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496F-A479-4189-AF7A-49EC797A60BB}" type="datetime8">
              <a:rPr lang="en-DE" smtClean="0"/>
              <a:t>15/12/2022 12:38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872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15/12/2022 12:38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Pendulum simple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566E055-639F-36C7-FA54-FF2DB2C85FB8}"/>
              </a:ext>
            </a:extLst>
          </p:cNvPr>
          <p:cNvSpPr txBox="1">
            <a:spLocks/>
          </p:cNvSpPr>
          <p:nvPr/>
        </p:nvSpPr>
        <p:spPr>
          <a:xfrm>
            <a:off x="670719" y="1650460"/>
            <a:ext cx="11358942" cy="472115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66700" indent="-2667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8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34988" indent="-2682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4988" indent="3175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79FB4"/>
              </a:buClr>
              <a:buFont typeface="Symbol" pitchFamily="2" charset="2"/>
              <a:buChar char="-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lvl="1" indent="-342900">
              <a:buFont typeface="+mj-lt"/>
              <a:buAutoNum type="arabicPeriod"/>
            </a:pPr>
            <a:endParaRPr lang="en-US" dirty="0"/>
          </a:p>
          <a:p>
            <a:pPr marL="266700" lvl="1" indent="0">
              <a:buNone/>
            </a:pPr>
            <a:r>
              <a:rPr lang="en-US" dirty="0"/>
              <a:t>	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330796-D83E-989F-3FE0-5674D09A6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319" y="1427095"/>
            <a:ext cx="5719361" cy="494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18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15/12/2022 12:38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Pendulum complex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566E055-639F-36C7-FA54-FF2DB2C85FB8}"/>
              </a:ext>
            </a:extLst>
          </p:cNvPr>
          <p:cNvSpPr txBox="1">
            <a:spLocks/>
          </p:cNvSpPr>
          <p:nvPr/>
        </p:nvSpPr>
        <p:spPr>
          <a:xfrm>
            <a:off x="670719" y="1650460"/>
            <a:ext cx="11358942" cy="472115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66700" indent="-2667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8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34988" indent="-2682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4988" indent="3175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79FB4"/>
              </a:buClr>
              <a:buFont typeface="Symbol" pitchFamily="2" charset="2"/>
              <a:buChar char="-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lvl="1" indent="-342900">
              <a:buFont typeface="+mj-lt"/>
              <a:buAutoNum type="arabicPeriod"/>
            </a:pPr>
            <a:endParaRPr lang="en-US" dirty="0"/>
          </a:p>
          <a:p>
            <a:pPr marL="266700" lvl="1" indent="0">
              <a:buNone/>
            </a:pPr>
            <a:r>
              <a:rPr lang="en-US" dirty="0"/>
              <a:t>	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EAE87D-85A0-CE66-D959-B674AFA9E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254" y="1273129"/>
            <a:ext cx="5801491" cy="509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002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496F-A479-4189-AF7A-49EC797A60BB}" type="datetime8">
              <a:rPr lang="en-DE" smtClean="0"/>
              <a:t>15/12/2022 12:38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451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15/12/2022 12:38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– Drag simple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61E152-B7EF-00B5-47FF-110705BBE7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B742B6-594A-5342-C818-3F28C09F4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8" y="1792677"/>
            <a:ext cx="11249024" cy="41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491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15/12/2022 12:38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– Drag complex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61E152-B7EF-00B5-47FF-110705BBE7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6AD291-95E8-0CF2-1BF2-F3C9349E6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70" y="1696161"/>
            <a:ext cx="11707859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413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15/12/2022 12:38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– Pendulum simple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61E152-B7EF-00B5-47FF-110705BBE7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FA1192-71A8-D843-070A-3AE009091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81" y="1891451"/>
            <a:ext cx="10831437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35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15/12/2022 12:38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– Pendulum complex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61E152-B7EF-00B5-47FF-110705BBE7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7F1AAD-AC46-6E27-717A-7940CB92B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24" y="1924793"/>
            <a:ext cx="10764752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79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15/12/2022 12:38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61E152-B7EF-00B5-47FF-110705BBE7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Difficulties in training for larger model</a:t>
            </a:r>
          </a:p>
          <a:p>
            <a:r>
              <a:rPr lang="en-US" dirty="0"/>
              <a:t>Clear ability to predict nonlinear system</a:t>
            </a:r>
          </a:p>
          <a:p>
            <a:r>
              <a:rPr lang="en-US" dirty="0"/>
              <a:t>Error spikes on input change</a:t>
            </a:r>
          </a:p>
          <a:p>
            <a:r>
              <a:rPr lang="en-US" dirty="0"/>
              <a:t>Recommendation:</a:t>
            </a:r>
          </a:p>
          <a:p>
            <a:pPr lvl="1"/>
            <a:r>
              <a:rPr lang="en-US" dirty="0"/>
              <a:t>Use 2 LSTM layers with 32/64 nodes and learning rate of 0.01 for similar systems</a:t>
            </a:r>
          </a:p>
          <a:p>
            <a:pPr lvl="1"/>
            <a:r>
              <a:rPr lang="en-US" dirty="0"/>
              <a:t>New hyperparameter search for different systems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22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15/12/2022 12:38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61E152-B7EF-00B5-47FF-110705BBE7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Create better dataset to test specific situations</a:t>
            </a:r>
          </a:p>
          <a:p>
            <a:r>
              <a:rPr lang="en-US" dirty="0"/>
              <a:t>Analysis on what and how much training data is necessary to achieve good results</a:t>
            </a:r>
          </a:p>
          <a:p>
            <a:r>
              <a:rPr lang="en-US" dirty="0"/>
              <a:t>Testing for more complex ODEs</a:t>
            </a:r>
          </a:p>
          <a:p>
            <a:r>
              <a:rPr lang="en-US" dirty="0"/>
              <a:t>Deeper look into training instabilities necessary for larger models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7961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671D917-0E7D-044A-A553-3607B76DD2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3054250"/>
            <a:ext cx="11157745" cy="749501"/>
          </a:xfrm>
        </p:spPr>
        <p:txBody>
          <a:bodyPr/>
          <a:lstStyle/>
          <a:p>
            <a:r>
              <a:rPr lang="de-DE" dirty="0"/>
              <a:t>Vielen Dank!</a:t>
            </a:r>
          </a:p>
        </p:txBody>
      </p:sp>
    </p:spTree>
    <p:extLst>
      <p:ext uri="{BB962C8B-B14F-4D97-AF65-F5344CB8AC3E}">
        <p14:creationId xmlns:p14="http://schemas.microsoft.com/office/powerpoint/2010/main" val="1185948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15/12/2022 12:38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61E152-B7EF-00B5-47FF-110705BBE7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ODEs describe nonlinear systems over time</a:t>
            </a:r>
          </a:p>
          <a:p>
            <a:r>
              <a:rPr lang="en-US" dirty="0"/>
              <a:t>Recurrent neural networks capable of nonlinearities and time series</a:t>
            </a:r>
          </a:p>
          <a:p>
            <a:r>
              <a:rPr lang="en-US" dirty="0"/>
              <a:t>Generation of training data</a:t>
            </a:r>
          </a:p>
          <a:p>
            <a:r>
              <a:rPr lang="en-US" dirty="0"/>
              <a:t>Hyperparameter search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718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CB9CD-02EF-89B5-BC22-FE06DFC28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15/12/2022 12:38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240B7B-08A4-CDC7-F299-7C5FC62E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F7B76-53F5-97A1-747F-EA440E26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E0068B1-646F-6A77-8AD6-118E6571C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4522D3-9A27-7215-1F56-189F29A0E8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8319" y="1498060"/>
            <a:ext cx="11358942" cy="4721156"/>
          </a:xfrm>
        </p:spPr>
        <p:txBody>
          <a:bodyPr/>
          <a:lstStyle/>
          <a:p>
            <a:pPr fontAlgn="base"/>
            <a:r>
              <a:rPr lang="en-US" b="0" i="0" dirty="0">
                <a:solidFill>
                  <a:srgbClr val="21262B"/>
                </a:solidFill>
                <a:effectLst/>
                <a:latin typeface="inherit"/>
              </a:rPr>
              <a:t>Yu, Y., Si, X., Hu, C., &amp; Zhang, J. (2019). A review of recurrent neural networks: LSTM cells and network architectures. </a:t>
            </a:r>
            <a:r>
              <a:rPr lang="en-US" b="0" i="1" dirty="0">
                <a:solidFill>
                  <a:srgbClr val="21262B"/>
                </a:solidFill>
                <a:effectLst/>
                <a:latin typeface="inherit"/>
              </a:rPr>
              <a:t>Neural Computation</a:t>
            </a:r>
            <a:r>
              <a:rPr lang="en-US" b="0" i="0" dirty="0">
                <a:solidFill>
                  <a:srgbClr val="21262B"/>
                </a:solidFill>
                <a:effectLst/>
                <a:latin typeface="inherit"/>
              </a:rPr>
              <a:t>, </a:t>
            </a:r>
            <a:r>
              <a:rPr lang="en-US" b="0" i="1" dirty="0">
                <a:solidFill>
                  <a:srgbClr val="21262B"/>
                </a:solidFill>
                <a:effectLst/>
                <a:latin typeface="inherit"/>
              </a:rPr>
              <a:t>31</a:t>
            </a:r>
            <a:r>
              <a:rPr lang="en-US" b="0" i="0" dirty="0">
                <a:solidFill>
                  <a:srgbClr val="21262B"/>
                </a:solidFill>
                <a:effectLst/>
                <a:latin typeface="inherit"/>
              </a:rPr>
              <a:t>(7), 1235–1270.</a:t>
            </a:r>
          </a:p>
          <a:p>
            <a:pPr fontAlgn="base"/>
            <a:r>
              <a:rPr lang="en-US" b="0" i="0" dirty="0" err="1">
                <a:solidFill>
                  <a:srgbClr val="21262B"/>
                </a:solidFill>
                <a:effectLst/>
                <a:latin typeface="inherit"/>
              </a:rPr>
              <a:t>Werbos</a:t>
            </a:r>
            <a:r>
              <a:rPr lang="en-US" b="0" i="0" dirty="0">
                <a:solidFill>
                  <a:srgbClr val="21262B"/>
                </a:solidFill>
                <a:effectLst/>
                <a:latin typeface="inherit"/>
              </a:rPr>
              <a:t>, P. (1990). Backpropagation through time: what it does and how to do it. Proceedings of the IEEE, 78(10), 1550–1560.</a:t>
            </a:r>
          </a:p>
          <a:p>
            <a:pPr marL="0" indent="0" fontAlgn="base">
              <a:buNone/>
            </a:pPr>
            <a:endParaRPr lang="en-US" b="0" i="0" dirty="0">
              <a:solidFill>
                <a:srgbClr val="21262B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739666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15/12/2022 12:38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4761E152-B7EF-00B5-47FF-110705BBE7D4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/>
            <p:txBody>
              <a:bodyPr/>
              <a:lstStyle/>
              <a:p>
                <a:r>
                  <a:rPr lang="en-US" dirty="0"/>
                  <a:t>Pushing force: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𝑚𝑎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Air resistance (Drag):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ρ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Simplification: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ρ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Resulting force: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4761E152-B7EF-00B5-47FF-110705BBE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blipFill>
                <a:blip r:embed="rId2"/>
                <a:stretch>
                  <a:fillRect l="-1127" t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55526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C25ACF-8A0E-F1AE-3244-418BE859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15/12/2022 12:38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4C8D4-14F7-53DA-7D5A-D4D7A49BF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ACCAA-51B9-D5F1-04B9-2B9A4B82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0E3809-9A44-A71E-1559-E8647A4D0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AD841A51-2A67-037C-2F5C-30EB85B9AA44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/>
            <p:txBody>
              <a:bodyPr/>
              <a:lstStyle/>
              <a:p>
                <a:r>
                  <a:rPr lang="en-US" dirty="0"/>
                  <a:t>Resulting force: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Express as second order differential equation: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𝑚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𝑏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𝑑𝑥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/>
                  <a:t>Transform into system of two first order equations: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𝑑𝑥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𝑣</m:t>
                    </m:r>
                  </m:oMath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𝑑𝑣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𝑏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𝑚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 use in </a:t>
                </a:r>
                <a:r>
                  <a:rPr lang="en-US" dirty="0" err="1">
                    <a:sym typeface="Wingdings" panose="05000000000000000000" pitchFamily="2" charset="2"/>
                  </a:rPr>
                  <a:t>odeint</a:t>
                </a:r>
                <a:r>
                  <a:rPr lang="en-US" dirty="0">
                    <a:sym typeface="Wingdings" panose="05000000000000000000" pitchFamily="2" charset="2"/>
                  </a:rPr>
                  <a:t> python function to get values of velocity and/or position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AD841A51-2A67-037C-2F5C-30EB85B9AA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blipFill>
                <a:blip r:embed="rId2"/>
                <a:stretch>
                  <a:fillRect l="-1127" t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167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Methods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496F-A479-4189-AF7A-49EC797A60BB}" type="datetime8">
              <a:rPr lang="en-DE" smtClean="0"/>
              <a:t>15/12/2022 12:38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393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15/12/2022 12:38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61E152-B7EF-00B5-47FF-110705BBE7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5EC28F-6B20-07D4-47D5-87F946BBE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16" y="1675071"/>
            <a:ext cx="5796196" cy="4107464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begin{document}&#10;\begin{align}&#10;f_t &amp;= \sigma(W_{if} x_t +  b_{if} +  W_{hf} h_{t-1} + b_{hf}) \label{eq:lstm_forget_gate} \\&#10;i_t &amp;= \sigma(W_{ii} x_t +  b_{ii} +  W_{hi} h_{t-1} + b_{hi}) \label{eq:lstm_input_gate} \\&#10;g_t &amp;= \tanh(W_{ig} x_t +  b_{ig} +  W_{hg} h_{t-1} + b_{hg}) \label{eq:lstm_cell_gate} \\&#10;o_t &amp;= \sigma(W_{io} x_t + b_{io} + W_{ho} h_{t-1} + b_{ho}) \label{eq:lstm_output_gate} \\&#10;c_t &amp;= f_t \odot c_{t-1} + i_t \odot g_t \label{eq:lstm_cell_state} \\&#10;h_t &amp;= o_t \odot \tanh(c_t) \label{eq:lstm_hidden_state}&#10;\end{align}&#10;&#10;&#10;&#10;\end{document}" title="IguanaTex Bitmap Display">
            <a:extLst>
              <a:ext uri="{FF2B5EF4-FFF2-40B4-BE49-F238E27FC236}">
                <a16:creationId xmlns:a16="http://schemas.microsoft.com/office/drawing/2014/main" id="{1662665C-393E-704B-BD8E-44AA0D96772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090" y="2754724"/>
            <a:ext cx="5942437" cy="19481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AC6E0D-7896-F7CC-7310-5F99E02FD6F2}"/>
              </a:ext>
            </a:extLst>
          </p:cNvPr>
          <p:cNvSpPr txBox="1"/>
          <p:nvPr/>
        </p:nvSpPr>
        <p:spPr>
          <a:xfrm>
            <a:off x="704538" y="5831174"/>
            <a:ext cx="5216577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Adapted from (Yu, Y., Si, X., Hu, C., &amp; Zhang, J., 2019)</a:t>
            </a:r>
          </a:p>
        </p:txBody>
      </p:sp>
    </p:spTree>
    <p:extLst>
      <p:ext uri="{BB962C8B-B14F-4D97-AF65-F5344CB8AC3E}">
        <p14:creationId xmlns:p14="http://schemas.microsoft.com/office/powerpoint/2010/main" val="386159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15/12/2022 12:38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61E152-B7EF-00B5-47FF-110705BBE7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5C68AA-EEB9-F2F4-593B-BCEDD5CEA769}"/>
              </a:ext>
            </a:extLst>
          </p:cNvPr>
          <p:cNvSpPr txBox="1"/>
          <p:nvPr/>
        </p:nvSpPr>
        <p:spPr>
          <a:xfrm>
            <a:off x="7389075" y="2729804"/>
            <a:ext cx="4067340" cy="22195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Example of model with 32 nodes and 2 hidden layers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States are carried to next time steps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>
                <a:solidFill>
                  <a:prstClr val="black"/>
                </a:solidFill>
                <a:latin typeface="Arial"/>
              </a:rPr>
              <a:t>Weights are the same at all time steps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Ability to predict indefinite future states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>
                <a:solidFill>
                  <a:prstClr val="black"/>
                </a:solidFill>
                <a:latin typeface="Arial"/>
              </a:rPr>
              <a:t>Fixed number of timesteps for training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1447EA-1281-3D89-75EF-564285A96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68" y="1438670"/>
            <a:ext cx="6183259" cy="478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61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15/12/2022 12:38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61E152-B7EF-00B5-47FF-110705BBE7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Forward pass</a:t>
            </a:r>
          </a:p>
          <a:p>
            <a:r>
              <a:rPr lang="en-US" dirty="0"/>
              <a:t>MSE loss function</a:t>
            </a:r>
          </a:p>
          <a:p>
            <a:r>
              <a:rPr lang="en-US" dirty="0"/>
              <a:t>Backpropagation through time (</a:t>
            </a:r>
            <a:r>
              <a:rPr lang="en-US" b="0" i="0" dirty="0" err="1">
                <a:solidFill>
                  <a:srgbClr val="21262B"/>
                </a:solidFill>
                <a:effectLst/>
                <a:latin typeface="inherit"/>
              </a:rPr>
              <a:t>Werbos</a:t>
            </a:r>
            <a:r>
              <a:rPr lang="en-US" b="0" i="0" dirty="0">
                <a:solidFill>
                  <a:srgbClr val="21262B"/>
                </a:solidFill>
                <a:effectLst/>
                <a:latin typeface="inherit"/>
              </a:rPr>
              <a:t>, P., 1990)</a:t>
            </a:r>
            <a:endParaRPr lang="en-US" dirty="0"/>
          </a:p>
          <a:p>
            <a:r>
              <a:rPr lang="en-US" dirty="0"/>
              <a:t>Adam optimizer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387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Dataset </a:t>
            </a:r>
            <a:r>
              <a:rPr lang="de-DE" dirty="0" err="1"/>
              <a:t>creation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496F-A479-4189-AF7A-49EC797A60BB}" type="datetime8">
              <a:rPr lang="en-DE" smtClean="0"/>
              <a:t>15/12/2022 12:38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832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15/12/2022 12:38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61E152-B7EF-00B5-47FF-110705BBE7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Pushing force on object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Drag on object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9EFDD3-455A-5D88-E91B-55A19B6A2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915" y="2089245"/>
            <a:ext cx="4914238" cy="353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273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8,868"/>
  <p:tag name="ORIGINALWIDTH" val="3229,846"/>
  <p:tag name="OUTPUTTYPE" val="PNG"/>
  <p:tag name="IGUANATEXVERSION" val="160"/>
  <p:tag name="LATEXADDIN" val="\documentclass{article}&#10;\usepackage{amsmath}&#10;\pagestyle{empty}&#10;\begin{document}&#10;\begin{align}&#10;f_t &amp;= \sigma(W_{if} x_t +  b_{if} +  W_{hf} h_{t-1} + b_{hf}) \label{eq:lstm_forget_gate} \\&#10;i_t &amp;= \sigma(W_{ii} x_t +  b_{ii} +  W_{hi} h_{t-1} + b_{hi}) \label{eq:lstm_input_gate} \\&#10;g_t &amp;= \tanh(W_{ig} x_t +  b_{ig} +  W_{hg} h_{t-1} + b_{hg}) \label{eq:lstm_cell_gate} \\&#10;o_t &amp;= \sigma(W_{io} x_t + b_{io} + W_{ho} h_{t-1} + b_{ho}) \label{eq:lstm_output_gate} \\&#10;c_t &amp;= f_t \odot c_{t-1} + i_t \odot g_t \label{eq:lstm_cell_state} \\&#10;h_t &amp;= o_t \odot \tanh(c_t) \label{eq:lstm_hidden_state}&#10;\end{align}&#10;&#10;&#10;&#10;\end{document}"/>
  <p:tag name="IGUANATEXSIZE" val="20"/>
  <p:tag name="IGUANATEXCURSOR" val="60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FAU - Technische Fakultät">
  <a:themeElements>
    <a:clrScheme name="FAU - Grau">
      <a:dk1>
        <a:sysClr val="windowText" lastClr="000000"/>
      </a:dk1>
      <a:lt1>
        <a:srgbClr val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F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lIns="180000" tIns="180000" rIns="180000" bIns="180000" rtlCol="0" anchor="ctr"/>
      <a:lstStyle>
        <a:defPPr marL="0" marR="0" indent="0" algn="ctr" defTabSz="914400" rtl="0" eaLnBrk="1" fontAlgn="auto" latinLnBrk="0" hangingPunct="1">
          <a:lnSpc>
            <a:spcPct val="110000"/>
          </a:lnSpc>
          <a:spcBef>
            <a:spcPts val="0"/>
          </a:spcBef>
          <a:spcAft>
            <a:spcPts val="12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marR="0" indent="0" algn="l" defTabSz="914400" rtl="0" eaLnBrk="1" fontAlgn="auto" latinLnBrk="0" hangingPunct="1">
          <a:lnSpc>
            <a:spcPct val="110000"/>
          </a:lnSpc>
          <a:spcBef>
            <a:spcPts val="0"/>
          </a:spcBef>
          <a:spcAft>
            <a:spcPts val="12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7C64748B88E4F4A81E78C320064AA18" ma:contentTypeVersion="13" ma:contentTypeDescription="Ein neues Dokument erstellen." ma:contentTypeScope="" ma:versionID="7d7fe78eff81fbacf66dc0ff6aeec5a3">
  <xsd:schema xmlns:xsd="http://www.w3.org/2001/XMLSchema" xmlns:xs="http://www.w3.org/2001/XMLSchema" xmlns:p="http://schemas.microsoft.com/office/2006/metadata/properties" xmlns:ns2="e1a9e197-d112-4abb-aa0c-4ed035d690a3" xmlns:ns3="5d4c14f1-5e26-4315-944b-e10ebb29e5be" targetNamespace="http://schemas.microsoft.com/office/2006/metadata/properties" ma:root="true" ma:fieldsID="798e591f6d3205a21a5c8f3fdff7cfef" ns2:_="" ns3:_="">
    <xsd:import namespace="e1a9e197-d112-4abb-aa0c-4ed035d690a3"/>
    <xsd:import namespace="5d4c14f1-5e26-4315-944b-e10ebb29e5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a9e197-d112-4abb-aa0c-4ed035d690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4c14f1-5e26-4315-944b-e10ebb29e5b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1A7FE3-81F7-4596-A188-3EE8D4188E1F}">
  <ds:schemaRefs>
    <ds:schemaRef ds:uri="http://schemas.microsoft.com/office/2006/documentManagement/types"/>
    <ds:schemaRef ds:uri="http://www.w3.org/XML/1998/namespace"/>
    <ds:schemaRef ds:uri="http://purl.org/dc/terms/"/>
    <ds:schemaRef ds:uri="http://schemas.openxmlformats.org/package/2006/metadata/core-properties"/>
    <ds:schemaRef ds:uri="e1a9e197-d112-4abb-aa0c-4ed035d690a3"/>
    <ds:schemaRef ds:uri="http://purl.org/dc/elements/1.1/"/>
    <ds:schemaRef ds:uri="http://schemas.microsoft.com/office/infopath/2007/PartnerControls"/>
    <ds:schemaRef ds:uri="5d4c14f1-5e26-4315-944b-e10ebb29e5be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457329C-FB5F-4A4D-B331-82D30E9A74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FBE955-EBBF-441B-94AE-DC551CE167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a9e197-d112-4abb-aa0c-4ed035d690a3"/>
    <ds:schemaRef ds:uri="5d4c14f1-5e26-4315-944b-e10ebb29e5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835</Words>
  <Application>Microsoft Office PowerPoint</Application>
  <PresentationFormat>Widescreen</PresentationFormat>
  <Paragraphs>264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Cambria Math</vt:lpstr>
      <vt:lpstr>inherit</vt:lpstr>
      <vt:lpstr>Symbol</vt:lpstr>
      <vt:lpstr>Wingdings</vt:lpstr>
      <vt:lpstr>FAU - Technische Fakultät</vt:lpstr>
      <vt:lpstr>Recurrent Neural Networks (RNN) for Modeling of Nonlinear Systems</vt:lpstr>
      <vt:lpstr>Introduction</vt:lpstr>
      <vt:lpstr>Introduction</vt:lpstr>
      <vt:lpstr>Methods</vt:lpstr>
      <vt:lpstr>LSTM</vt:lpstr>
      <vt:lpstr>Architecture</vt:lpstr>
      <vt:lpstr>Optimization</vt:lpstr>
      <vt:lpstr>Dataset creation</vt:lpstr>
      <vt:lpstr>Problem description</vt:lpstr>
      <vt:lpstr>Drag simple</vt:lpstr>
      <vt:lpstr>Drag complex</vt:lpstr>
      <vt:lpstr>Problem description</vt:lpstr>
      <vt:lpstr>Pendulum simple</vt:lpstr>
      <vt:lpstr>Pendulum complex</vt:lpstr>
      <vt:lpstr>Preparation for Training</vt:lpstr>
      <vt:lpstr>Hyperparameter search</vt:lpstr>
      <vt:lpstr>Manual search</vt:lpstr>
      <vt:lpstr>Drag simple</vt:lpstr>
      <vt:lpstr>Drag complex</vt:lpstr>
      <vt:lpstr>Pendulum simple</vt:lpstr>
      <vt:lpstr>Pendulum complex</vt:lpstr>
      <vt:lpstr>Evaluation</vt:lpstr>
      <vt:lpstr>Evaluation – Drag simple</vt:lpstr>
      <vt:lpstr>Evaluation – Drag complex</vt:lpstr>
      <vt:lpstr>Evaluation – Pendulum simple</vt:lpstr>
      <vt:lpstr>Evaluation – Pendulum complex</vt:lpstr>
      <vt:lpstr>Conclusion</vt:lpstr>
      <vt:lpstr>Future work</vt:lpstr>
      <vt:lpstr>PowerPoint Presentation</vt:lpstr>
      <vt:lpstr>References</vt:lpstr>
      <vt:lpstr>Problem description</vt:lpstr>
      <vt:lpstr>Problem description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Willkommen</dc:title>
  <dc:creator>Julia Gutschmidt</dc:creator>
  <cp:lastModifiedBy>Sebastian Hirt</cp:lastModifiedBy>
  <cp:revision>196</cp:revision>
  <cp:lastPrinted>2022-03-30T06:55:47Z</cp:lastPrinted>
  <dcterms:created xsi:type="dcterms:W3CDTF">2021-11-18T07:49:57Z</dcterms:created>
  <dcterms:modified xsi:type="dcterms:W3CDTF">2022-12-15T11:38:09Z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0x010100B7C64748B88E4F4A81E78C320064AA18</vt:lpwstr>
  </property>
</Properties>
</file>