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7"/>
  </p:notesMasterIdLst>
  <p:handoutMasterIdLst>
    <p:handoutMasterId r:id="rId38"/>
  </p:handoutMasterIdLst>
  <p:sldIdLst>
    <p:sldId id="413" r:id="rId5"/>
    <p:sldId id="389" r:id="rId6"/>
    <p:sldId id="418" r:id="rId7"/>
    <p:sldId id="448" r:id="rId8"/>
    <p:sldId id="449" r:id="rId9"/>
    <p:sldId id="450" r:id="rId10"/>
    <p:sldId id="447" r:id="rId11"/>
    <p:sldId id="452" r:id="rId12"/>
    <p:sldId id="451" r:id="rId13"/>
    <p:sldId id="454" r:id="rId14"/>
    <p:sldId id="455" r:id="rId15"/>
    <p:sldId id="453" r:id="rId16"/>
    <p:sldId id="457" r:id="rId17"/>
    <p:sldId id="458" r:id="rId18"/>
    <p:sldId id="459" r:id="rId19"/>
    <p:sldId id="461" r:id="rId20"/>
    <p:sldId id="460" r:id="rId21"/>
    <p:sldId id="462" r:id="rId22"/>
    <p:sldId id="463" r:id="rId23"/>
    <p:sldId id="464" r:id="rId24"/>
    <p:sldId id="465" r:id="rId25"/>
    <p:sldId id="466" r:id="rId26"/>
    <p:sldId id="467" r:id="rId27"/>
    <p:sldId id="456" r:id="rId28"/>
    <p:sldId id="469" r:id="rId29"/>
    <p:sldId id="470" r:id="rId30"/>
    <p:sldId id="471" r:id="rId31"/>
    <p:sldId id="468" r:id="rId32"/>
    <p:sldId id="473" r:id="rId33"/>
    <p:sldId id="412" r:id="rId34"/>
    <p:sldId id="472" r:id="rId35"/>
    <p:sldId id="41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64" d="100"/>
          <a:sy n="64" d="100"/>
        </p:scale>
        <p:origin x="102" y="102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5DB5-16FE-4380-B5BF-46CD18C131D7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8877F-2015-4290-957C-06EF82A52242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C052D-61E6-45C2-BA19-CFB3925CB63C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8A7CA8-B4F8-4103-AA95-845AE462A37A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20.10.2022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16:41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a pendulum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Friction from air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C37BE-2A27-F613-4B0F-66DAF0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63" y="2148662"/>
            <a:ext cx="657316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16:42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91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16:39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6F74B-1883-F80E-6873-02E5B52F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3" y="1534934"/>
            <a:ext cx="5718628" cy="46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555A-A0C1-4F74-F94A-7E6BFDC9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99" y="1274767"/>
            <a:ext cx="6821714" cy="5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16:45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0A23B-C24A-4E01-79B0-F009C9A3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711850"/>
            <a:ext cx="5422902" cy="429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CEF22-34D1-BB08-E1B5-DA8D78E2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10" y="1674294"/>
            <a:ext cx="5422902" cy="43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16:45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E517B-52F1-F7D1-58EA-67647A11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9" y="1498060"/>
            <a:ext cx="5810194" cy="4721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442B-B2F0-A283-579A-D83E8983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4" y="1498060"/>
            <a:ext cx="5810194" cy="45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Initial condition given at first timestep, after zero</a:t>
            </a:r>
          </a:p>
          <a:p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39594-4779-5AAF-5E24-C83846FF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2" y="3429000"/>
            <a:ext cx="5544142" cy="2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16:49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16:55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Order of searching: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17:02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FFC17-F38E-5710-2B86-4D30F80E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31" y="1352494"/>
            <a:ext cx="5818307" cy="50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FDD69-CE64-32D5-8EF7-4FB0937A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1" y="1502666"/>
            <a:ext cx="5593418" cy="4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30796-D83E-989F-3FE0-5674D09A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9" y="1427095"/>
            <a:ext cx="5719361" cy="49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AE87D-85A0-CE66-D959-B674AFA9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54" y="1273129"/>
            <a:ext cx="5801491" cy="5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17:07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16:44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42B6-594A-5342-C818-3F28C09F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792677"/>
            <a:ext cx="11249024" cy="4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AD291-95E8-0CF2-1BF2-F3C9349E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696161"/>
            <a:ext cx="1170785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3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A1192-71A8-D843-070A-3AE00909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891451"/>
            <a:ext cx="1083143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5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F1AAD-AC46-6E27-717A-7940CB92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924793"/>
            <a:ext cx="1076475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17:07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Difficulties in training for larger model</a:t>
            </a:r>
          </a:p>
          <a:p>
            <a:r>
              <a:rPr lang="en-US" dirty="0"/>
              <a:t>Clear ability to predict nonlinear system</a:t>
            </a:r>
          </a:p>
          <a:p>
            <a:r>
              <a:rPr lang="en-US" dirty="0"/>
              <a:t>Error spikes on input change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Use 2 LSTM layers with 32/64 nodes and learning rate of 0.01 for similar systems</a:t>
            </a:r>
          </a:p>
          <a:p>
            <a:pPr lvl="1"/>
            <a:r>
              <a:rPr lang="en-US" dirty="0"/>
              <a:t>New hyperparameter search for different systems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17:18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Create better dataset to test specific situations</a:t>
            </a:r>
          </a:p>
          <a:p>
            <a:r>
              <a:rPr lang="en-US" dirty="0"/>
              <a:t>Analysis on what and how much training data is necessary to achieve good results</a:t>
            </a:r>
          </a:p>
          <a:p>
            <a:r>
              <a:rPr lang="en-US" dirty="0"/>
              <a:t>Testing for more complex ODEs</a:t>
            </a:r>
          </a:p>
          <a:p>
            <a:r>
              <a:rPr lang="en-US" dirty="0"/>
              <a:t>Deeper look into training instabilities necessary for larger models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ODEs describe nonlinear systems over time</a:t>
            </a:r>
          </a:p>
          <a:p>
            <a:r>
              <a:rPr lang="en-US" dirty="0"/>
              <a:t>Recurrent neural networks capable of nonlinearities and time series</a:t>
            </a:r>
          </a:p>
          <a:p>
            <a:r>
              <a:rPr lang="en-US" dirty="0"/>
              <a:t>Generation of training data</a:t>
            </a:r>
          </a:p>
          <a:p>
            <a:r>
              <a:rPr lang="en-US" dirty="0"/>
              <a:t>Hyperparameter search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17:12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13:29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16:20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16:21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EC28F-6B20-07D4-47D5-87F946BB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6" y="1675071"/>
            <a:ext cx="5796196" cy="410746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 title="IguanaTex Bitmap Display">
            <a:extLst>
              <a:ext uri="{FF2B5EF4-FFF2-40B4-BE49-F238E27FC236}">
                <a16:creationId xmlns:a16="http://schemas.microsoft.com/office/drawing/2014/main" id="{1662665C-393E-704B-BD8E-44AA0D9677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90" y="2754724"/>
            <a:ext cx="5942437" cy="19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16:26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61DC8-F52E-2350-EFA1-FD9240C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59" y="1376107"/>
            <a:ext cx="5886138" cy="4622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C68AA-EEB9-F2F4-593B-BCEDD5CEA769}"/>
              </a:ext>
            </a:extLst>
          </p:cNvPr>
          <p:cNvSpPr txBox="1"/>
          <p:nvPr/>
        </p:nvSpPr>
        <p:spPr>
          <a:xfrm>
            <a:off x="7389075" y="2729804"/>
            <a:ext cx="4067340" cy="221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of model with 32 nodes and 2 hidden layers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States are carried to next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Weights are the same at all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Ability to predict indefinite future states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For training fixed number of timesteps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16:11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  <a:p>
            <a:r>
              <a:rPr lang="en-US" dirty="0"/>
              <a:t>MSE loss function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Adam 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11/12/2022 16:38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11/12/2022 16:36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force on object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Drag on object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EFDD3-455A-5D88-E91B-55A19B6A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15" y="2089245"/>
            <a:ext cx="4914238" cy="35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,868"/>
  <p:tag name="ORIGINALWIDTH" val="3229,846"/>
  <p:tag name="OUTPUTTYPE" val="PNG"/>
  <p:tag name="IGUANATEXVERSION" val="160"/>
  <p:tag name="LATEXADDIN" val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/>
  <p:tag name="IGUANATEXSIZE" val="20"/>
  <p:tag name="IGUANATEXCURSOR" val="6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Widescreen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Wingdings</vt:lpstr>
      <vt:lpstr>FAU - Technische Fakultät</vt:lpstr>
      <vt:lpstr>Recurrent Neural Networks (RNN) for Modeling of Nonlinear Systems</vt:lpstr>
      <vt:lpstr>Introduction</vt:lpstr>
      <vt:lpstr>Introduction</vt:lpstr>
      <vt:lpstr>Methods</vt:lpstr>
      <vt:lpstr>LSTM</vt:lpstr>
      <vt:lpstr>Architecture</vt:lpstr>
      <vt:lpstr>Optimization</vt:lpstr>
      <vt:lpstr>Dataset creation</vt:lpstr>
      <vt:lpstr>Problem description</vt:lpstr>
      <vt:lpstr>Problem description</vt:lpstr>
      <vt:lpstr>Dataset creation</vt:lpstr>
      <vt:lpstr>Drag simple</vt:lpstr>
      <vt:lpstr>Drag complex</vt:lpstr>
      <vt:lpstr>Pendulum simple</vt:lpstr>
      <vt:lpstr>Pendulum complex</vt:lpstr>
      <vt:lpstr>Preparation for Training</vt:lpstr>
      <vt:lpstr>Hyperparameter search</vt:lpstr>
      <vt:lpstr>Manual search</vt:lpstr>
      <vt:lpstr>Drag simple</vt:lpstr>
      <vt:lpstr>Drag complex</vt:lpstr>
      <vt:lpstr>Pendulum simple</vt:lpstr>
      <vt:lpstr>Pendulum complex</vt:lpstr>
      <vt:lpstr>Evaluation</vt:lpstr>
      <vt:lpstr>Evaluation – Drag simple</vt:lpstr>
      <vt:lpstr>Evaluation – Drag complex</vt:lpstr>
      <vt:lpstr>Evaluation – Pendulum simple</vt:lpstr>
      <vt:lpstr>Evaluation – Pendulum complex</vt:lpstr>
      <vt:lpstr>Conclusion</vt:lpstr>
      <vt:lpstr>Future work</vt:lpstr>
      <vt:lpstr>PowerPoint Presentation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195</cp:revision>
  <cp:lastPrinted>2022-03-30T06:55:47Z</cp:lastPrinted>
  <dcterms:created xsi:type="dcterms:W3CDTF">2021-11-18T07:49:57Z</dcterms:created>
  <dcterms:modified xsi:type="dcterms:W3CDTF">2022-12-11T16:22:50Z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