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6d8dea7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6d8dea7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61dfd2ac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61dfd2a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6d8dea7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6d8dea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6d8dea7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6d8dea7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6d8dea7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6d8dea7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6d8dea7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6d8dea7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6d8dea7a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6d8dea7a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6d8dea7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6d8dea7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d8dea7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6d8dea7a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e61892d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e61892d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e61892d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e61892d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e61892d8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e61892d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e61892d8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e61892d8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61dfd2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61dfd2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e61892d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e61892d8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1dfd2a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61dfd2a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study in some cases takes different amount of inputs by using if statement. In discord api we can only make action for each input </a:t>
            </a:r>
            <a:r>
              <a:rPr lang="ru"/>
              <a:t>separately</a:t>
            </a:r>
            <a:r>
              <a:rPr lang="ru"/>
              <a:t>, afterwards everything is back to 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e61892d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e61892d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d8dea7a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d8dea7a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solidFill>
                  <a:srgbClr val="6D9EEB"/>
                </a:solidFill>
              </a:rPr>
              <a:t>Presentation of Project</a:t>
            </a:r>
            <a:endParaRPr>
              <a:solidFill>
                <a:srgbClr val="6D9EEB"/>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solidFill>
                  <a:srgbClr val="6D9EEB"/>
                </a:solidFill>
              </a:rPr>
              <a:t>Group 1</a:t>
            </a:r>
            <a:endParaRPr>
              <a:solidFill>
                <a:srgbClr val="6D9EE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3000">
                <a:solidFill>
                  <a:srgbClr val="6D9EEB"/>
                </a:solidFill>
              </a:rPr>
              <a:t>Solution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To solve this we use string templates as replies stored inside node, when we try to print it bot checks dictionary attributes inside it and tries to put them inside reply when it’s possible</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14" name="Google Shape;114;p22"/>
          <p:cNvPicPr preferRelativeResize="0"/>
          <p:nvPr/>
        </p:nvPicPr>
        <p:blipFill>
          <a:blip r:embed="rId3">
            <a:alphaModFix/>
          </a:blip>
          <a:stretch>
            <a:fillRect/>
          </a:stretch>
        </p:blipFill>
        <p:spPr>
          <a:xfrm>
            <a:off x="1023925" y="2336488"/>
            <a:ext cx="7096125" cy="193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0" y="184150"/>
            <a:ext cx="9143999" cy="477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6D9EEB"/>
                </a:solidFill>
              </a:rPr>
              <a:t>Flowchart: Overall</a:t>
            </a:r>
            <a:endParaRPr>
              <a:solidFill>
                <a:srgbClr val="6D9EEB"/>
              </a:solidFill>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1619250" y="1527175"/>
            <a:ext cx="5905500" cy="26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solidFill>
                  <a:srgbClr val="6D9EEB"/>
                </a:solidFill>
              </a:rPr>
              <a:t>Flowchart: study, sport, social_activity</a:t>
            </a:r>
            <a:endParaRPr>
              <a:solidFill>
                <a:srgbClr val="6D9EEB"/>
              </a:solidFill>
            </a:endParaRPr>
          </a:p>
          <a:p>
            <a:pPr indent="0" lvl="0" marL="0" rtl="0" algn="l">
              <a:spcBef>
                <a:spcPts val="0"/>
              </a:spcBef>
              <a:spcAft>
                <a:spcPts val="0"/>
              </a:spcAft>
              <a:buNone/>
            </a:pPr>
            <a:r>
              <a:t/>
            </a:r>
            <a:endParaRPr>
              <a:solidFill>
                <a:srgbClr val="3D85C6"/>
              </a:solidFill>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1658789" y="1055375"/>
            <a:ext cx="5826426" cy="361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13"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solidFill>
                  <a:srgbClr val="6D9EEB"/>
                </a:solidFill>
              </a:rPr>
              <a:t>Flowchart: UniBot</a:t>
            </a:r>
            <a:endParaRPr>
              <a:solidFill>
                <a:srgbClr val="6D9EEB"/>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2891387" y="929100"/>
            <a:ext cx="4958676" cy="3863149"/>
          </a:xfrm>
          <a:prstGeom prst="rect">
            <a:avLst/>
          </a:prstGeom>
          <a:noFill/>
          <a:ln>
            <a:noFill/>
          </a:ln>
        </p:spPr>
      </p:pic>
      <p:pic>
        <p:nvPicPr>
          <p:cNvPr id="143" name="Google Shape;143;p26"/>
          <p:cNvPicPr preferRelativeResize="0"/>
          <p:nvPr/>
        </p:nvPicPr>
        <p:blipFill>
          <a:blip r:embed="rId4">
            <a:alphaModFix/>
          </a:blip>
          <a:stretch>
            <a:fillRect/>
          </a:stretch>
        </p:blipFill>
        <p:spPr>
          <a:xfrm>
            <a:off x="1293988" y="1017588"/>
            <a:ext cx="1466850" cy="368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93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solidFill>
                  <a:srgbClr val="6D9EEB"/>
                </a:solidFill>
              </a:rPr>
              <a:t>Flowchart: Node</a:t>
            </a:r>
            <a:endParaRPr>
              <a:solidFill>
                <a:srgbClr val="6D9EEB"/>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7"/>
          <p:cNvPicPr preferRelativeResize="0"/>
          <p:nvPr/>
        </p:nvPicPr>
        <p:blipFill>
          <a:blip r:embed="rId3">
            <a:alphaModFix/>
          </a:blip>
          <a:stretch>
            <a:fillRect/>
          </a:stretch>
        </p:blipFill>
        <p:spPr>
          <a:xfrm>
            <a:off x="1043650" y="813438"/>
            <a:ext cx="7056700" cy="351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012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solidFill>
                  <a:srgbClr val="6D9EEB"/>
                </a:solidFill>
              </a:rPr>
              <a:t>Flowchart: UniBot</a:t>
            </a:r>
            <a:endParaRPr>
              <a:solidFill>
                <a:srgbClr val="6D9EEB"/>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8"/>
          <p:cNvPicPr preferRelativeResize="0"/>
          <p:nvPr/>
        </p:nvPicPr>
        <p:blipFill>
          <a:blip r:embed="rId3">
            <a:alphaModFix/>
          </a:blip>
          <a:stretch>
            <a:fillRect/>
          </a:stretch>
        </p:blipFill>
        <p:spPr>
          <a:xfrm>
            <a:off x="1161100" y="905915"/>
            <a:ext cx="6821799" cy="390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6D9EEB"/>
                </a:solidFill>
              </a:rPr>
              <a:t>Demonstration</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Here is example of dialog with a bot:</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64" name="Google Shape;164;p29"/>
          <p:cNvPicPr preferRelativeResize="0"/>
          <p:nvPr/>
        </p:nvPicPr>
        <p:blipFill>
          <a:blip r:embed="rId3">
            <a:alphaModFix/>
          </a:blip>
          <a:stretch>
            <a:fillRect/>
          </a:stretch>
        </p:blipFill>
        <p:spPr>
          <a:xfrm>
            <a:off x="2293098" y="1592775"/>
            <a:ext cx="4557797"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0"/>
          <p:cNvPicPr preferRelativeResize="0"/>
          <p:nvPr/>
        </p:nvPicPr>
        <p:blipFill>
          <a:blip r:embed="rId3">
            <a:alphaModFix/>
          </a:blip>
          <a:stretch>
            <a:fillRect/>
          </a:stretch>
        </p:blipFill>
        <p:spPr>
          <a:xfrm>
            <a:off x="2413638" y="413388"/>
            <a:ext cx="4316723" cy="43167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Thanks for Watching!</a:t>
            </a:r>
            <a:endParaRPr/>
          </a:p>
        </p:txBody>
      </p:sp>
      <p:sp>
        <p:nvSpPr>
          <p:cNvPr id="177" name="Google Shape;177;p3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55800"/>
            <a:ext cx="8520600" cy="66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ru" sz="3020">
                <a:solidFill>
                  <a:srgbClr val="6D9EEB"/>
                </a:solidFill>
              </a:rPr>
              <a:t>Group Members and Distributions</a:t>
            </a:r>
            <a:endParaRPr sz="3920">
              <a:solidFill>
                <a:srgbClr val="6D9EEB"/>
              </a:solidFill>
              <a:highlight>
                <a:schemeClr val="lt1"/>
              </a:highligh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solidFill>
                  <a:srgbClr val="6D9EEB"/>
                </a:solidFill>
              </a:rPr>
              <a:t>Erbol</a:t>
            </a:r>
            <a:r>
              <a:rPr lang="ru" sz="2300">
                <a:solidFill>
                  <a:schemeClr val="dk1"/>
                </a:solidFill>
              </a:rPr>
              <a:t>: </a:t>
            </a:r>
            <a:r>
              <a:rPr lang="ru" sz="1900">
                <a:solidFill>
                  <a:schemeClr val="dk1"/>
                </a:solidFill>
              </a:rPr>
              <a:t>Implementation of </a:t>
            </a:r>
            <a:r>
              <a:rPr lang="ru" sz="1900">
                <a:solidFill>
                  <a:schemeClr val="dk1"/>
                </a:solidFill>
              </a:rPr>
              <a:t>Unibot</a:t>
            </a:r>
            <a:r>
              <a:rPr lang="ru" sz="1900">
                <a:solidFill>
                  <a:schemeClr val="dk1"/>
                </a:solidFill>
              </a:rPr>
              <a:t>, </a:t>
            </a:r>
            <a:r>
              <a:rPr lang="ru" sz="1900">
                <a:solidFill>
                  <a:schemeClr val="dk1"/>
                </a:solidFill>
              </a:rPr>
              <a:t>Context Task, presentation</a:t>
            </a:r>
            <a:endParaRPr i="1" sz="1900">
              <a:solidFill>
                <a:schemeClr val="dk1"/>
              </a:solidFill>
            </a:endParaRPr>
          </a:p>
          <a:p>
            <a:pPr indent="0" lvl="0" marL="0" rtl="0" algn="l">
              <a:spcBef>
                <a:spcPts val="1200"/>
              </a:spcBef>
              <a:spcAft>
                <a:spcPts val="0"/>
              </a:spcAft>
              <a:buNone/>
            </a:pPr>
            <a:r>
              <a:rPr lang="ru" sz="2300">
                <a:solidFill>
                  <a:srgbClr val="6D9EEB"/>
                </a:solidFill>
              </a:rPr>
              <a:t>Sixuan</a:t>
            </a:r>
            <a:r>
              <a:rPr lang="ru" sz="2300">
                <a:solidFill>
                  <a:schemeClr val="dk1"/>
                </a:solidFill>
              </a:rPr>
              <a:t>: </a:t>
            </a:r>
            <a:r>
              <a:rPr lang="ru" sz="1900">
                <a:solidFill>
                  <a:schemeClr val="dk1"/>
                </a:solidFill>
              </a:rPr>
              <a:t>Implementation of Unibot, </a:t>
            </a:r>
            <a:r>
              <a:rPr lang="ru" sz="1900">
                <a:solidFill>
                  <a:schemeClr val="dk1"/>
                </a:solidFill>
              </a:rPr>
              <a:t>Context Task, slides</a:t>
            </a:r>
            <a:endParaRPr sz="1900">
              <a:solidFill>
                <a:schemeClr val="dk1"/>
              </a:solidFill>
            </a:endParaRPr>
          </a:p>
          <a:p>
            <a:pPr indent="0" lvl="0" marL="0" rtl="0" algn="l">
              <a:spcBef>
                <a:spcPts val="1200"/>
              </a:spcBef>
              <a:spcAft>
                <a:spcPts val="0"/>
              </a:spcAft>
              <a:buNone/>
            </a:pPr>
            <a:r>
              <a:rPr lang="ru" sz="2300">
                <a:solidFill>
                  <a:srgbClr val="6D9EEB"/>
                </a:solidFill>
              </a:rPr>
              <a:t>Eszter</a:t>
            </a:r>
            <a:r>
              <a:rPr lang="ru" sz="2300">
                <a:solidFill>
                  <a:schemeClr val="dk1"/>
                </a:solidFill>
              </a:rPr>
              <a:t>: </a:t>
            </a:r>
            <a:r>
              <a:rPr lang="ru" sz="1900">
                <a:solidFill>
                  <a:schemeClr val="dk1"/>
                </a:solidFill>
              </a:rPr>
              <a:t>Functions of </a:t>
            </a:r>
            <a:r>
              <a:rPr lang="ru" sz="1900">
                <a:solidFill>
                  <a:schemeClr val="dk1"/>
                </a:solidFill>
              </a:rPr>
              <a:t>Unibot, Flowchart, Pseudocode (Sport, Social)</a:t>
            </a:r>
            <a:endParaRPr sz="1900">
              <a:solidFill>
                <a:schemeClr val="dk1"/>
              </a:solidFill>
            </a:endParaRPr>
          </a:p>
          <a:p>
            <a:pPr indent="0" lvl="0" marL="0" rtl="0" algn="l">
              <a:spcBef>
                <a:spcPts val="1200"/>
              </a:spcBef>
              <a:spcAft>
                <a:spcPts val="1200"/>
              </a:spcAft>
              <a:buNone/>
            </a:pPr>
            <a:r>
              <a:rPr lang="ru" sz="2300">
                <a:solidFill>
                  <a:srgbClr val="6D9EEB"/>
                </a:solidFill>
              </a:rPr>
              <a:t>Maximilian</a:t>
            </a:r>
            <a:r>
              <a:rPr lang="ru" sz="2300">
                <a:solidFill>
                  <a:schemeClr val="dk1"/>
                </a:solidFill>
              </a:rPr>
              <a:t>: </a:t>
            </a:r>
            <a:r>
              <a:rPr lang="ru" sz="1900">
                <a:solidFill>
                  <a:schemeClr val="dk1"/>
                </a:solidFill>
              </a:rPr>
              <a:t>Functions of Unibot, Flowchart, Pseudocode (Study)</a:t>
            </a:r>
            <a:endParaRPr sz="2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10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3020">
                <a:solidFill>
                  <a:srgbClr val="6D9EEB"/>
                </a:solidFill>
              </a:rPr>
              <a:t>Main Problem to solve</a:t>
            </a:r>
            <a:endParaRPr sz="3020">
              <a:solidFill>
                <a:srgbClr val="6D9EEB"/>
              </a:solidFill>
            </a:endParaRPr>
          </a:p>
        </p:txBody>
      </p:sp>
      <p:sp>
        <p:nvSpPr>
          <p:cNvPr id="67" name="Google Shape;67;p15"/>
          <p:cNvSpPr txBox="1"/>
          <p:nvPr>
            <p:ph idx="1" type="body"/>
          </p:nvPr>
        </p:nvSpPr>
        <p:spPr>
          <a:xfrm>
            <a:off x="311700" y="1143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solidFill>
                  <a:schemeClr val="dk1"/>
                </a:solidFill>
              </a:rPr>
              <a:t>Our aim is to create a program named Unibot, which works as a chatbot to help first-year students access information in terms of study, sport, and social.</a:t>
            </a:r>
            <a:endParaRPr sz="2000">
              <a:solidFill>
                <a:schemeClr val="dk1"/>
              </a:solidFill>
            </a:endParaRPr>
          </a:p>
          <a:p>
            <a:pPr indent="0" lvl="0" marL="0" rtl="0" algn="l">
              <a:spcBef>
                <a:spcPts val="1200"/>
              </a:spcBef>
              <a:spcAft>
                <a:spcPts val="1200"/>
              </a:spcAft>
              <a:buNone/>
            </a:pPr>
            <a:r>
              <a:rPr lang="ru" sz="2000">
                <a:solidFill>
                  <a:schemeClr val="dk1"/>
                </a:solidFill>
              </a:rPr>
              <a:t>The main problem to solve is how can we design a algorithm that navigates topics and provides relevant answers to implement this chatbot.</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01375"/>
            <a:ext cx="8520600" cy="7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3020">
                <a:solidFill>
                  <a:srgbClr val="6D9EEB"/>
                </a:solidFill>
              </a:rPr>
              <a:t>Algorithms</a:t>
            </a:r>
            <a:endParaRPr sz="3020">
              <a:solidFill>
                <a:srgbClr val="6D9EEB"/>
              </a:solidFill>
            </a:endParaRPr>
          </a:p>
        </p:txBody>
      </p:sp>
      <p:sp>
        <p:nvSpPr>
          <p:cNvPr id="73" name="Google Shape;73;p16"/>
          <p:cNvSpPr txBox="1"/>
          <p:nvPr>
            <p:ph idx="1" type="body"/>
          </p:nvPr>
        </p:nvSpPr>
        <p:spPr>
          <a:xfrm>
            <a:off x="311700" y="1134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solidFill>
                  <a:schemeClr val="dk1"/>
                </a:solidFill>
              </a:rPr>
              <a:t>The main strategy we used to solve the problem is </a:t>
            </a:r>
            <a:r>
              <a:rPr lang="ru" sz="2000">
                <a:solidFill>
                  <a:srgbClr val="6D9EEB"/>
                </a:solidFill>
              </a:rPr>
              <a:t>Check all possibilities</a:t>
            </a:r>
            <a:r>
              <a:rPr lang="ru" sz="2000">
                <a:solidFill>
                  <a:schemeClr val="dk1"/>
                </a:solidFill>
              </a:rPr>
              <a:t>.</a:t>
            </a:r>
            <a:endParaRPr sz="2000">
              <a:solidFill>
                <a:schemeClr val="dk1"/>
              </a:solidFill>
            </a:endParaRPr>
          </a:p>
          <a:p>
            <a:pPr indent="0" lvl="0" marL="0" rtl="0" algn="l">
              <a:spcBef>
                <a:spcPts val="1200"/>
              </a:spcBef>
              <a:spcAft>
                <a:spcPts val="0"/>
              </a:spcAft>
              <a:buNone/>
            </a:pPr>
            <a:r>
              <a:rPr lang="ru" sz="2000">
                <a:solidFill>
                  <a:schemeClr val="dk1"/>
                </a:solidFill>
              </a:rPr>
              <a:t>We manually create all possible branches of conversation by using conditional statements.</a:t>
            </a:r>
            <a:endParaRPr sz="2000">
              <a:solidFill>
                <a:schemeClr val="dk1"/>
              </a:solidFill>
            </a:endParaRPr>
          </a:p>
          <a:p>
            <a:pPr indent="0" lvl="0" marL="0" rtl="0" algn="l">
              <a:spcBef>
                <a:spcPts val="1200"/>
              </a:spcBef>
              <a:spcAft>
                <a:spcPts val="1200"/>
              </a:spcAft>
              <a:buNone/>
            </a:pPr>
            <a:r>
              <a:rPr lang="ru" sz="2000">
                <a:solidFill>
                  <a:schemeClr val="dk1"/>
                </a:solidFill>
              </a:rPr>
              <a:t>To implement its implication in Discord, we used data structure </a:t>
            </a:r>
            <a:r>
              <a:rPr lang="ru" sz="2000">
                <a:solidFill>
                  <a:srgbClr val="6D9EEB"/>
                </a:solidFill>
              </a:rPr>
              <a:t>Tree. </a:t>
            </a:r>
            <a:r>
              <a:rPr lang="ru" sz="2000">
                <a:solidFill>
                  <a:schemeClr val="dk1"/>
                </a:solidFill>
              </a:rPr>
              <a:t>It stores every possible branches in which conversation can go as nodes, edges are labeled based on user reply.</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149425"/>
            <a:ext cx="5814775" cy="1434550"/>
          </a:xfrm>
          <a:prstGeom prst="rect">
            <a:avLst/>
          </a:prstGeom>
          <a:noFill/>
          <a:ln>
            <a:noFill/>
          </a:ln>
        </p:spPr>
      </p:pic>
      <p:pic>
        <p:nvPicPr>
          <p:cNvPr id="81" name="Google Shape;81;p17"/>
          <p:cNvPicPr preferRelativeResize="0"/>
          <p:nvPr/>
        </p:nvPicPr>
        <p:blipFill>
          <a:blip r:embed="rId4">
            <a:alphaModFix/>
          </a:blip>
          <a:stretch>
            <a:fillRect/>
          </a:stretch>
        </p:blipFill>
        <p:spPr>
          <a:xfrm>
            <a:off x="311700" y="1583975"/>
            <a:ext cx="6957399" cy="3330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328575"/>
            <a:ext cx="8520600" cy="6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3000">
                <a:solidFill>
                  <a:srgbClr val="6D9EEB"/>
                </a:solidFill>
              </a:rPr>
              <a:t>Problem 1</a:t>
            </a:r>
            <a:endParaRPr sz="3000">
              <a:solidFill>
                <a:srgbClr val="6D9EEB"/>
              </a:solidFill>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sz="2000">
                <a:solidFill>
                  <a:schemeClr val="dk1"/>
                </a:solidFill>
              </a:rPr>
              <a:t>During integration of python functions in discord we encountered a lot of </a:t>
            </a:r>
            <a:r>
              <a:rPr lang="ru" sz="2000">
                <a:solidFill>
                  <a:schemeClr val="dk1"/>
                </a:solidFill>
              </a:rPr>
              <a:t>problems, due to different workflow of python and discord. Python allows us to run one line after another and easily use user input when it is needed.</a:t>
            </a:r>
            <a:endParaRPr sz="2000">
              <a:solidFill>
                <a:schemeClr val="dk1"/>
              </a:solidFill>
            </a:endParaRPr>
          </a:p>
          <a:p>
            <a:pPr indent="0" lvl="0" marL="0" rtl="0" algn="l">
              <a:spcBef>
                <a:spcPts val="1200"/>
              </a:spcBef>
              <a:spcAft>
                <a:spcPts val="0"/>
              </a:spcAft>
              <a:buNone/>
            </a:pPr>
            <a:r>
              <a:rPr lang="ru" sz="2000">
                <a:solidFill>
                  <a:schemeClr val="dk1"/>
                </a:solidFill>
              </a:rPr>
              <a:t>Discord on the other hand allows only to set listener for some actions, the most useful of which was “on_message” - it allows to do some actions when we get message and afterwards sets everything back to initial state.</a:t>
            </a:r>
            <a:endParaRPr sz="2000">
              <a:solidFill>
                <a:schemeClr val="dk1"/>
              </a:solidFill>
            </a:endParaRPr>
          </a:p>
          <a:p>
            <a:pPr indent="0" lvl="0" marL="0" rtl="0" algn="l">
              <a:spcBef>
                <a:spcPts val="1200"/>
              </a:spcBef>
              <a:spcAft>
                <a:spcPts val="1200"/>
              </a:spcAft>
              <a:buNone/>
            </a:pPr>
            <a:r>
              <a:rPr lang="ru">
                <a:solidFill>
                  <a:schemeClr val="dk1"/>
                </a:solidFill>
              </a:rPr>
              <a:t>It makes us to use global functions, which decreases efficiency and readability of the code drastically.</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106678" y="78125"/>
            <a:ext cx="6862174" cy="3070424"/>
          </a:xfrm>
          <a:prstGeom prst="rect">
            <a:avLst/>
          </a:prstGeom>
          <a:noFill/>
          <a:ln>
            <a:noFill/>
          </a:ln>
        </p:spPr>
      </p:pic>
      <p:pic>
        <p:nvPicPr>
          <p:cNvPr id="95" name="Google Shape;95;p19"/>
          <p:cNvPicPr preferRelativeResize="0"/>
          <p:nvPr/>
        </p:nvPicPr>
        <p:blipFill>
          <a:blip r:embed="rId4">
            <a:alphaModFix/>
          </a:blip>
          <a:stretch>
            <a:fillRect/>
          </a:stretch>
        </p:blipFill>
        <p:spPr>
          <a:xfrm>
            <a:off x="198100" y="2947524"/>
            <a:ext cx="8252451" cy="196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3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3020">
                <a:solidFill>
                  <a:srgbClr val="6D9EEB"/>
                </a:solidFill>
              </a:rPr>
              <a:t>Solution</a:t>
            </a:r>
            <a:endParaRPr sz="3020">
              <a:solidFill>
                <a:srgbClr val="6D9EEB"/>
              </a:solidFill>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Our solution was to change design of our approach: instead of running discord bot </a:t>
            </a:r>
            <a:r>
              <a:rPr lang="ru">
                <a:solidFill>
                  <a:schemeClr val="dk1"/>
                </a:solidFill>
              </a:rPr>
              <a:t>separately</a:t>
            </a:r>
            <a:r>
              <a:rPr lang="ru">
                <a:solidFill>
                  <a:schemeClr val="dk1"/>
                </a:solidFill>
              </a:rPr>
              <a:t>, we can create class that contains current position in conversation and all </a:t>
            </a:r>
            <a:r>
              <a:rPr lang="ru">
                <a:solidFill>
                  <a:schemeClr val="dk1"/>
                </a:solidFill>
              </a:rPr>
              <a:t>necessities</a:t>
            </a:r>
            <a:r>
              <a:rPr lang="ru">
                <a:solidFill>
                  <a:schemeClr val="dk1"/>
                </a:solidFill>
              </a:rPr>
              <a:t> for the bot.</a:t>
            </a:r>
            <a:endParaRPr>
              <a:solidFill>
                <a:schemeClr val="dk1"/>
              </a:solidFill>
            </a:endParaRPr>
          </a:p>
          <a:p>
            <a:pPr indent="0" lvl="0" marL="0" rtl="0" algn="l">
              <a:spcBef>
                <a:spcPts val="1200"/>
              </a:spcBef>
              <a:spcAft>
                <a:spcPts val="0"/>
              </a:spcAft>
              <a:buNone/>
            </a:pPr>
            <a:r>
              <a:rPr lang="ru">
                <a:solidFill>
                  <a:schemeClr val="dk1"/>
                </a:solidFill>
              </a:rPr>
              <a:t>To keep track of conversation we implemented one more class - conversation tree. Each node of this tree contains reply based on functions implemented before, it </a:t>
            </a:r>
            <a:r>
              <a:rPr lang="ru">
                <a:solidFill>
                  <a:schemeClr val="dk1"/>
                </a:solidFill>
              </a:rPr>
              <a:t>connects</a:t>
            </a:r>
            <a:r>
              <a:rPr lang="ru">
                <a:solidFill>
                  <a:schemeClr val="dk1"/>
                </a:solidFill>
              </a:rPr>
              <a:t> </a:t>
            </a:r>
            <a:r>
              <a:rPr lang="ru">
                <a:solidFill>
                  <a:schemeClr val="dk1"/>
                </a:solidFill>
              </a:rPr>
              <a:t>with</a:t>
            </a:r>
            <a:r>
              <a:rPr lang="ru">
                <a:solidFill>
                  <a:schemeClr val="dk1"/>
                </a:solidFill>
              </a:rPr>
              <a:t> nodes that represent possible outcome based on reply of the user.</a:t>
            </a:r>
            <a:endParaRPr>
              <a:solidFill>
                <a:schemeClr val="dk1"/>
              </a:solidFill>
            </a:endParaRPr>
          </a:p>
          <a:p>
            <a:pPr indent="0" lvl="0" marL="0" rtl="0" algn="l">
              <a:spcBef>
                <a:spcPts val="1200"/>
              </a:spcBef>
              <a:spcAft>
                <a:spcPts val="1200"/>
              </a:spcAft>
              <a:buNone/>
            </a:pPr>
            <a:r>
              <a:rPr lang="ru">
                <a:solidFill>
                  <a:schemeClr val="dk1"/>
                </a:solidFill>
              </a:rPr>
              <a:t>Using this we can travel between nodes and keep track of our conversation without making code messy and unreadable.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3000">
                <a:solidFill>
                  <a:srgbClr val="6D9EEB"/>
                </a:solidFill>
              </a:rPr>
              <a:t>Problem 2</a:t>
            </a:r>
            <a:endParaRPr sz="3000">
              <a:solidFill>
                <a:srgbClr val="6D9EEB"/>
              </a:solidFill>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dk1"/>
                </a:solidFill>
              </a:rPr>
              <a:t>It was also troublesome do figure out how to use data that user provides in answers, for example when we greet user we need to use his username, or when they ask for event we need to consider what day it’s today to give only not concluded events.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