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Ubuntu"/>
      <p:regular r:id="rId36"/>
      <p:bold r:id="rId37"/>
      <p:italic r:id="rId38"/>
      <p:boldItalic r:id="rId39"/>
    </p:embeddedFon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A68819-7C18-4BED-B66C-E1C3C70D5D68}">
  <a:tblStyle styleId="{AEA68819-7C18-4BED-B66C-E1C3C70D5D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5.xml"/><Relationship Id="rId41" Type="http://schemas.openxmlformats.org/officeDocument/2006/relationships/font" Target="fonts/Tahom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Ubuntu-bold.fntdata"/><Relationship Id="rId14" Type="http://schemas.openxmlformats.org/officeDocument/2006/relationships/slide" Target="slides/slide9.xml"/><Relationship Id="rId36" Type="http://schemas.openxmlformats.org/officeDocument/2006/relationships/font" Target="fonts/Ubuntu-regular.fntdata"/><Relationship Id="rId17" Type="http://schemas.openxmlformats.org/officeDocument/2006/relationships/slide" Target="slides/slide12.xml"/><Relationship Id="rId39" Type="http://schemas.openxmlformats.org/officeDocument/2006/relationships/font" Target="fonts/Ubuntu-boldItalic.fntdata"/><Relationship Id="rId16" Type="http://schemas.openxmlformats.org/officeDocument/2006/relationships/slide" Target="slides/slide11.xml"/><Relationship Id="rId38" Type="http://schemas.openxmlformats.org/officeDocument/2006/relationships/font" Target="fonts/Ubuntu-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c097b19fc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7c097b19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bfd61c8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fd61c8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be8a2b5f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e8a2b5f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2be8a2b5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e8a2b5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be8a2b5f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e8a2b5f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c863651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c863651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be8a2b5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e8a2b5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2be8a2b5f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e8a2b5f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be8a2b5f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e8a2b5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sort of seems like analog is better.  After all, we can represent any quantity.</a:t>
            </a:r>
            <a:br>
              <a:rPr lang="en"/>
            </a:br>
            <a:br>
              <a:rPr lang="en"/>
            </a:br>
            <a:r>
              <a:rPr lang="en"/>
              <a:t>The problem is our limitation to produce so precise a voltage, measure it, and also noise.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2be8a2b5f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e8a2b5f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c097b19fc_0_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7c097b19f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be80c41c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e80c41c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c153887a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153887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c153887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153887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c153887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153887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c153887a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153887a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2c153887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153887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2c153887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153887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c097b19fc_0_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7c097b19fc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2c153887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153887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2c153887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153887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c097b19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c097b19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c153887a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153887a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2be8a2b5f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e8a2b5f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097b19fc_0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g7c097b19f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be8a2b5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e8a2b5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be8a2b5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e8a2b5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2be8a2b5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e8a2b5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2be8a2b5f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e8a2b5f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be8a2b5f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e8a2b5f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Slide">
  <p:cSld name="11_Title Slide">
    <p:spTree>
      <p:nvGrpSpPr>
        <p:cNvPr id="55" name="Shape 55"/>
        <p:cNvGrpSpPr/>
        <p:nvPr/>
      </p:nvGrpSpPr>
      <p:grpSpPr>
        <a:xfrm>
          <a:off x="0" y="0"/>
          <a:ext cx="0" cy="0"/>
          <a:chOff x="0" y="0"/>
          <a:chExt cx="0" cy="0"/>
        </a:xfrm>
      </p:grpSpPr>
      <p:sp>
        <p:nvSpPr>
          <p:cNvPr id="56" name="Google Shape;56;p13"/>
          <p:cNvSpPr txBox="1"/>
          <p:nvPr>
            <p:ph type="ctrTitle"/>
          </p:nvPr>
        </p:nvSpPr>
        <p:spPr>
          <a:xfrm>
            <a:off x="457201" y="1467775"/>
            <a:ext cx="6353100" cy="1102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396E"/>
              </a:buClr>
              <a:buSzPts val="4500"/>
              <a:buFont typeface="Ubuntu"/>
              <a:buNone/>
              <a:defRPr b="1" i="0" sz="4500" u="none" cap="none" strike="noStrike">
                <a:solidFill>
                  <a:srgbClr val="00396E"/>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13"/>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60"/>
              </a:spcBef>
              <a:spcAft>
                <a:spcPts val="0"/>
              </a:spcAft>
              <a:buClr>
                <a:srgbClr val="0077CA"/>
              </a:buClr>
              <a:buSzPts val="1800"/>
              <a:buFont typeface="Arial"/>
              <a:buNone/>
              <a:defRPr b="0" i="0" sz="1800" u="none" cap="none" strike="noStrike">
                <a:solidFill>
                  <a:srgbClr val="0077CA"/>
                </a:solidFill>
                <a:latin typeface="Arial"/>
                <a:ea typeface="Arial"/>
                <a:cs typeface="Arial"/>
                <a:sym typeface="Arial"/>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76305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p:nvPr/>
        </p:nvSpPr>
        <p:spPr>
          <a:xfrm>
            <a:off x="6522925" y="4173125"/>
            <a:ext cx="2309400" cy="69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0" y="4450247"/>
            <a:ext cx="9144000" cy="693300"/>
          </a:xfrm>
          <a:prstGeom prst="rect">
            <a:avLst/>
          </a:prstGeom>
          <a:solidFill>
            <a:srgbClr val="00396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4" name="Google Shape;24;p4"/>
          <p:cNvPicPr preferRelativeResize="0"/>
          <p:nvPr/>
        </p:nvPicPr>
        <p:blipFill rotWithShape="1">
          <a:blip r:embed="rId2">
            <a:alphaModFix/>
          </a:blip>
          <a:srcRect b="0" l="0" r="0" t="0"/>
          <a:stretch/>
        </p:blipFill>
        <p:spPr>
          <a:xfrm>
            <a:off x="457200" y="4647957"/>
            <a:ext cx="1039880" cy="22896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17339" l="6757" r="6722" t="14096"/>
          <a:stretch/>
        </p:blipFill>
        <p:spPr>
          <a:xfrm>
            <a:off x="6527344" y="4155309"/>
            <a:ext cx="2195570" cy="613815"/>
          </a:xfrm>
          <a:prstGeom prst="rect">
            <a:avLst/>
          </a:prstGeom>
          <a:noFill/>
          <a:ln>
            <a:noFill/>
          </a:ln>
        </p:spPr>
      </p:pic>
      <p:pic>
        <p:nvPicPr>
          <p:cNvPr id="10" name="Google Shape;10;p1"/>
          <p:cNvPicPr preferRelativeResize="0"/>
          <p:nvPr/>
        </p:nvPicPr>
        <p:blipFill rotWithShape="1">
          <a:blip r:embed="rId2">
            <a:alphaModFix amt="5000"/>
          </a:blip>
          <a:srcRect b="20854" l="23570" r="0" t="0"/>
          <a:stretch/>
        </p:blipFill>
        <p:spPr>
          <a:xfrm>
            <a:off x="0" y="0"/>
            <a:ext cx="3948889"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TGUteH93xNo"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7ukDKVHnac4" TargetMode="Externa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cburch.com/logisim/" TargetMode="External"/><Relationship Id="rId4" Type="http://schemas.openxmlformats.org/officeDocument/2006/relationships/hyperlink" Target="https://github.com/reds-heig/logisim-evolu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gi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sz="3600"/>
              <a:t>Introduction and Background</a:t>
            </a:r>
            <a:endParaRPr sz="3600"/>
          </a:p>
        </p:txBody>
      </p:sp>
      <p:sp>
        <p:nvSpPr>
          <p:cNvPr id="63" name="Google Shape;63;p14"/>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sz="1400">
              <a:solidFill>
                <a:srgbClr val="073763"/>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Randy J. Fortier</a:t>
            </a:r>
            <a:endParaRPr sz="1400">
              <a:solidFill>
                <a:srgbClr val="40458C"/>
              </a:solidFill>
              <a:latin typeface="Tahoma"/>
              <a:ea typeface="Tahoma"/>
              <a:cs typeface="Tahoma"/>
              <a:sym typeface="Tahoma"/>
            </a:endParaRPr>
          </a:p>
          <a:p>
            <a:pPr indent="-341640" lvl="0" marL="343080" rtl="0" algn="l">
              <a:lnSpc>
                <a:spcPct val="100000"/>
              </a:lnSpc>
              <a:spcBef>
                <a:spcPts val="0"/>
              </a:spcBef>
              <a:spcAft>
                <a:spcPts val="0"/>
              </a:spcAft>
              <a:buClr>
                <a:schemeClr val="dk1"/>
              </a:buClr>
              <a:buSzPts val="1800"/>
              <a:buNone/>
            </a:pPr>
            <a:r>
              <a:rPr lang="en" sz="1400">
                <a:solidFill>
                  <a:srgbClr val="073763"/>
                </a:solidFill>
              </a:rPr>
              <a:t>@randy_fortier</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Electronics</a:t>
            </a:r>
            <a:endParaRPr>
              <a:solidFill>
                <a:srgbClr val="0B5394"/>
              </a:solidFill>
            </a:endParaRPr>
          </a:p>
        </p:txBody>
      </p:sp>
      <p:sp>
        <p:nvSpPr>
          <p:cNvPr id="148" name="Google Shape;148;p23"/>
          <p:cNvSpPr txBox="1"/>
          <p:nvPr>
            <p:ph idx="1" type="body"/>
          </p:nvPr>
        </p:nvSpPr>
        <p:spPr>
          <a:xfrm>
            <a:off x="328500"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Some basic electronics terminology:</a:t>
            </a:r>
            <a:endParaRPr/>
          </a:p>
          <a:p>
            <a:pPr indent="-317500" lvl="1" marL="914400" marR="0" rtl="0" algn="l">
              <a:lnSpc>
                <a:spcPct val="115000"/>
              </a:lnSpc>
              <a:spcBef>
                <a:spcPts val="0"/>
              </a:spcBef>
              <a:spcAft>
                <a:spcPts val="0"/>
              </a:spcAft>
              <a:buSzPts val="1400"/>
              <a:buChar char="○"/>
            </a:pPr>
            <a:r>
              <a:rPr lang="en"/>
              <a:t>Resistance:  The degree to which a material resists electron flow</a:t>
            </a:r>
            <a:endParaRPr/>
          </a:p>
          <a:p>
            <a:pPr indent="-317500" lvl="2" marL="1371600" marR="0" rtl="0" algn="l">
              <a:lnSpc>
                <a:spcPct val="115000"/>
              </a:lnSpc>
              <a:spcBef>
                <a:spcPts val="0"/>
              </a:spcBef>
              <a:spcAft>
                <a:spcPts val="0"/>
              </a:spcAft>
              <a:buSzPts val="1400"/>
              <a:buChar char="■"/>
            </a:pPr>
            <a:r>
              <a:rPr lang="en"/>
              <a:t>Analogy:  A narrow pipe</a:t>
            </a:r>
            <a:endParaRPr/>
          </a:p>
          <a:p>
            <a:pPr indent="-317500" lvl="2" marL="1371600" marR="0" rtl="0" algn="l">
              <a:lnSpc>
                <a:spcPct val="115000"/>
              </a:lnSpc>
              <a:spcBef>
                <a:spcPts val="0"/>
              </a:spcBef>
              <a:spcAft>
                <a:spcPts val="0"/>
              </a:spcAft>
              <a:buSzPts val="1400"/>
              <a:buChar char="■"/>
            </a:pPr>
            <a:r>
              <a:rPr lang="en"/>
              <a:t>Measured in Ohms (Ω)</a:t>
            </a:r>
            <a:endParaRPr/>
          </a:p>
          <a:p>
            <a:pPr indent="-317500" lvl="2" marL="1371600" marR="0" rtl="0" algn="l">
              <a:lnSpc>
                <a:spcPct val="115000"/>
              </a:lnSpc>
              <a:spcBef>
                <a:spcPts val="0"/>
              </a:spcBef>
              <a:spcAft>
                <a:spcPts val="0"/>
              </a:spcAft>
              <a:buSzPts val="1400"/>
              <a:buChar char="■"/>
            </a:pPr>
            <a:r>
              <a:rPr lang="en"/>
              <a:t>Conductor:  A material with low resistance (e.g. gold, copper)</a:t>
            </a:r>
            <a:endParaRPr/>
          </a:p>
          <a:p>
            <a:pPr indent="-317500" lvl="2" marL="1371600" marR="0" rtl="0" algn="l">
              <a:lnSpc>
                <a:spcPct val="115000"/>
              </a:lnSpc>
              <a:spcBef>
                <a:spcPts val="0"/>
              </a:spcBef>
              <a:spcAft>
                <a:spcPts val="0"/>
              </a:spcAft>
              <a:buSzPts val="1400"/>
              <a:buChar char="■"/>
            </a:pPr>
            <a:r>
              <a:rPr lang="en"/>
              <a:t>Insulator:  A material with high resistance (e.g. glass, rubber)</a:t>
            </a:r>
            <a:endParaRPr/>
          </a:p>
          <a:p>
            <a:pPr indent="-317500" lvl="2" marL="1371600" marR="0" rtl="0" algn="l">
              <a:lnSpc>
                <a:spcPct val="115000"/>
              </a:lnSpc>
              <a:spcBef>
                <a:spcPts val="0"/>
              </a:spcBef>
              <a:spcAft>
                <a:spcPts val="0"/>
              </a:spcAft>
              <a:buSzPts val="1400"/>
              <a:buChar char="■"/>
            </a:pPr>
            <a:r>
              <a:rPr lang="en"/>
              <a:t>Semiconductor:  A material whose resistance can be modified (called doping)</a:t>
            </a:r>
            <a:endParaRPr/>
          </a:p>
          <a:p>
            <a:pPr indent="-317500" lvl="3" marL="1828800" marR="0" rtl="0" algn="l">
              <a:lnSpc>
                <a:spcPct val="115000"/>
              </a:lnSpc>
              <a:spcBef>
                <a:spcPts val="0"/>
              </a:spcBef>
              <a:spcAft>
                <a:spcPts val="0"/>
              </a:spcAft>
              <a:buSzPts val="1400"/>
              <a:buChar char="●"/>
            </a:pPr>
            <a:r>
              <a:rPr lang="en"/>
              <a:t>e.g. silicon, germanium</a:t>
            </a:r>
            <a:endParaRPr/>
          </a:p>
        </p:txBody>
      </p:sp>
      <p:pic>
        <p:nvPicPr>
          <p:cNvPr id="149" name="Google Shape;149;p23"/>
          <p:cNvPicPr preferRelativeResize="0"/>
          <p:nvPr/>
        </p:nvPicPr>
        <p:blipFill>
          <a:blip r:embed="rId3">
            <a:alphaModFix/>
          </a:blip>
          <a:stretch>
            <a:fillRect/>
          </a:stretch>
        </p:blipFill>
        <p:spPr>
          <a:xfrm>
            <a:off x="2377647" y="3418247"/>
            <a:ext cx="2525300" cy="942700"/>
          </a:xfrm>
          <a:prstGeom prst="rect">
            <a:avLst/>
          </a:prstGeom>
          <a:noFill/>
          <a:ln>
            <a:noFill/>
          </a:ln>
        </p:spPr>
      </p:pic>
      <p:pic>
        <p:nvPicPr>
          <p:cNvPr id="150" name="Google Shape;150;p23"/>
          <p:cNvPicPr preferRelativeResize="0"/>
          <p:nvPr/>
        </p:nvPicPr>
        <p:blipFill>
          <a:blip r:embed="rId4">
            <a:alphaModFix/>
          </a:blip>
          <a:stretch>
            <a:fillRect/>
          </a:stretch>
        </p:blipFill>
        <p:spPr>
          <a:xfrm>
            <a:off x="5085275" y="3214450"/>
            <a:ext cx="2989050" cy="154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Electrical Computers</a:t>
            </a:r>
            <a:endParaRPr>
              <a:solidFill>
                <a:srgbClr val="0B5394"/>
              </a:solidFill>
            </a:endParaRPr>
          </a:p>
        </p:txBody>
      </p:sp>
      <p:sp>
        <p:nvSpPr>
          <p:cNvPr id="156" name="Google Shape;156;p24"/>
          <p:cNvSpPr txBox="1"/>
          <p:nvPr>
            <p:ph idx="1" type="body"/>
          </p:nvPr>
        </p:nvSpPr>
        <p:spPr>
          <a:xfrm>
            <a:off x="328500"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Alternatives to relays:</a:t>
            </a:r>
            <a:endParaRPr/>
          </a:p>
          <a:p>
            <a:pPr indent="-317500" lvl="1" marL="914400" marR="0" rtl="0" algn="l">
              <a:lnSpc>
                <a:spcPct val="115000"/>
              </a:lnSpc>
              <a:spcBef>
                <a:spcPts val="0"/>
              </a:spcBef>
              <a:spcAft>
                <a:spcPts val="0"/>
              </a:spcAft>
              <a:buSzPts val="1400"/>
              <a:buChar char="○"/>
            </a:pPr>
            <a:r>
              <a:rPr lang="en"/>
              <a:t>Vacuum tubes</a:t>
            </a:r>
            <a:endParaRPr/>
          </a:p>
          <a:p>
            <a:pPr indent="-317500" lvl="2" marL="1371600" marR="0" rtl="0" algn="l">
              <a:lnSpc>
                <a:spcPct val="115000"/>
              </a:lnSpc>
              <a:spcBef>
                <a:spcPts val="0"/>
              </a:spcBef>
              <a:spcAft>
                <a:spcPts val="0"/>
              </a:spcAft>
              <a:buSzPts val="1400"/>
              <a:buChar char="■"/>
            </a:pPr>
            <a:r>
              <a:rPr lang="en"/>
              <a:t>Low pressure tubes with anode and a heated cathode</a:t>
            </a:r>
            <a:endParaRPr/>
          </a:p>
          <a:p>
            <a:pPr indent="-317500" lvl="2" marL="1371600" marR="0" rtl="0" algn="l">
              <a:lnSpc>
                <a:spcPct val="115000"/>
              </a:lnSpc>
              <a:spcBef>
                <a:spcPts val="0"/>
              </a:spcBef>
              <a:spcAft>
                <a:spcPts val="0"/>
              </a:spcAft>
              <a:buSzPts val="1400"/>
              <a:buChar char="■"/>
            </a:pPr>
            <a:r>
              <a:rPr lang="en"/>
              <a:t>Photoelectric effect causes electrons to flow only in one direction</a:t>
            </a:r>
            <a:endParaRPr/>
          </a:p>
          <a:p>
            <a:pPr indent="-317500" lvl="2" marL="1371600" marR="0" rtl="0" algn="l">
              <a:lnSpc>
                <a:spcPct val="115000"/>
              </a:lnSpc>
              <a:spcBef>
                <a:spcPts val="0"/>
              </a:spcBef>
              <a:spcAft>
                <a:spcPts val="0"/>
              </a:spcAft>
              <a:buSzPts val="1400"/>
              <a:buChar char="■"/>
            </a:pPr>
            <a:r>
              <a:rPr lang="en"/>
              <a:t>ENIAC, Colossus</a:t>
            </a:r>
            <a:endParaRPr/>
          </a:p>
          <a:p>
            <a:pPr indent="-317500" lvl="2" marL="1371600" marR="0" rtl="0" algn="l">
              <a:lnSpc>
                <a:spcPct val="115000"/>
              </a:lnSpc>
              <a:spcBef>
                <a:spcPts val="0"/>
              </a:spcBef>
              <a:spcAft>
                <a:spcPts val="0"/>
              </a:spcAft>
              <a:buSzPts val="1400"/>
              <a:buChar char="■"/>
            </a:pPr>
            <a:r>
              <a:rPr lang="en"/>
              <a:t>Expensive, energy waste, often fail </a:t>
            </a:r>
            <a:endParaRPr/>
          </a:p>
          <a:p>
            <a:pPr indent="-317500" lvl="1" marL="914400" marR="0" rtl="0" algn="l">
              <a:lnSpc>
                <a:spcPct val="115000"/>
              </a:lnSpc>
              <a:spcBef>
                <a:spcPts val="0"/>
              </a:spcBef>
              <a:spcAft>
                <a:spcPts val="0"/>
              </a:spcAft>
              <a:buSzPts val="1400"/>
              <a:buChar char="○"/>
            </a:pPr>
            <a:r>
              <a:rPr lang="en"/>
              <a:t>Transistors</a:t>
            </a:r>
            <a:endParaRPr/>
          </a:p>
        </p:txBody>
      </p:sp>
      <p:pic>
        <p:nvPicPr>
          <p:cNvPr id="157" name="Google Shape;157;p24"/>
          <p:cNvPicPr preferRelativeResize="0"/>
          <p:nvPr/>
        </p:nvPicPr>
        <p:blipFill>
          <a:blip r:embed="rId3">
            <a:alphaModFix/>
          </a:blip>
          <a:stretch>
            <a:fillRect/>
          </a:stretch>
        </p:blipFill>
        <p:spPr>
          <a:xfrm>
            <a:off x="5999750" y="2624150"/>
            <a:ext cx="1593650" cy="199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Electrical Computers</a:t>
            </a:r>
            <a:endParaRPr>
              <a:solidFill>
                <a:srgbClr val="0B5394"/>
              </a:solidFill>
            </a:endParaRPr>
          </a:p>
        </p:txBody>
      </p:sp>
      <p:sp>
        <p:nvSpPr>
          <p:cNvPr id="163" name="Google Shape;163;p25"/>
          <p:cNvSpPr txBox="1"/>
          <p:nvPr>
            <p:ph idx="1" type="body"/>
          </p:nvPr>
        </p:nvSpPr>
        <p:spPr>
          <a:xfrm>
            <a:off x="328500" y="1152475"/>
            <a:ext cx="52128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Alternatives to relays:</a:t>
            </a:r>
            <a:endParaRPr/>
          </a:p>
          <a:p>
            <a:pPr indent="-317500" lvl="1" marL="914400" marR="0" rtl="0" algn="l">
              <a:lnSpc>
                <a:spcPct val="115000"/>
              </a:lnSpc>
              <a:spcBef>
                <a:spcPts val="0"/>
              </a:spcBef>
              <a:spcAft>
                <a:spcPts val="0"/>
              </a:spcAft>
              <a:buSzPts val="1400"/>
              <a:buChar char="○"/>
            </a:pPr>
            <a:r>
              <a:rPr lang="en"/>
              <a:t>Vacuum tubes</a:t>
            </a:r>
            <a:endParaRPr/>
          </a:p>
          <a:p>
            <a:pPr indent="-317500" lvl="1" marL="914400" marR="0" rtl="0" algn="l">
              <a:lnSpc>
                <a:spcPct val="115000"/>
              </a:lnSpc>
              <a:spcBef>
                <a:spcPts val="0"/>
              </a:spcBef>
              <a:spcAft>
                <a:spcPts val="0"/>
              </a:spcAft>
              <a:buSzPts val="1400"/>
              <a:buChar char="○"/>
            </a:pPr>
            <a:r>
              <a:rPr lang="en"/>
              <a:t>Transistors</a:t>
            </a:r>
            <a:endParaRPr/>
          </a:p>
          <a:p>
            <a:pPr indent="-317500" lvl="2" marL="1371600" marR="0" rtl="0" algn="l">
              <a:lnSpc>
                <a:spcPct val="115000"/>
              </a:lnSpc>
              <a:spcBef>
                <a:spcPts val="0"/>
              </a:spcBef>
              <a:spcAft>
                <a:spcPts val="0"/>
              </a:spcAft>
              <a:buSzPts val="1400"/>
              <a:buChar char="■"/>
            </a:pPr>
            <a:r>
              <a:rPr lang="en"/>
              <a:t>Devices made in silicon</a:t>
            </a:r>
            <a:endParaRPr/>
          </a:p>
          <a:p>
            <a:pPr indent="-317500" lvl="2" marL="1371600" marR="0" rtl="0" algn="l">
              <a:lnSpc>
                <a:spcPct val="115000"/>
              </a:lnSpc>
              <a:spcBef>
                <a:spcPts val="0"/>
              </a:spcBef>
              <a:spcAft>
                <a:spcPts val="0"/>
              </a:spcAft>
              <a:buSzPts val="1400"/>
              <a:buChar char="■"/>
            </a:pPr>
            <a:r>
              <a:rPr lang="en"/>
              <a:t>Developed in the 1950s and 1960s</a:t>
            </a:r>
            <a:endParaRPr/>
          </a:p>
          <a:p>
            <a:pPr indent="-317500" lvl="2" marL="1371600" marR="0" rtl="0" algn="l">
              <a:lnSpc>
                <a:spcPct val="115000"/>
              </a:lnSpc>
              <a:spcBef>
                <a:spcPts val="0"/>
              </a:spcBef>
              <a:spcAft>
                <a:spcPts val="0"/>
              </a:spcAft>
              <a:buSzPts val="1400"/>
              <a:buChar char="■"/>
            </a:pPr>
            <a:r>
              <a:rPr lang="en"/>
              <a:t>Popularized in the 1970s</a:t>
            </a:r>
            <a:endParaRPr/>
          </a:p>
          <a:p>
            <a:pPr indent="-317500" lvl="2" marL="1371600" marR="0" rtl="0" algn="l">
              <a:lnSpc>
                <a:spcPct val="115000"/>
              </a:lnSpc>
              <a:spcBef>
                <a:spcPts val="0"/>
              </a:spcBef>
              <a:spcAft>
                <a:spcPts val="0"/>
              </a:spcAft>
              <a:buSzPts val="1400"/>
              <a:buChar char="■"/>
            </a:pPr>
            <a:r>
              <a:rPr lang="en"/>
              <a:t>Energy efficient, small, rarely break down</a:t>
            </a:r>
            <a:endParaRPr/>
          </a:p>
          <a:p>
            <a:pPr indent="-317500" lvl="2" marL="1371600" marR="0" rtl="0" algn="l">
              <a:lnSpc>
                <a:spcPct val="115000"/>
              </a:lnSpc>
              <a:spcBef>
                <a:spcPts val="0"/>
              </a:spcBef>
              <a:spcAft>
                <a:spcPts val="0"/>
              </a:spcAft>
              <a:buSzPts val="1400"/>
              <a:buChar char="■"/>
            </a:pPr>
            <a:r>
              <a:rPr lang="en"/>
              <a:t>Primary component of very large scale integration (VLSI) circuits</a:t>
            </a:r>
            <a:endParaRPr/>
          </a:p>
        </p:txBody>
      </p:sp>
      <p:pic>
        <p:nvPicPr>
          <p:cNvPr id="164" name="Google Shape;164;p25"/>
          <p:cNvPicPr preferRelativeResize="0"/>
          <p:nvPr/>
        </p:nvPicPr>
        <p:blipFill>
          <a:blip r:embed="rId3">
            <a:alphaModFix/>
          </a:blip>
          <a:stretch>
            <a:fillRect/>
          </a:stretch>
        </p:blipFill>
        <p:spPr>
          <a:xfrm>
            <a:off x="6089825" y="2546500"/>
            <a:ext cx="2502800" cy="2502800"/>
          </a:xfrm>
          <a:prstGeom prst="rect">
            <a:avLst/>
          </a:prstGeom>
          <a:noFill/>
          <a:ln>
            <a:noFill/>
          </a:ln>
        </p:spPr>
      </p:pic>
      <p:pic>
        <p:nvPicPr>
          <p:cNvPr id="165" name="Google Shape;165;p25"/>
          <p:cNvPicPr preferRelativeResize="0"/>
          <p:nvPr/>
        </p:nvPicPr>
        <p:blipFill>
          <a:blip r:embed="rId4">
            <a:alphaModFix/>
          </a:blip>
          <a:stretch>
            <a:fillRect/>
          </a:stretch>
        </p:blipFill>
        <p:spPr>
          <a:xfrm>
            <a:off x="6687600" y="784675"/>
            <a:ext cx="1111675" cy="1645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Electrical Computers</a:t>
            </a:r>
            <a:endParaRPr>
              <a:solidFill>
                <a:srgbClr val="0B5394"/>
              </a:solidFill>
            </a:endParaRPr>
          </a:p>
        </p:txBody>
      </p:sp>
      <p:sp>
        <p:nvSpPr>
          <p:cNvPr id="171" name="Google Shape;171;p26"/>
          <p:cNvSpPr txBox="1"/>
          <p:nvPr>
            <p:ph idx="1" type="body"/>
          </p:nvPr>
        </p:nvSpPr>
        <p:spPr>
          <a:xfrm>
            <a:off x="328500" y="1152475"/>
            <a:ext cx="52128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Diodes:</a:t>
            </a:r>
            <a:endParaRPr/>
          </a:p>
        </p:txBody>
      </p:sp>
      <p:pic>
        <p:nvPicPr>
          <p:cNvPr descr="The first 200 people to sign up at https://brilliant.org/stevemould/ will get 20% off an annual subscription that gives you access to the full archive of Daily Problems and every single course.&#10;&#10;It looks like I may have been a little off on the explanation. Specifically attributing the movement of charge carriers exclusively to the electric field that build up. Read more about that here:&#10;&#10;https://www.quora.com/How-do-solar-cells-work/answer/Sjoerd-Smit-3&#10;&#10;Animations by Dom Burgess. His brilliant channel, Every Think, is here:&#10;&#10;https://www.youtube.com/channel/UCGI000V6ZIAQf97MNybAaLQ&#10;&#10;Part 1 demonstration video is here: https://www.youtube.com/watch?v=6WGKz2sUa0w&#10;&#10;Photovoltaic cells and LEDs are both made of diodes. Diodes are designed to allow electricity to flow in one direction only but the way we make them (out of semiconductors) means that can absorb and emit light.&#10;&#10;Thanks to these amazing patrons on Patreon for supporting my channel:&#10;&#10;Glenn Watson&#10;Joël van der Loo&#10;&#10;Patreon: https://www.patreon.com/stevemould&#10;Twitter: http://twitter.com/moulds&#10;Instagram: https://www.instagram.com/stevemouldscience/&#10;Facebook: https://www.facebook.com/stevemouldscience/&#10;Buy nerdy maths things: http://mathsgear.co.uk" id="172" name="Google Shape;172;p26" title="How diodes, LEDs and solar panels work">
            <a:hlinkClick r:id="rId3"/>
          </p:cNvPr>
          <p:cNvPicPr preferRelativeResize="0"/>
          <p:nvPr/>
        </p:nvPicPr>
        <p:blipFill>
          <a:blip r:embed="rId4">
            <a:alphaModFix/>
          </a:blip>
          <a:stretch>
            <a:fillRect/>
          </a:stretch>
        </p:blipFill>
        <p:spPr>
          <a:xfrm>
            <a:off x="3435900" y="1181100"/>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Electrical Computers</a:t>
            </a:r>
            <a:endParaRPr>
              <a:solidFill>
                <a:srgbClr val="0B5394"/>
              </a:solidFill>
            </a:endParaRPr>
          </a:p>
        </p:txBody>
      </p:sp>
      <p:sp>
        <p:nvSpPr>
          <p:cNvPr id="178" name="Google Shape;178;p27"/>
          <p:cNvSpPr txBox="1"/>
          <p:nvPr>
            <p:ph idx="1" type="body"/>
          </p:nvPr>
        </p:nvSpPr>
        <p:spPr>
          <a:xfrm>
            <a:off x="328500" y="1152475"/>
            <a:ext cx="52128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NPN Transistors:</a:t>
            </a:r>
            <a:endParaRPr/>
          </a:p>
        </p:txBody>
      </p:sp>
      <p:pic>
        <p:nvPicPr>
          <p:cNvPr descr="Dear friends, Please support us at Patreon, so that we can continue our free educational service&#10;https://www.patreon.com/LearnEngineering&#10;&#10;The invention of transistors revolutionized human civilization like no other technology. This video demonstrates working of a Bipolar Junction Transistor (BJT) with it's practical applications such as transistor as an amplifier and as a switch with help of animation.  Along with transistor working of diode is also explained in the video. The video covers following topics - structure of Silicon atom, doping, N type doping, P type doping, working of Diode, working of NPN transistor and dual stage amplification.&#10;&#10;Like us  on FB : https://www.facebook.com/LearnEngineering&#10;&#10;Voice-over artist : https://www.fiverr.com/mikepaine" id="179" name="Google Shape;179;p27" title="Transistors, How do they work ?">
            <a:hlinkClick r:id="rId3"/>
          </p:cNvPr>
          <p:cNvPicPr preferRelativeResize="0"/>
          <p:nvPr/>
        </p:nvPicPr>
        <p:blipFill>
          <a:blip r:embed="rId4">
            <a:alphaModFix/>
          </a:blip>
          <a:stretch>
            <a:fillRect/>
          </a:stretch>
        </p:blipFill>
        <p:spPr>
          <a:xfrm>
            <a:off x="3461600" y="1391054"/>
            <a:ext cx="4340975" cy="325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More Electronics</a:t>
            </a:r>
            <a:endParaRPr>
              <a:solidFill>
                <a:srgbClr val="0B5394"/>
              </a:solidFill>
            </a:endParaRPr>
          </a:p>
        </p:txBody>
      </p:sp>
      <p:sp>
        <p:nvSpPr>
          <p:cNvPr id="185" name="Google Shape;185;p28"/>
          <p:cNvSpPr txBox="1"/>
          <p:nvPr>
            <p:ph idx="1" type="body"/>
          </p:nvPr>
        </p:nvSpPr>
        <p:spPr>
          <a:xfrm>
            <a:off x="328500" y="1152475"/>
            <a:ext cx="52128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Voltage</a:t>
            </a:r>
            <a:endParaRPr/>
          </a:p>
          <a:p>
            <a:pPr indent="-317500" lvl="1" marL="914400" marR="0" rtl="0" algn="l">
              <a:lnSpc>
                <a:spcPct val="115000"/>
              </a:lnSpc>
              <a:spcBef>
                <a:spcPts val="0"/>
              </a:spcBef>
              <a:spcAft>
                <a:spcPts val="0"/>
              </a:spcAft>
              <a:buSzPts val="1400"/>
              <a:buChar char="○"/>
            </a:pPr>
            <a:r>
              <a:rPr lang="en"/>
              <a:t>A measure of pressure</a:t>
            </a:r>
            <a:endParaRPr/>
          </a:p>
          <a:p>
            <a:pPr indent="-317500" lvl="1" marL="914400" marR="0" rtl="0" algn="l">
              <a:lnSpc>
                <a:spcPct val="115000"/>
              </a:lnSpc>
              <a:spcBef>
                <a:spcPts val="0"/>
              </a:spcBef>
              <a:spcAft>
                <a:spcPts val="0"/>
              </a:spcAft>
              <a:buSzPts val="1400"/>
              <a:buChar char="○"/>
            </a:pPr>
            <a:r>
              <a:rPr lang="en"/>
              <a:t>Unit:  volts</a:t>
            </a:r>
            <a:endParaRPr/>
          </a:p>
          <a:p>
            <a:pPr indent="-317500" lvl="1" marL="914400" marR="0" rtl="0" algn="l">
              <a:lnSpc>
                <a:spcPct val="115000"/>
              </a:lnSpc>
              <a:spcBef>
                <a:spcPts val="0"/>
              </a:spcBef>
              <a:spcAft>
                <a:spcPts val="0"/>
              </a:spcAft>
              <a:buSzPts val="1400"/>
              <a:buChar char="○"/>
            </a:pPr>
            <a:r>
              <a:rPr lang="en"/>
              <a:t>Can be negative or positive (direction of pressure)</a:t>
            </a:r>
            <a:endParaRPr/>
          </a:p>
          <a:p>
            <a:pPr indent="-317500" lvl="1" marL="914400" marR="0" rtl="0" algn="l">
              <a:lnSpc>
                <a:spcPct val="115000"/>
              </a:lnSpc>
              <a:spcBef>
                <a:spcPts val="0"/>
              </a:spcBef>
              <a:spcAft>
                <a:spcPts val="0"/>
              </a:spcAft>
              <a:buSzPts val="1400"/>
              <a:buChar char="○"/>
            </a:pPr>
            <a:r>
              <a:rPr lang="en"/>
              <a:t>Handy for encoding (discussed later)</a:t>
            </a:r>
            <a:endParaRPr/>
          </a:p>
          <a:p>
            <a:pPr indent="-342900" lvl="0" marL="457200" marR="0" rtl="0" algn="l">
              <a:lnSpc>
                <a:spcPct val="115000"/>
              </a:lnSpc>
              <a:spcBef>
                <a:spcPts val="0"/>
              </a:spcBef>
              <a:spcAft>
                <a:spcPts val="0"/>
              </a:spcAft>
              <a:buSzPts val="1800"/>
              <a:buChar char="●"/>
            </a:pPr>
            <a:r>
              <a:rPr lang="en"/>
              <a:t>Current</a:t>
            </a:r>
            <a:endParaRPr/>
          </a:p>
          <a:p>
            <a:pPr indent="-317500" lvl="1" marL="914400" marR="0" rtl="0" algn="l">
              <a:lnSpc>
                <a:spcPct val="115000"/>
              </a:lnSpc>
              <a:spcBef>
                <a:spcPts val="0"/>
              </a:spcBef>
              <a:spcAft>
                <a:spcPts val="0"/>
              </a:spcAft>
              <a:buSzPts val="1400"/>
              <a:buChar char="○"/>
            </a:pPr>
            <a:r>
              <a:rPr lang="en"/>
              <a:t>A measure of flow</a:t>
            </a:r>
            <a:endParaRPr/>
          </a:p>
          <a:p>
            <a:pPr indent="-317500" lvl="1" marL="914400" marR="0" rtl="0" algn="l">
              <a:lnSpc>
                <a:spcPct val="115000"/>
              </a:lnSpc>
              <a:spcBef>
                <a:spcPts val="0"/>
              </a:spcBef>
              <a:spcAft>
                <a:spcPts val="0"/>
              </a:spcAft>
              <a:buSzPts val="1400"/>
              <a:buChar char="○"/>
            </a:pPr>
            <a:r>
              <a:rPr lang="en"/>
              <a:t>Unit:  Amperes</a:t>
            </a:r>
            <a:endParaRPr/>
          </a:p>
          <a:p>
            <a:pPr indent="-342900" lvl="0" marL="457200" marR="0" rtl="0" algn="l">
              <a:lnSpc>
                <a:spcPct val="115000"/>
              </a:lnSpc>
              <a:spcBef>
                <a:spcPts val="0"/>
              </a:spcBef>
              <a:spcAft>
                <a:spcPts val="0"/>
              </a:spcAft>
              <a:buSzPts val="1800"/>
              <a:buChar char="●"/>
            </a:pPr>
            <a:r>
              <a:rPr lang="en"/>
              <a:t>Wattage</a:t>
            </a:r>
            <a:endParaRPr/>
          </a:p>
          <a:p>
            <a:pPr indent="-317500" lvl="1" marL="914400" marR="0" rtl="0" algn="l">
              <a:lnSpc>
                <a:spcPct val="115000"/>
              </a:lnSpc>
              <a:spcBef>
                <a:spcPts val="0"/>
              </a:spcBef>
              <a:spcAft>
                <a:spcPts val="0"/>
              </a:spcAft>
              <a:buSzPts val="1400"/>
              <a:buChar char="○"/>
            </a:pPr>
            <a:r>
              <a:rPr lang="en"/>
              <a:t>A measure of work</a:t>
            </a:r>
            <a:endParaRPr/>
          </a:p>
          <a:p>
            <a:pPr indent="-317500" lvl="1" marL="914400" marR="0" rtl="0" algn="l">
              <a:lnSpc>
                <a:spcPct val="115000"/>
              </a:lnSpc>
              <a:spcBef>
                <a:spcPts val="0"/>
              </a:spcBef>
              <a:spcAft>
                <a:spcPts val="0"/>
              </a:spcAft>
              <a:buSzPts val="1400"/>
              <a:buChar char="○"/>
            </a:pPr>
            <a:r>
              <a:rPr lang="en"/>
              <a:t>Unit:  watts</a:t>
            </a:r>
            <a:endParaRPr/>
          </a:p>
        </p:txBody>
      </p:sp>
      <p:pic>
        <p:nvPicPr>
          <p:cNvPr id="186" name="Google Shape;186;p28"/>
          <p:cNvPicPr preferRelativeResize="0"/>
          <p:nvPr/>
        </p:nvPicPr>
        <p:blipFill>
          <a:blip r:embed="rId3">
            <a:alphaModFix/>
          </a:blip>
          <a:stretch>
            <a:fillRect/>
          </a:stretch>
        </p:blipFill>
        <p:spPr>
          <a:xfrm>
            <a:off x="6208050" y="1152475"/>
            <a:ext cx="2176825" cy="1659825"/>
          </a:xfrm>
          <a:prstGeom prst="rect">
            <a:avLst/>
          </a:prstGeom>
          <a:noFill/>
          <a:ln>
            <a:noFill/>
          </a:ln>
        </p:spPr>
      </p:pic>
      <p:sp>
        <p:nvSpPr>
          <p:cNvPr id="187" name="Google Shape;187;p28"/>
          <p:cNvSpPr txBox="1"/>
          <p:nvPr/>
        </p:nvSpPr>
        <p:spPr>
          <a:xfrm>
            <a:off x="7015425" y="3089975"/>
            <a:ext cx="11916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Ohm’s Law:</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V = IR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 = V/R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 = V/I</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Noise and Attenuation</a:t>
            </a:r>
            <a:endParaRPr>
              <a:solidFill>
                <a:srgbClr val="0B5394"/>
              </a:solidFill>
            </a:endParaRPr>
          </a:p>
        </p:txBody>
      </p:sp>
      <p:sp>
        <p:nvSpPr>
          <p:cNvPr id="193" name="Google Shape;193;p29"/>
          <p:cNvSpPr txBox="1"/>
          <p:nvPr>
            <p:ph idx="1" type="body"/>
          </p:nvPr>
        </p:nvSpPr>
        <p:spPr>
          <a:xfrm>
            <a:off x="328500" y="1152475"/>
            <a:ext cx="81339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Noise</a:t>
            </a:r>
            <a:endParaRPr/>
          </a:p>
          <a:p>
            <a:pPr indent="-317500" lvl="1" marL="914400" marR="0" rtl="0" algn="l">
              <a:lnSpc>
                <a:spcPct val="115000"/>
              </a:lnSpc>
              <a:spcBef>
                <a:spcPts val="0"/>
              </a:spcBef>
              <a:spcAft>
                <a:spcPts val="0"/>
              </a:spcAft>
              <a:buSzPts val="1400"/>
              <a:buChar char="○"/>
            </a:pPr>
            <a:r>
              <a:rPr lang="en"/>
              <a:t>Part of a signal that is not intended</a:t>
            </a:r>
            <a:endParaRPr/>
          </a:p>
          <a:p>
            <a:pPr indent="-317500" lvl="1" marL="914400" marR="0" rtl="0" algn="l">
              <a:lnSpc>
                <a:spcPct val="115000"/>
              </a:lnSpc>
              <a:spcBef>
                <a:spcPts val="0"/>
              </a:spcBef>
              <a:spcAft>
                <a:spcPts val="0"/>
              </a:spcAft>
              <a:buSzPts val="1400"/>
              <a:buChar char="○"/>
            </a:pPr>
            <a:r>
              <a:rPr lang="en"/>
              <a:t>e.g. from outside sources</a:t>
            </a:r>
            <a:endParaRPr/>
          </a:p>
          <a:p>
            <a:pPr indent="-342900" lvl="0" marL="457200" marR="0" rtl="0" algn="l">
              <a:lnSpc>
                <a:spcPct val="115000"/>
              </a:lnSpc>
              <a:spcBef>
                <a:spcPts val="0"/>
              </a:spcBef>
              <a:spcAft>
                <a:spcPts val="0"/>
              </a:spcAft>
              <a:buSzPts val="1800"/>
              <a:buChar char="●"/>
            </a:pPr>
            <a:r>
              <a:rPr lang="en"/>
              <a:t>Attenuation</a:t>
            </a:r>
            <a:endParaRPr/>
          </a:p>
          <a:p>
            <a:pPr indent="-317500" lvl="1" marL="914400" marR="0" rtl="0" algn="l">
              <a:lnSpc>
                <a:spcPct val="115000"/>
              </a:lnSpc>
              <a:spcBef>
                <a:spcPts val="0"/>
              </a:spcBef>
              <a:spcAft>
                <a:spcPts val="0"/>
              </a:spcAft>
              <a:buSzPts val="1400"/>
              <a:buChar char="○"/>
            </a:pPr>
            <a:r>
              <a:rPr lang="en"/>
              <a:t>Loss of signal</a:t>
            </a:r>
            <a:endParaRPr/>
          </a:p>
          <a:p>
            <a:pPr indent="-317500" lvl="1" marL="914400" marR="0" rtl="0" algn="l">
              <a:lnSpc>
                <a:spcPct val="115000"/>
              </a:lnSpc>
              <a:spcBef>
                <a:spcPts val="0"/>
              </a:spcBef>
              <a:spcAft>
                <a:spcPts val="0"/>
              </a:spcAft>
              <a:buSzPts val="1400"/>
              <a:buChar char="○"/>
            </a:pPr>
            <a:r>
              <a:rPr lang="en"/>
              <a:t>Reduces the intensity/amplitude of a signal</a:t>
            </a:r>
            <a:endParaRPr/>
          </a:p>
          <a:p>
            <a:pPr indent="-317500" lvl="1" marL="914400" marR="0" rtl="0" algn="l">
              <a:lnSpc>
                <a:spcPct val="115000"/>
              </a:lnSpc>
              <a:spcBef>
                <a:spcPts val="0"/>
              </a:spcBef>
              <a:spcAft>
                <a:spcPts val="0"/>
              </a:spcAft>
              <a:buSzPts val="1400"/>
              <a:buChar char="○"/>
            </a:pPr>
            <a:r>
              <a:rPr lang="en"/>
              <a:t>e.g. Absorption of electrons into the insulator</a:t>
            </a:r>
            <a:endParaRPr/>
          </a:p>
        </p:txBody>
      </p:sp>
      <p:pic>
        <p:nvPicPr>
          <p:cNvPr id="194" name="Google Shape;194;p29"/>
          <p:cNvPicPr preferRelativeResize="0"/>
          <p:nvPr/>
        </p:nvPicPr>
        <p:blipFill>
          <a:blip r:embed="rId3">
            <a:alphaModFix/>
          </a:blip>
          <a:stretch>
            <a:fillRect/>
          </a:stretch>
        </p:blipFill>
        <p:spPr>
          <a:xfrm>
            <a:off x="5547675" y="903163"/>
            <a:ext cx="2963000" cy="1851875"/>
          </a:xfrm>
          <a:prstGeom prst="rect">
            <a:avLst/>
          </a:prstGeom>
          <a:noFill/>
          <a:ln>
            <a:noFill/>
          </a:ln>
        </p:spPr>
      </p:pic>
      <p:pic>
        <p:nvPicPr>
          <p:cNvPr id="195" name="Google Shape;195;p29"/>
          <p:cNvPicPr preferRelativeResize="0"/>
          <p:nvPr/>
        </p:nvPicPr>
        <p:blipFill>
          <a:blip r:embed="rId4">
            <a:alphaModFix/>
          </a:blip>
          <a:stretch>
            <a:fillRect/>
          </a:stretch>
        </p:blipFill>
        <p:spPr>
          <a:xfrm>
            <a:off x="2899800" y="3090375"/>
            <a:ext cx="5715000" cy="19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Analog vs. Digital</a:t>
            </a:r>
            <a:endParaRPr>
              <a:solidFill>
                <a:srgbClr val="0B5394"/>
              </a:solidFill>
            </a:endParaRPr>
          </a:p>
        </p:txBody>
      </p:sp>
      <p:sp>
        <p:nvSpPr>
          <p:cNvPr id="201" name="Google Shape;201;p30"/>
          <p:cNvSpPr txBox="1"/>
          <p:nvPr>
            <p:ph idx="1" type="body"/>
          </p:nvPr>
        </p:nvSpPr>
        <p:spPr>
          <a:xfrm>
            <a:off x="328500" y="1152475"/>
            <a:ext cx="81339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Digital</a:t>
            </a:r>
            <a:endParaRPr/>
          </a:p>
          <a:p>
            <a:pPr indent="-317500" lvl="1" marL="914400" marR="0" rtl="0" algn="l">
              <a:lnSpc>
                <a:spcPct val="115000"/>
              </a:lnSpc>
              <a:spcBef>
                <a:spcPts val="0"/>
              </a:spcBef>
              <a:spcAft>
                <a:spcPts val="0"/>
              </a:spcAft>
              <a:buSzPts val="1400"/>
              <a:buChar char="○"/>
            </a:pPr>
            <a:r>
              <a:rPr lang="en"/>
              <a:t>Represent only discrete values</a:t>
            </a:r>
            <a:endParaRPr/>
          </a:p>
          <a:p>
            <a:pPr indent="-317500" lvl="1" marL="914400" marR="0" rtl="0" algn="l">
              <a:lnSpc>
                <a:spcPct val="100000"/>
              </a:lnSpc>
              <a:spcBef>
                <a:spcPts val="0"/>
              </a:spcBef>
              <a:spcAft>
                <a:spcPts val="0"/>
              </a:spcAft>
              <a:buSzPts val="1400"/>
              <a:buChar char="○"/>
            </a:pPr>
            <a:r>
              <a:rPr lang="en"/>
              <a:t>e.g. 0-10% of the population voted </a:t>
            </a:r>
            <a:r>
              <a:rPr lang="en"/>
              <a:t>→ +0.5v</a:t>
            </a:r>
            <a:endParaRPr/>
          </a:p>
          <a:p>
            <a:pPr indent="-342900" lvl="0" marL="457200" rtl="0" algn="l">
              <a:spcBef>
                <a:spcPts val="0"/>
              </a:spcBef>
              <a:spcAft>
                <a:spcPts val="0"/>
              </a:spcAft>
              <a:buSzPts val="1800"/>
              <a:buChar char="●"/>
            </a:pPr>
            <a:r>
              <a:rPr lang="en"/>
              <a:t>Analog</a:t>
            </a:r>
            <a:endParaRPr/>
          </a:p>
          <a:p>
            <a:pPr indent="-317500" lvl="1" marL="914400" rtl="0" algn="l">
              <a:spcBef>
                <a:spcPts val="0"/>
              </a:spcBef>
              <a:spcAft>
                <a:spcPts val="0"/>
              </a:spcAft>
              <a:buSzPts val="1400"/>
              <a:buChar char="○"/>
            </a:pPr>
            <a:r>
              <a:rPr lang="en"/>
              <a:t>Represent any continuous value</a:t>
            </a:r>
            <a:endParaRPr/>
          </a:p>
          <a:p>
            <a:pPr indent="-317500" lvl="1" marL="914400" rtl="0" algn="l">
              <a:spcBef>
                <a:spcPts val="0"/>
              </a:spcBef>
              <a:spcAft>
                <a:spcPts val="0"/>
              </a:spcAft>
              <a:buSzPts val="1400"/>
              <a:buChar char="○"/>
            </a:pPr>
            <a:r>
              <a:rPr lang="en"/>
              <a:t>e.g. 71.3% of the population voted → +0.713v</a:t>
            </a:r>
            <a:endParaRPr/>
          </a:p>
        </p:txBody>
      </p:sp>
      <p:pic>
        <p:nvPicPr>
          <p:cNvPr id="202" name="Google Shape;202;p30"/>
          <p:cNvPicPr preferRelativeResize="0"/>
          <p:nvPr/>
        </p:nvPicPr>
        <p:blipFill>
          <a:blip r:embed="rId3">
            <a:alphaModFix/>
          </a:blip>
          <a:stretch>
            <a:fillRect/>
          </a:stretch>
        </p:blipFill>
        <p:spPr>
          <a:xfrm>
            <a:off x="5772675" y="1216096"/>
            <a:ext cx="2534550" cy="179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Decimal vs. Binary</a:t>
            </a:r>
            <a:endParaRPr>
              <a:solidFill>
                <a:srgbClr val="0B5394"/>
              </a:solidFill>
            </a:endParaRPr>
          </a:p>
        </p:txBody>
      </p:sp>
      <p:sp>
        <p:nvSpPr>
          <p:cNvPr id="208" name="Google Shape;208;p31"/>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Decimal</a:t>
            </a:r>
            <a:endParaRPr/>
          </a:p>
          <a:p>
            <a:pPr indent="-317500" lvl="1" marL="914400" rtl="0" algn="l">
              <a:lnSpc>
                <a:spcPct val="100000"/>
              </a:lnSpc>
              <a:spcBef>
                <a:spcPts val="0"/>
              </a:spcBef>
              <a:spcAft>
                <a:spcPts val="0"/>
              </a:spcAft>
              <a:buSzPts val="1400"/>
              <a:buChar char="○"/>
            </a:pPr>
            <a:r>
              <a:rPr lang="en"/>
              <a:t>Base 10 numbering system (uses digits 0-9 only)</a:t>
            </a:r>
            <a:endParaRPr/>
          </a:p>
          <a:p>
            <a:pPr indent="-342900" lvl="1" marL="914400" marR="0" rtl="0" algn="l">
              <a:lnSpc>
                <a:spcPct val="115000"/>
              </a:lnSpc>
              <a:spcBef>
                <a:spcPts val="0"/>
              </a:spcBef>
              <a:spcAft>
                <a:spcPts val="0"/>
              </a:spcAft>
              <a:buClr>
                <a:schemeClr val="dk2"/>
              </a:buClr>
              <a:buSzPts val="1800"/>
              <a:buFont typeface="Arial"/>
              <a:buChar char="○"/>
            </a:pPr>
            <a:r>
              <a:rPr lang="en" sz="1400"/>
              <a:t>Some decimal computers did exist in the early days (e.g. ENIAC)</a:t>
            </a:r>
            <a:endParaRPr sz="1400"/>
          </a:p>
          <a:p>
            <a:pPr indent="-342900" lvl="0" marL="457200" marR="0" rtl="0" algn="l">
              <a:lnSpc>
                <a:spcPct val="115000"/>
              </a:lnSpc>
              <a:spcBef>
                <a:spcPts val="0"/>
              </a:spcBef>
              <a:spcAft>
                <a:spcPts val="0"/>
              </a:spcAft>
              <a:buClr>
                <a:schemeClr val="dk2"/>
              </a:buClr>
              <a:buSzPts val="1800"/>
              <a:buFont typeface="Arial"/>
              <a:buChar char="●"/>
            </a:pPr>
            <a:r>
              <a:rPr lang="en"/>
              <a:t>Binary</a:t>
            </a:r>
            <a:endParaRPr/>
          </a:p>
          <a:p>
            <a:pPr indent="-317500" lvl="1" marL="914400" marR="0" rtl="0" algn="l">
              <a:lnSpc>
                <a:spcPct val="115000"/>
              </a:lnSpc>
              <a:spcBef>
                <a:spcPts val="0"/>
              </a:spcBef>
              <a:spcAft>
                <a:spcPts val="0"/>
              </a:spcAft>
              <a:buSzPts val="1400"/>
              <a:buChar char="○"/>
            </a:pPr>
            <a:r>
              <a:rPr lang="en"/>
              <a:t>Base 2 numbering system (uses digits 0 and 1 only)</a:t>
            </a:r>
            <a:endParaRPr/>
          </a:p>
          <a:p>
            <a:pPr indent="-317500" lvl="1" marL="914400" marR="0" rtl="0" algn="l">
              <a:lnSpc>
                <a:spcPct val="115000"/>
              </a:lnSpc>
              <a:spcBef>
                <a:spcPts val="0"/>
              </a:spcBef>
              <a:spcAft>
                <a:spcPts val="0"/>
              </a:spcAft>
              <a:buSzPts val="1400"/>
              <a:buChar char="○"/>
            </a:pPr>
            <a:r>
              <a:rPr lang="en"/>
              <a:t>Fewer discrete values means higher likelihood of correctly interpreting an incoming signal</a:t>
            </a:r>
            <a:endParaRPr/>
          </a:p>
        </p:txBody>
      </p:sp>
      <p:pic>
        <p:nvPicPr>
          <p:cNvPr id="209" name="Google Shape;209;p31"/>
          <p:cNvPicPr preferRelativeResize="0"/>
          <p:nvPr/>
        </p:nvPicPr>
        <p:blipFill>
          <a:blip r:embed="rId3">
            <a:alphaModFix/>
          </a:blip>
          <a:stretch>
            <a:fillRect/>
          </a:stretch>
        </p:blipFill>
        <p:spPr>
          <a:xfrm>
            <a:off x="5774327" y="1447539"/>
            <a:ext cx="2997850" cy="224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sz="3600"/>
              <a:t>Basic Circuit Components</a:t>
            </a:r>
            <a:endParaRPr sz="3600"/>
          </a:p>
        </p:txBody>
      </p:sp>
      <p:sp>
        <p:nvSpPr>
          <p:cNvPr id="215" name="Google Shape;215;p32"/>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Course Overview</a:t>
            </a:r>
            <a:endParaRPr>
              <a:solidFill>
                <a:srgbClr val="0B5394"/>
              </a:solidFill>
            </a:endParaRPr>
          </a:p>
        </p:txBody>
      </p:sp>
      <p:sp>
        <p:nvSpPr>
          <p:cNvPr id="69" name="Google Shape;69;p15"/>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Introduction, the basics, and background</a:t>
            </a:r>
            <a:endParaRPr sz="1700"/>
          </a:p>
          <a:p>
            <a:pPr indent="-336550" lvl="0" marL="457200" rtl="0" algn="l">
              <a:spcBef>
                <a:spcPts val="0"/>
              </a:spcBef>
              <a:spcAft>
                <a:spcPts val="0"/>
              </a:spcAft>
              <a:buSzPts val="1700"/>
              <a:buChar char="●"/>
            </a:pPr>
            <a:r>
              <a:rPr lang="en" sz="1700"/>
              <a:t>Information, encoding, and errors</a:t>
            </a:r>
            <a:endParaRPr sz="1700"/>
          </a:p>
          <a:p>
            <a:pPr indent="-336550" lvl="0" marL="457200" rtl="0" algn="l">
              <a:spcBef>
                <a:spcPts val="0"/>
              </a:spcBef>
              <a:spcAft>
                <a:spcPts val="0"/>
              </a:spcAft>
              <a:buSzPts val="1700"/>
              <a:buChar char="●"/>
            </a:pPr>
            <a:r>
              <a:rPr lang="en" sz="1700"/>
              <a:t>Physics, transistors, and gates</a:t>
            </a:r>
            <a:endParaRPr sz="1700"/>
          </a:p>
          <a:p>
            <a:pPr indent="-336550" lvl="0" marL="457200" rtl="0" algn="l">
              <a:spcBef>
                <a:spcPts val="0"/>
              </a:spcBef>
              <a:spcAft>
                <a:spcPts val="0"/>
              </a:spcAft>
              <a:buSzPts val="1700"/>
              <a:buChar char="●"/>
            </a:pPr>
            <a:r>
              <a:rPr lang="en" sz="1700"/>
              <a:t>Boolean algebra and combinational circuits</a:t>
            </a:r>
            <a:endParaRPr sz="1700"/>
          </a:p>
          <a:p>
            <a:pPr indent="-336550" lvl="0" marL="457200" rtl="0" algn="l">
              <a:spcBef>
                <a:spcPts val="0"/>
              </a:spcBef>
              <a:spcAft>
                <a:spcPts val="0"/>
              </a:spcAft>
              <a:buSzPts val="1700"/>
              <a:buChar char="●"/>
            </a:pPr>
            <a:r>
              <a:rPr lang="en" sz="1700"/>
              <a:t>Sequential circuits</a:t>
            </a:r>
            <a:endParaRPr sz="1700"/>
          </a:p>
          <a:p>
            <a:pPr indent="-336550" lvl="0" marL="457200" rtl="0" algn="l">
              <a:spcBef>
                <a:spcPts val="0"/>
              </a:spcBef>
              <a:spcAft>
                <a:spcPts val="0"/>
              </a:spcAft>
              <a:buSzPts val="1700"/>
              <a:buChar char="●"/>
            </a:pPr>
            <a:r>
              <a:rPr lang="en" sz="1700"/>
              <a:t>Putting it all together (in a CPU)</a:t>
            </a:r>
            <a:endParaRPr sz="1700"/>
          </a:p>
          <a:p>
            <a:pPr indent="-336550" lvl="0" marL="457200" rtl="0" algn="l">
              <a:spcBef>
                <a:spcPts val="0"/>
              </a:spcBef>
              <a:spcAft>
                <a:spcPts val="0"/>
              </a:spcAft>
              <a:buSzPts val="1700"/>
              <a:buChar char="●"/>
            </a:pPr>
            <a:r>
              <a:rPr lang="en" sz="1700"/>
              <a:t>Assembly language</a:t>
            </a:r>
            <a:endParaRPr sz="1700"/>
          </a:p>
          <a:p>
            <a:pPr indent="-336550" lvl="0" marL="457200" rtl="0" algn="l">
              <a:spcBef>
                <a:spcPts val="0"/>
              </a:spcBef>
              <a:spcAft>
                <a:spcPts val="0"/>
              </a:spcAft>
              <a:buSzPts val="1700"/>
              <a:buChar char="●"/>
            </a:pPr>
            <a:r>
              <a:rPr lang="en" sz="1700"/>
              <a:t>Memory (time permitting)</a:t>
            </a:r>
            <a:endParaRPr sz="1700"/>
          </a:p>
          <a:p>
            <a:pPr indent="-336550" lvl="0" marL="457200" rtl="0" algn="l">
              <a:spcBef>
                <a:spcPts val="0"/>
              </a:spcBef>
              <a:spcAft>
                <a:spcPts val="0"/>
              </a:spcAft>
              <a:buSzPts val="1700"/>
              <a:buChar char="●"/>
            </a:pPr>
            <a:r>
              <a:rPr lang="en" sz="1700"/>
              <a:t>Parallel computing</a:t>
            </a:r>
            <a:endParaRPr sz="1700"/>
          </a:p>
          <a:p>
            <a:pPr indent="-336550" lvl="0" marL="457200" rtl="0" algn="l">
              <a:spcBef>
                <a:spcPts val="0"/>
              </a:spcBef>
              <a:spcAft>
                <a:spcPts val="0"/>
              </a:spcAft>
              <a:buSzPts val="1700"/>
              <a:buChar char="●"/>
            </a:pPr>
            <a:r>
              <a:rPr lang="en" sz="1700"/>
              <a:t>Alternative computing models (e.g. quantum computers)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Basic Circuit Diagrams</a:t>
            </a:r>
            <a:endParaRPr>
              <a:solidFill>
                <a:srgbClr val="0B5394"/>
              </a:solidFill>
            </a:endParaRPr>
          </a:p>
        </p:txBody>
      </p:sp>
      <p:sp>
        <p:nvSpPr>
          <p:cNvPr id="221" name="Google Shape;221;p33"/>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wire up a diagram like this: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We can draw a circuit diagram like this:</a:t>
            </a:r>
            <a:endParaRPr/>
          </a:p>
        </p:txBody>
      </p:sp>
      <p:pic>
        <p:nvPicPr>
          <p:cNvPr id="222" name="Google Shape;222;p33"/>
          <p:cNvPicPr preferRelativeResize="0"/>
          <p:nvPr/>
        </p:nvPicPr>
        <p:blipFill>
          <a:blip r:embed="rId3">
            <a:alphaModFix/>
          </a:blip>
          <a:stretch>
            <a:fillRect/>
          </a:stretch>
        </p:blipFill>
        <p:spPr>
          <a:xfrm>
            <a:off x="5066099" y="1214850"/>
            <a:ext cx="2940525" cy="1215100"/>
          </a:xfrm>
          <a:prstGeom prst="rect">
            <a:avLst/>
          </a:prstGeom>
          <a:noFill/>
          <a:ln>
            <a:noFill/>
          </a:ln>
        </p:spPr>
      </p:pic>
      <p:pic>
        <p:nvPicPr>
          <p:cNvPr id="223" name="Google Shape;223;p33"/>
          <p:cNvPicPr preferRelativeResize="0"/>
          <p:nvPr/>
        </p:nvPicPr>
        <p:blipFill>
          <a:blip r:embed="rId4">
            <a:alphaModFix/>
          </a:blip>
          <a:stretch>
            <a:fillRect/>
          </a:stretch>
        </p:blipFill>
        <p:spPr>
          <a:xfrm>
            <a:off x="5751900" y="2582350"/>
            <a:ext cx="2362200" cy="219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Basic Circuit Diagrams</a:t>
            </a:r>
            <a:endParaRPr>
              <a:solidFill>
                <a:srgbClr val="0B5394"/>
              </a:solidFill>
            </a:endParaRPr>
          </a:p>
        </p:txBody>
      </p:sp>
      <p:sp>
        <p:nvSpPr>
          <p:cNvPr id="229" name="Google Shape;229;p34"/>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Inverter:</a:t>
            </a:r>
            <a:endParaRPr/>
          </a:p>
        </p:txBody>
      </p:sp>
      <p:graphicFrame>
        <p:nvGraphicFramePr>
          <p:cNvPr id="230" name="Google Shape;230;p34"/>
          <p:cNvGraphicFramePr/>
          <p:nvPr/>
        </p:nvGraphicFramePr>
        <p:xfrm>
          <a:off x="845750" y="2194350"/>
          <a:ext cx="3000000" cy="3000000"/>
        </p:xfrm>
        <a:graphic>
          <a:graphicData uri="http://schemas.openxmlformats.org/drawingml/2006/table">
            <a:tbl>
              <a:tblPr>
                <a:noFill/>
                <a:tableStyleId>{AEA68819-7C18-4BED-B66C-E1C3C70D5D68}</a:tableStyleId>
              </a:tblPr>
              <a:tblGrid>
                <a:gridCol w="1379650"/>
                <a:gridCol w="1379650"/>
              </a:tblGrid>
              <a:tr h="381000">
                <a:tc>
                  <a:txBody>
                    <a:bodyPr/>
                    <a:lstStyle/>
                    <a:p>
                      <a:pPr indent="0" lvl="0" marL="0" rtl="0" algn="l">
                        <a:spcBef>
                          <a:spcPts val="0"/>
                        </a:spcBef>
                        <a:spcAft>
                          <a:spcPts val="0"/>
                        </a:spcAft>
                        <a:buNone/>
                      </a:pPr>
                      <a:r>
                        <a:rPr b="1" i="1" lang="en">
                          <a:latin typeface="Courier New"/>
                          <a:ea typeface="Courier New"/>
                          <a:cs typeface="Courier New"/>
                          <a:sym typeface="Courier New"/>
                        </a:rPr>
                        <a:t>A</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NOT A (A’)</a:t>
                      </a:r>
                      <a:endParaRPr b="1" i="1">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bl>
          </a:graphicData>
        </a:graphic>
      </p:graphicFrame>
      <p:pic>
        <p:nvPicPr>
          <p:cNvPr id="231" name="Google Shape;231;p34"/>
          <p:cNvPicPr preferRelativeResize="0"/>
          <p:nvPr/>
        </p:nvPicPr>
        <p:blipFill>
          <a:blip r:embed="rId3">
            <a:alphaModFix/>
          </a:blip>
          <a:stretch>
            <a:fillRect/>
          </a:stretch>
        </p:blipFill>
        <p:spPr>
          <a:xfrm>
            <a:off x="6067225" y="1290752"/>
            <a:ext cx="1904077" cy="702876"/>
          </a:xfrm>
          <a:prstGeom prst="rect">
            <a:avLst/>
          </a:prstGeom>
          <a:noFill/>
          <a:ln>
            <a:noFill/>
          </a:ln>
        </p:spPr>
      </p:pic>
      <p:pic>
        <p:nvPicPr>
          <p:cNvPr id="232" name="Google Shape;232;p34"/>
          <p:cNvPicPr preferRelativeResize="0"/>
          <p:nvPr/>
        </p:nvPicPr>
        <p:blipFill>
          <a:blip r:embed="rId4">
            <a:alphaModFix/>
          </a:blip>
          <a:stretch>
            <a:fillRect/>
          </a:stretch>
        </p:blipFill>
        <p:spPr>
          <a:xfrm>
            <a:off x="6002900" y="2435278"/>
            <a:ext cx="2152650" cy="213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Basic Circuit Diagrams</a:t>
            </a:r>
            <a:endParaRPr>
              <a:solidFill>
                <a:srgbClr val="0B5394"/>
              </a:solidFill>
            </a:endParaRPr>
          </a:p>
        </p:txBody>
      </p:sp>
      <p:sp>
        <p:nvSpPr>
          <p:cNvPr id="238" name="Google Shape;238;p35"/>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AND:</a:t>
            </a:r>
            <a:endParaRPr/>
          </a:p>
        </p:txBody>
      </p:sp>
      <p:graphicFrame>
        <p:nvGraphicFramePr>
          <p:cNvPr id="239" name="Google Shape;239;p35"/>
          <p:cNvGraphicFramePr/>
          <p:nvPr/>
        </p:nvGraphicFramePr>
        <p:xfrm>
          <a:off x="769550" y="1889550"/>
          <a:ext cx="3000000" cy="3000000"/>
        </p:xfrm>
        <a:graphic>
          <a:graphicData uri="http://schemas.openxmlformats.org/drawingml/2006/table">
            <a:tbl>
              <a:tblPr>
                <a:noFill/>
                <a:tableStyleId>{AEA68819-7C18-4BED-B66C-E1C3C70D5D68}</a:tableStyleId>
              </a:tblPr>
              <a:tblGrid>
                <a:gridCol w="918175"/>
                <a:gridCol w="986050"/>
                <a:gridCol w="1752775"/>
              </a:tblGrid>
              <a:tr h="381000">
                <a:tc>
                  <a:txBody>
                    <a:bodyPr/>
                    <a:lstStyle/>
                    <a:p>
                      <a:pPr indent="0" lvl="0" marL="0" rtl="0" algn="l">
                        <a:spcBef>
                          <a:spcPts val="0"/>
                        </a:spcBef>
                        <a:spcAft>
                          <a:spcPts val="0"/>
                        </a:spcAft>
                        <a:buNone/>
                      </a:pPr>
                      <a:r>
                        <a:rPr b="1" i="1" lang="en">
                          <a:latin typeface="Courier New"/>
                          <a:ea typeface="Courier New"/>
                          <a:cs typeface="Courier New"/>
                          <a:sym typeface="Courier New"/>
                        </a:rPr>
                        <a:t>A</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B</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A AND B (AB)</a:t>
                      </a:r>
                      <a:endParaRPr b="1" i="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bl>
          </a:graphicData>
        </a:graphic>
      </p:graphicFrame>
      <p:pic>
        <p:nvPicPr>
          <p:cNvPr id="240" name="Google Shape;240;p35"/>
          <p:cNvPicPr preferRelativeResize="0"/>
          <p:nvPr/>
        </p:nvPicPr>
        <p:blipFill>
          <a:blip r:embed="rId3">
            <a:alphaModFix/>
          </a:blip>
          <a:stretch>
            <a:fillRect/>
          </a:stretch>
        </p:blipFill>
        <p:spPr>
          <a:xfrm>
            <a:off x="5703375" y="1971675"/>
            <a:ext cx="2543175" cy="2571750"/>
          </a:xfrm>
          <a:prstGeom prst="rect">
            <a:avLst/>
          </a:prstGeom>
          <a:noFill/>
          <a:ln>
            <a:noFill/>
          </a:ln>
        </p:spPr>
      </p:pic>
      <p:pic>
        <p:nvPicPr>
          <p:cNvPr id="241" name="Google Shape;241;p35"/>
          <p:cNvPicPr preferRelativeResize="0"/>
          <p:nvPr/>
        </p:nvPicPr>
        <p:blipFill>
          <a:blip r:embed="rId4">
            <a:alphaModFix/>
          </a:blip>
          <a:stretch>
            <a:fillRect/>
          </a:stretch>
        </p:blipFill>
        <p:spPr>
          <a:xfrm>
            <a:off x="5638438" y="1093916"/>
            <a:ext cx="2554516" cy="838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Basic Circuit Diagrams</a:t>
            </a:r>
            <a:endParaRPr>
              <a:solidFill>
                <a:srgbClr val="0B5394"/>
              </a:solidFill>
            </a:endParaRPr>
          </a:p>
        </p:txBody>
      </p:sp>
      <p:sp>
        <p:nvSpPr>
          <p:cNvPr id="247" name="Google Shape;247;p36"/>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a:t>
            </a:r>
            <a:r>
              <a:rPr lang="en"/>
              <a:t>:</a:t>
            </a:r>
            <a:endParaRPr/>
          </a:p>
        </p:txBody>
      </p:sp>
      <p:graphicFrame>
        <p:nvGraphicFramePr>
          <p:cNvPr id="248" name="Google Shape;248;p36"/>
          <p:cNvGraphicFramePr/>
          <p:nvPr/>
        </p:nvGraphicFramePr>
        <p:xfrm>
          <a:off x="769550" y="1889550"/>
          <a:ext cx="3000000" cy="3000000"/>
        </p:xfrm>
        <a:graphic>
          <a:graphicData uri="http://schemas.openxmlformats.org/drawingml/2006/table">
            <a:tbl>
              <a:tblPr>
                <a:noFill/>
                <a:tableStyleId>{AEA68819-7C18-4BED-B66C-E1C3C70D5D68}</a:tableStyleId>
              </a:tblPr>
              <a:tblGrid>
                <a:gridCol w="918175"/>
                <a:gridCol w="986050"/>
                <a:gridCol w="1752775"/>
              </a:tblGrid>
              <a:tr h="381000">
                <a:tc>
                  <a:txBody>
                    <a:bodyPr/>
                    <a:lstStyle/>
                    <a:p>
                      <a:pPr indent="0" lvl="0" marL="0" rtl="0" algn="l">
                        <a:spcBef>
                          <a:spcPts val="0"/>
                        </a:spcBef>
                        <a:spcAft>
                          <a:spcPts val="0"/>
                        </a:spcAft>
                        <a:buNone/>
                      </a:pPr>
                      <a:r>
                        <a:rPr b="1" i="1" lang="en">
                          <a:latin typeface="Courier New"/>
                          <a:ea typeface="Courier New"/>
                          <a:cs typeface="Courier New"/>
                          <a:sym typeface="Courier New"/>
                        </a:rPr>
                        <a:t>A</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B</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A OR B (A+B)</a:t>
                      </a:r>
                      <a:endParaRPr b="1" i="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bl>
          </a:graphicData>
        </a:graphic>
      </p:graphicFrame>
      <p:pic>
        <p:nvPicPr>
          <p:cNvPr id="249" name="Google Shape;249;p36"/>
          <p:cNvPicPr preferRelativeResize="0"/>
          <p:nvPr/>
        </p:nvPicPr>
        <p:blipFill>
          <a:blip r:embed="rId3">
            <a:alphaModFix/>
          </a:blip>
          <a:stretch>
            <a:fillRect/>
          </a:stretch>
        </p:blipFill>
        <p:spPr>
          <a:xfrm>
            <a:off x="5695109" y="1951534"/>
            <a:ext cx="2476500" cy="2571750"/>
          </a:xfrm>
          <a:prstGeom prst="rect">
            <a:avLst/>
          </a:prstGeom>
          <a:noFill/>
          <a:ln>
            <a:noFill/>
          </a:ln>
        </p:spPr>
      </p:pic>
      <p:pic>
        <p:nvPicPr>
          <p:cNvPr id="250" name="Google Shape;250;p36"/>
          <p:cNvPicPr preferRelativeResize="0"/>
          <p:nvPr/>
        </p:nvPicPr>
        <p:blipFill>
          <a:blip r:embed="rId4">
            <a:alphaModFix/>
          </a:blip>
          <a:stretch>
            <a:fillRect/>
          </a:stretch>
        </p:blipFill>
        <p:spPr>
          <a:xfrm>
            <a:off x="5660405" y="1100142"/>
            <a:ext cx="2569196" cy="838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Basic Circuit Diagrams</a:t>
            </a:r>
            <a:endParaRPr>
              <a:solidFill>
                <a:srgbClr val="0B5394"/>
              </a:solidFill>
            </a:endParaRPr>
          </a:p>
        </p:txBody>
      </p:sp>
      <p:sp>
        <p:nvSpPr>
          <p:cNvPr id="256" name="Google Shape;256;p37"/>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
            </a:r>
            <a:r>
              <a:rPr lang="en"/>
              <a:t>OR:</a:t>
            </a:r>
            <a:endParaRPr/>
          </a:p>
        </p:txBody>
      </p:sp>
      <p:graphicFrame>
        <p:nvGraphicFramePr>
          <p:cNvPr id="257" name="Google Shape;257;p37"/>
          <p:cNvGraphicFramePr/>
          <p:nvPr/>
        </p:nvGraphicFramePr>
        <p:xfrm>
          <a:off x="769550" y="1889550"/>
          <a:ext cx="3000000" cy="3000000"/>
        </p:xfrm>
        <a:graphic>
          <a:graphicData uri="http://schemas.openxmlformats.org/drawingml/2006/table">
            <a:tbl>
              <a:tblPr>
                <a:noFill/>
                <a:tableStyleId>{AEA68819-7C18-4BED-B66C-E1C3C70D5D68}</a:tableStyleId>
              </a:tblPr>
              <a:tblGrid>
                <a:gridCol w="918175"/>
                <a:gridCol w="986050"/>
                <a:gridCol w="1752775"/>
              </a:tblGrid>
              <a:tr h="381000">
                <a:tc>
                  <a:txBody>
                    <a:bodyPr/>
                    <a:lstStyle/>
                    <a:p>
                      <a:pPr indent="0" lvl="0" marL="0" rtl="0" algn="l">
                        <a:spcBef>
                          <a:spcPts val="0"/>
                        </a:spcBef>
                        <a:spcAft>
                          <a:spcPts val="0"/>
                        </a:spcAft>
                        <a:buNone/>
                      </a:pPr>
                      <a:r>
                        <a:rPr b="1" i="1" lang="en">
                          <a:latin typeface="Courier New"/>
                          <a:ea typeface="Courier New"/>
                          <a:cs typeface="Courier New"/>
                          <a:sym typeface="Courier New"/>
                        </a:rPr>
                        <a:t>A</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B</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A NOR B</a:t>
                      </a:r>
                      <a:endParaRPr b="1" i="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bl>
          </a:graphicData>
        </a:graphic>
      </p:graphicFrame>
      <p:pic>
        <p:nvPicPr>
          <p:cNvPr id="258" name="Google Shape;258;p37"/>
          <p:cNvPicPr preferRelativeResize="0"/>
          <p:nvPr/>
        </p:nvPicPr>
        <p:blipFill>
          <a:blip r:embed="rId3">
            <a:alphaModFix/>
          </a:blip>
          <a:stretch>
            <a:fillRect/>
          </a:stretch>
        </p:blipFill>
        <p:spPr>
          <a:xfrm>
            <a:off x="5599500" y="2084525"/>
            <a:ext cx="2362200" cy="2190750"/>
          </a:xfrm>
          <a:prstGeom prst="rect">
            <a:avLst/>
          </a:prstGeom>
          <a:noFill/>
          <a:ln>
            <a:noFill/>
          </a:ln>
        </p:spPr>
      </p:pic>
      <p:pic>
        <p:nvPicPr>
          <p:cNvPr id="259" name="Google Shape;259;p37"/>
          <p:cNvPicPr preferRelativeResize="0"/>
          <p:nvPr/>
        </p:nvPicPr>
        <p:blipFill>
          <a:blip r:embed="rId4">
            <a:alphaModFix/>
          </a:blip>
          <a:stretch>
            <a:fillRect/>
          </a:stretch>
        </p:blipFill>
        <p:spPr>
          <a:xfrm>
            <a:off x="5523303" y="1170119"/>
            <a:ext cx="2569825" cy="83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Basic Circuit Diagrams</a:t>
            </a:r>
            <a:endParaRPr>
              <a:solidFill>
                <a:srgbClr val="0B5394"/>
              </a:solidFill>
            </a:endParaRPr>
          </a:p>
        </p:txBody>
      </p:sp>
      <p:sp>
        <p:nvSpPr>
          <p:cNvPr id="265" name="Google Shape;265;p38"/>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NAND:</a:t>
            </a:r>
            <a:endParaRPr/>
          </a:p>
        </p:txBody>
      </p:sp>
      <p:graphicFrame>
        <p:nvGraphicFramePr>
          <p:cNvPr id="266" name="Google Shape;266;p38"/>
          <p:cNvGraphicFramePr/>
          <p:nvPr/>
        </p:nvGraphicFramePr>
        <p:xfrm>
          <a:off x="769550" y="1889550"/>
          <a:ext cx="3000000" cy="3000000"/>
        </p:xfrm>
        <a:graphic>
          <a:graphicData uri="http://schemas.openxmlformats.org/drawingml/2006/table">
            <a:tbl>
              <a:tblPr>
                <a:noFill/>
                <a:tableStyleId>{AEA68819-7C18-4BED-B66C-E1C3C70D5D68}</a:tableStyleId>
              </a:tblPr>
              <a:tblGrid>
                <a:gridCol w="918175"/>
                <a:gridCol w="986050"/>
                <a:gridCol w="1752775"/>
              </a:tblGrid>
              <a:tr h="381000">
                <a:tc>
                  <a:txBody>
                    <a:bodyPr/>
                    <a:lstStyle/>
                    <a:p>
                      <a:pPr indent="0" lvl="0" marL="0" rtl="0" algn="l">
                        <a:spcBef>
                          <a:spcPts val="0"/>
                        </a:spcBef>
                        <a:spcAft>
                          <a:spcPts val="0"/>
                        </a:spcAft>
                        <a:buNone/>
                      </a:pPr>
                      <a:r>
                        <a:rPr b="1" i="1" lang="en">
                          <a:latin typeface="Courier New"/>
                          <a:ea typeface="Courier New"/>
                          <a:cs typeface="Courier New"/>
                          <a:sym typeface="Courier New"/>
                        </a:rPr>
                        <a:t>A</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B</a:t>
                      </a:r>
                      <a:endParaRPr b="1" i="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i="1" lang="en">
                          <a:latin typeface="Courier New"/>
                          <a:ea typeface="Courier New"/>
                          <a:cs typeface="Courier New"/>
                          <a:sym typeface="Courier New"/>
                        </a:rPr>
                        <a:t>A NAND B</a:t>
                      </a:r>
                      <a:endParaRPr b="1" i="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1</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0</a:t>
                      </a:r>
                      <a:endParaRPr>
                        <a:latin typeface="Courier New"/>
                        <a:ea typeface="Courier New"/>
                        <a:cs typeface="Courier New"/>
                        <a:sym typeface="Courier New"/>
                      </a:endParaRPr>
                    </a:p>
                  </a:txBody>
                  <a:tcPr marT="91425" marB="91425" marR="91425" marL="91425"/>
                </a:tc>
              </a:tr>
            </a:tbl>
          </a:graphicData>
        </a:graphic>
      </p:graphicFrame>
      <p:pic>
        <p:nvPicPr>
          <p:cNvPr id="267" name="Google Shape;267;p38"/>
          <p:cNvPicPr preferRelativeResize="0"/>
          <p:nvPr/>
        </p:nvPicPr>
        <p:blipFill>
          <a:blip r:embed="rId3">
            <a:alphaModFix/>
          </a:blip>
          <a:stretch>
            <a:fillRect/>
          </a:stretch>
        </p:blipFill>
        <p:spPr>
          <a:xfrm>
            <a:off x="5645142" y="2113651"/>
            <a:ext cx="2362200" cy="2190750"/>
          </a:xfrm>
          <a:prstGeom prst="rect">
            <a:avLst/>
          </a:prstGeom>
          <a:noFill/>
          <a:ln>
            <a:noFill/>
          </a:ln>
        </p:spPr>
      </p:pic>
      <p:pic>
        <p:nvPicPr>
          <p:cNvPr id="268" name="Google Shape;268;p38"/>
          <p:cNvPicPr preferRelativeResize="0"/>
          <p:nvPr/>
        </p:nvPicPr>
        <p:blipFill>
          <a:blip r:embed="rId4">
            <a:alphaModFix/>
          </a:blip>
          <a:stretch>
            <a:fillRect/>
          </a:stretch>
        </p:blipFill>
        <p:spPr>
          <a:xfrm>
            <a:off x="5516200" y="1201774"/>
            <a:ext cx="2577536" cy="8381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sz="3600"/>
              <a:t>Terminology</a:t>
            </a:r>
            <a:endParaRPr sz="3600"/>
          </a:p>
        </p:txBody>
      </p:sp>
      <p:sp>
        <p:nvSpPr>
          <p:cNvPr id="274" name="Google Shape;274;p39"/>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Terminology</a:t>
            </a:r>
            <a:endParaRPr>
              <a:solidFill>
                <a:srgbClr val="0B5394"/>
              </a:solidFill>
            </a:endParaRPr>
          </a:p>
        </p:txBody>
      </p:sp>
      <p:sp>
        <p:nvSpPr>
          <p:cNvPr id="280" name="Google Shape;280;p40"/>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Prefixes:</a:t>
            </a:r>
            <a:endParaRPr/>
          </a:p>
          <a:p>
            <a:pPr indent="-317500" lvl="1" marL="914400" rtl="0" algn="l">
              <a:spcBef>
                <a:spcPts val="0"/>
              </a:spcBef>
              <a:spcAft>
                <a:spcPts val="0"/>
              </a:spcAft>
              <a:buSzPts val="1400"/>
              <a:buChar char="○"/>
            </a:pPr>
            <a:r>
              <a:rPr lang="en"/>
              <a:t>Nano - 1/1,000,000,000th</a:t>
            </a:r>
            <a:endParaRPr/>
          </a:p>
          <a:p>
            <a:pPr indent="-317500" lvl="2" marL="1371600" rtl="0" algn="l">
              <a:spcBef>
                <a:spcPts val="0"/>
              </a:spcBef>
              <a:spcAft>
                <a:spcPts val="0"/>
              </a:spcAft>
              <a:buSzPts val="1400"/>
              <a:buChar char="■"/>
            </a:pPr>
            <a:r>
              <a:rPr lang="en"/>
              <a:t>Nanosecond - one clock cycle</a:t>
            </a:r>
            <a:endParaRPr/>
          </a:p>
          <a:p>
            <a:pPr indent="-317500" lvl="2" marL="1371600" rtl="0" algn="l">
              <a:spcBef>
                <a:spcPts val="0"/>
              </a:spcBef>
              <a:spcAft>
                <a:spcPts val="0"/>
              </a:spcAft>
              <a:buSzPts val="1400"/>
              <a:buChar char="■"/>
            </a:pPr>
            <a:r>
              <a:rPr lang="en"/>
              <a:t>Nanometre - transistor size</a:t>
            </a:r>
            <a:endParaRPr/>
          </a:p>
          <a:p>
            <a:pPr indent="-317500" lvl="1" marL="914400" rtl="0" algn="l">
              <a:spcBef>
                <a:spcPts val="0"/>
              </a:spcBef>
              <a:spcAft>
                <a:spcPts val="0"/>
              </a:spcAft>
              <a:buSzPts val="1400"/>
              <a:buChar char="○"/>
            </a:pPr>
            <a:r>
              <a:rPr lang="en"/>
              <a:t>Micro (μ) - 1/1,000,000th</a:t>
            </a:r>
            <a:endParaRPr/>
          </a:p>
          <a:p>
            <a:pPr indent="-317500" lvl="2" marL="1371600" rtl="0" algn="l">
              <a:spcBef>
                <a:spcPts val="0"/>
              </a:spcBef>
              <a:spcAft>
                <a:spcPts val="0"/>
              </a:spcAft>
              <a:buSzPts val="1400"/>
              <a:buChar char="■"/>
            </a:pPr>
            <a:r>
              <a:rPr lang="en"/>
              <a:t>Microsecond - execution time of an instruction</a:t>
            </a:r>
            <a:endParaRPr/>
          </a:p>
          <a:p>
            <a:pPr indent="-317500" lvl="1" marL="914400" rtl="0" algn="l">
              <a:spcBef>
                <a:spcPts val="0"/>
              </a:spcBef>
              <a:spcAft>
                <a:spcPts val="0"/>
              </a:spcAft>
              <a:buSzPts val="1400"/>
              <a:buChar char="○"/>
            </a:pPr>
            <a:r>
              <a:rPr lang="en"/>
              <a:t>Milli - 1/1,000th</a:t>
            </a:r>
            <a:endParaRPr/>
          </a:p>
          <a:p>
            <a:pPr indent="-317500" lvl="2" marL="1371600" rtl="0" algn="l">
              <a:spcBef>
                <a:spcPts val="0"/>
              </a:spcBef>
              <a:spcAft>
                <a:spcPts val="0"/>
              </a:spcAft>
              <a:buSzPts val="1400"/>
              <a:buChar char="■"/>
            </a:pPr>
            <a:r>
              <a:rPr lang="en"/>
              <a:t>Millisecond - execution time of a while loop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Terminology</a:t>
            </a:r>
            <a:endParaRPr>
              <a:solidFill>
                <a:srgbClr val="0B5394"/>
              </a:solidFill>
            </a:endParaRPr>
          </a:p>
        </p:txBody>
      </p:sp>
      <p:sp>
        <p:nvSpPr>
          <p:cNvPr id="286" name="Google Shape;286;p41"/>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Prefixes:</a:t>
            </a:r>
            <a:endParaRPr/>
          </a:p>
          <a:p>
            <a:pPr indent="-317500" lvl="1" marL="914400" rtl="0" algn="l">
              <a:spcBef>
                <a:spcPts val="0"/>
              </a:spcBef>
              <a:spcAft>
                <a:spcPts val="0"/>
              </a:spcAft>
              <a:buSzPts val="1400"/>
              <a:buChar char="○"/>
            </a:pPr>
            <a:r>
              <a:rPr lang="en"/>
              <a:t>Kilo - 1,000</a:t>
            </a:r>
            <a:endParaRPr/>
          </a:p>
          <a:p>
            <a:pPr indent="-317500" lvl="2" marL="1371600" rtl="0" algn="l">
              <a:spcBef>
                <a:spcPts val="0"/>
              </a:spcBef>
              <a:spcAft>
                <a:spcPts val="0"/>
              </a:spcAft>
              <a:buSzPts val="1400"/>
              <a:buChar char="■"/>
            </a:pPr>
            <a:r>
              <a:rPr lang="en"/>
              <a:t>Kilobyte - Internet packet size</a:t>
            </a:r>
            <a:endParaRPr/>
          </a:p>
          <a:p>
            <a:pPr indent="-317500" lvl="1" marL="914400" marR="0" rtl="0" algn="l">
              <a:lnSpc>
                <a:spcPct val="115000"/>
              </a:lnSpc>
              <a:spcBef>
                <a:spcPts val="0"/>
              </a:spcBef>
              <a:spcAft>
                <a:spcPts val="0"/>
              </a:spcAft>
              <a:buClr>
                <a:schemeClr val="dk2"/>
              </a:buClr>
              <a:buSzPts val="1400"/>
              <a:buFont typeface="Arial"/>
              <a:buChar char="○"/>
            </a:pPr>
            <a:r>
              <a:rPr lang="en"/>
              <a:t>Mega - 1,000,000</a:t>
            </a:r>
            <a:endParaRPr/>
          </a:p>
          <a:p>
            <a:pPr indent="-317500" lvl="2" marL="1371600" rtl="0" algn="l">
              <a:spcBef>
                <a:spcPts val="0"/>
              </a:spcBef>
              <a:spcAft>
                <a:spcPts val="0"/>
              </a:spcAft>
              <a:buSzPts val="1400"/>
              <a:buChar char="■"/>
            </a:pPr>
            <a:r>
              <a:rPr lang="en"/>
              <a:t>Megabyte - cache size</a:t>
            </a:r>
            <a:endParaRPr/>
          </a:p>
          <a:p>
            <a:pPr indent="-317500" lvl="1" marL="914400" rtl="0" algn="l">
              <a:spcBef>
                <a:spcPts val="0"/>
              </a:spcBef>
              <a:spcAft>
                <a:spcPts val="0"/>
              </a:spcAft>
              <a:buSzPts val="1400"/>
              <a:buChar char="○"/>
            </a:pPr>
            <a:r>
              <a:rPr lang="en"/>
              <a:t>Giga - 1,000,000,000</a:t>
            </a:r>
            <a:endParaRPr/>
          </a:p>
          <a:p>
            <a:pPr indent="-317500" lvl="2" marL="1371600" rtl="0" algn="l">
              <a:spcBef>
                <a:spcPts val="0"/>
              </a:spcBef>
              <a:spcAft>
                <a:spcPts val="0"/>
              </a:spcAft>
              <a:buSzPts val="1400"/>
              <a:buChar char="■"/>
            </a:pPr>
            <a:r>
              <a:rPr lang="en"/>
              <a:t>Gigabyte - RAM size</a:t>
            </a:r>
            <a:endParaRPr/>
          </a:p>
          <a:p>
            <a:pPr indent="-317500" lvl="2" marL="1371600" rtl="0" algn="l">
              <a:spcBef>
                <a:spcPts val="0"/>
              </a:spcBef>
              <a:spcAft>
                <a:spcPts val="0"/>
              </a:spcAft>
              <a:buSzPts val="1400"/>
              <a:buChar char="■"/>
            </a:pPr>
            <a:r>
              <a:rPr lang="en"/>
              <a:t>Gigahertz - CPU/GPU clock speed</a:t>
            </a:r>
            <a:endParaRPr/>
          </a:p>
          <a:p>
            <a:pPr indent="-317500" lvl="1" marL="914400" rtl="0" algn="l">
              <a:spcBef>
                <a:spcPts val="0"/>
              </a:spcBef>
              <a:spcAft>
                <a:spcPts val="0"/>
              </a:spcAft>
              <a:buSzPts val="1400"/>
              <a:buChar char="○"/>
            </a:pPr>
            <a:r>
              <a:rPr lang="en"/>
              <a:t>Tera - 1,000,000,000,000</a:t>
            </a:r>
            <a:endParaRPr/>
          </a:p>
          <a:p>
            <a:pPr indent="-317500" lvl="2" marL="1371600" rtl="0" algn="l">
              <a:spcBef>
                <a:spcPts val="0"/>
              </a:spcBef>
              <a:spcAft>
                <a:spcPts val="0"/>
              </a:spcAft>
              <a:buSzPts val="1400"/>
              <a:buChar char="■"/>
            </a:pPr>
            <a:r>
              <a:rPr lang="en"/>
              <a:t>Terabyte - Hard disk/SSD size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Homework</a:t>
            </a:r>
            <a:endParaRPr>
              <a:solidFill>
                <a:srgbClr val="0B5394"/>
              </a:solidFill>
            </a:endParaRPr>
          </a:p>
        </p:txBody>
      </p:sp>
      <p:sp>
        <p:nvSpPr>
          <p:cNvPr id="292" name="Google Shape;292;p42"/>
          <p:cNvSpPr txBox="1"/>
          <p:nvPr>
            <p:ph idx="1" type="body"/>
          </p:nvPr>
        </p:nvSpPr>
        <p:spPr>
          <a:xfrm>
            <a:off x="328500" y="1152475"/>
            <a:ext cx="7986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Install one of the following two digital circuit design packages before our next lecture:</a:t>
            </a:r>
            <a:endParaRPr/>
          </a:p>
          <a:p>
            <a:pPr indent="-317500" lvl="1" marL="914400" rtl="0" algn="l">
              <a:spcBef>
                <a:spcPts val="0"/>
              </a:spcBef>
              <a:spcAft>
                <a:spcPts val="0"/>
              </a:spcAft>
              <a:buSzPts val="1400"/>
              <a:buChar char="○"/>
            </a:pPr>
            <a:r>
              <a:rPr lang="en"/>
              <a:t>LogiSim - 			</a:t>
            </a:r>
            <a:r>
              <a:rPr lang="en" u="sng">
                <a:solidFill>
                  <a:schemeClr val="hlink"/>
                </a:solidFill>
                <a:hlinkClick r:id="rId3"/>
              </a:rPr>
              <a:t>http://www.cburch.com/logisim/</a:t>
            </a:r>
            <a:endParaRPr/>
          </a:p>
          <a:p>
            <a:pPr indent="-317500" lvl="1" marL="914400" rtl="0" algn="l">
              <a:spcBef>
                <a:spcPts val="0"/>
              </a:spcBef>
              <a:spcAft>
                <a:spcPts val="0"/>
              </a:spcAft>
              <a:buSzPts val="1400"/>
              <a:buChar char="○"/>
            </a:pPr>
            <a:r>
              <a:rPr lang="en"/>
              <a:t>LogiSim Evolution - 	</a:t>
            </a:r>
            <a:r>
              <a:rPr lang="en" u="sng">
                <a:solidFill>
                  <a:schemeClr val="hlink"/>
                </a:solidFill>
                <a:hlinkClick r:id="rId4"/>
              </a:rPr>
              <a:t>https://github.com/reds-heig/logisim-evolution</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Lecture Outline</a:t>
            </a:r>
            <a:endParaRPr>
              <a:solidFill>
                <a:srgbClr val="0B5394"/>
              </a:solidFill>
            </a:endParaRPr>
          </a:p>
        </p:txBody>
      </p:sp>
      <p:sp>
        <p:nvSpPr>
          <p:cNvPr id="75" name="Google Shape;75;p16"/>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Background</a:t>
            </a:r>
            <a:endParaRPr/>
          </a:p>
          <a:p>
            <a:pPr indent="-317500" lvl="1" marL="914400" rtl="0" algn="l">
              <a:spcBef>
                <a:spcPts val="0"/>
              </a:spcBef>
              <a:spcAft>
                <a:spcPts val="0"/>
              </a:spcAft>
              <a:buSzPts val="1400"/>
              <a:buChar char="○"/>
            </a:pPr>
            <a:r>
              <a:rPr lang="en"/>
              <a:t>How did we get here?</a:t>
            </a:r>
            <a:endParaRPr/>
          </a:p>
          <a:p>
            <a:pPr indent="-342900" lvl="0" marL="457200" rtl="0" algn="l">
              <a:spcBef>
                <a:spcPts val="0"/>
              </a:spcBef>
              <a:spcAft>
                <a:spcPts val="0"/>
              </a:spcAft>
              <a:buSzPts val="1800"/>
              <a:buChar char="●"/>
            </a:pPr>
            <a:r>
              <a:rPr lang="en"/>
              <a:t>Basic physics and electronics</a:t>
            </a:r>
            <a:endParaRPr/>
          </a:p>
          <a:p>
            <a:pPr indent="-342900" lvl="0" marL="457200" rtl="0" algn="l">
              <a:spcBef>
                <a:spcPts val="0"/>
              </a:spcBef>
              <a:spcAft>
                <a:spcPts val="0"/>
              </a:spcAft>
              <a:buSzPts val="1800"/>
              <a:buChar char="●"/>
            </a:pPr>
            <a:r>
              <a:rPr lang="en"/>
              <a:t>Basic circuit diagrams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Wrap-up</a:t>
            </a:r>
            <a:endParaRPr>
              <a:solidFill>
                <a:srgbClr val="0B5394"/>
              </a:solidFill>
            </a:endParaRPr>
          </a:p>
        </p:txBody>
      </p:sp>
      <p:sp>
        <p:nvSpPr>
          <p:cNvPr id="298" name="Google Shape;298;p43"/>
          <p:cNvSpPr txBox="1"/>
          <p:nvPr>
            <p:ph idx="1" type="body"/>
          </p:nvPr>
        </p:nvSpPr>
        <p:spPr>
          <a:xfrm>
            <a:off x="328500" y="1152475"/>
            <a:ext cx="5271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Course</a:t>
            </a:r>
            <a:r>
              <a:rPr lang="en"/>
              <a:t> overview</a:t>
            </a:r>
            <a:endParaRPr/>
          </a:p>
          <a:p>
            <a:pPr indent="-342900" lvl="0" marL="457200" marR="0" rtl="0" algn="l">
              <a:lnSpc>
                <a:spcPct val="115000"/>
              </a:lnSpc>
              <a:spcBef>
                <a:spcPts val="0"/>
              </a:spcBef>
              <a:spcAft>
                <a:spcPts val="0"/>
              </a:spcAft>
              <a:buSzPts val="1800"/>
              <a:buChar char="●"/>
            </a:pPr>
            <a:r>
              <a:rPr lang="en"/>
              <a:t>Background</a:t>
            </a:r>
            <a:endParaRPr/>
          </a:p>
          <a:p>
            <a:pPr indent="-317500" lvl="1" marL="914400" marR="0" rtl="0" algn="l">
              <a:lnSpc>
                <a:spcPct val="115000"/>
              </a:lnSpc>
              <a:spcBef>
                <a:spcPts val="0"/>
              </a:spcBef>
              <a:spcAft>
                <a:spcPts val="0"/>
              </a:spcAft>
              <a:buSzPts val="1400"/>
              <a:buChar char="○"/>
            </a:pPr>
            <a:r>
              <a:rPr lang="en"/>
              <a:t>mechanical → electromechanical → electrical</a:t>
            </a:r>
            <a:endParaRPr/>
          </a:p>
          <a:p>
            <a:pPr indent="-317500" lvl="1" marL="914400" marR="0" rtl="0" algn="l">
              <a:lnSpc>
                <a:spcPct val="115000"/>
              </a:lnSpc>
              <a:spcBef>
                <a:spcPts val="0"/>
              </a:spcBef>
              <a:spcAft>
                <a:spcPts val="0"/>
              </a:spcAft>
              <a:buSzPts val="1400"/>
              <a:buChar char="○"/>
            </a:pPr>
            <a:r>
              <a:rPr lang="en"/>
              <a:t>relays → vacuum tubes → transistors</a:t>
            </a:r>
            <a:endParaRPr/>
          </a:p>
          <a:p>
            <a:pPr indent="-317500" lvl="1" marL="914400" marR="0" rtl="0" algn="l">
              <a:lnSpc>
                <a:spcPct val="115000"/>
              </a:lnSpc>
              <a:spcBef>
                <a:spcPts val="0"/>
              </a:spcBef>
              <a:spcAft>
                <a:spcPts val="0"/>
              </a:spcAft>
              <a:buSzPts val="1400"/>
              <a:buChar char="○"/>
            </a:pPr>
            <a:r>
              <a:rPr lang="en"/>
              <a:t>basic electronics</a:t>
            </a:r>
            <a:endParaRPr/>
          </a:p>
          <a:p>
            <a:pPr indent="-317500" lvl="1" marL="914400" marR="0" rtl="0" algn="l">
              <a:lnSpc>
                <a:spcPct val="115000"/>
              </a:lnSpc>
              <a:spcBef>
                <a:spcPts val="0"/>
              </a:spcBef>
              <a:spcAft>
                <a:spcPts val="0"/>
              </a:spcAft>
              <a:buSzPts val="1400"/>
              <a:buChar char="○"/>
            </a:pPr>
            <a:r>
              <a:rPr lang="en"/>
              <a:t>digital vs. analog</a:t>
            </a:r>
            <a:endParaRPr/>
          </a:p>
          <a:p>
            <a:pPr indent="-317500" lvl="1" marL="914400" marR="0" rtl="0" algn="l">
              <a:lnSpc>
                <a:spcPct val="115000"/>
              </a:lnSpc>
              <a:spcBef>
                <a:spcPts val="0"/>
              </a:spcBef>
              <a:spcAft>
                <a:spcPts val="0"/>
              </a:spcAft>
              <a:buSzPts val="1400"/>
              <a:buChar char="○"/>
            </a:pPr>
            <a:r>
              <a:rPr lang="en"/>
              <a:t>binary vs. decimal</a:t>
            </a:r>
            <a:endParaRPr/>
          </a:p>
          <a:p>
            <a:pPr indent="-342900" lvl="0" marL="457200" marR="0" rtl="0" algn="l">
              <a:lnSpc>
                <a:spcPct val="115000"/>
              </a:lnSpc>
              <a:spcBef>
                <a:spcPts val="0"/>
              </a:spcBef>
              <a:spcAft>
                <a:spcPts val="0"/>
              </a:spcAft>
              <a:buSzPts val="1800"/>
              <a:buChar char="●"/>
            </a:pPr>
            <a:r>
              <a:rPr lang="en"/>
              <a:t>Basic circuit diagrams</a:t>
            </a:r>
            <a:endParaRPr/>
          </a:p>
          <a:p>
            <a:pPr indent="-342900" lvl="0" marL="457200" marR="0" rtl="0" algn="l">
              <a:lnSpc>
                <a:spcPct val="115000"/>
              </a:lnSpc>
              <a:spcBef>
                <a:spcPts val="0"/>
              </a:spcBef>
              <a:spcAft>
                <a:spcPts val="0"/>
              </a:spcAft>
              <a:buSzPts val="1800"/>
              <a:buChar char="●"/>
            </a:pPr>
            <a:r>
              <a:rPr lang="en"/>
              <a:t>Terminology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ctrTitle"/>
          </p:nvPr>
        </p:nvSpPr>
        <p:spPr>
          <a:xfrm>
            <a:off x="457200" y="1467769"/>
            <a:ext cx="8013000" cy="110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96E"/>
              </a:buClr>
              <a:buSzPts val="4500"/>
              <a:buFont typeface="Ubuntu"/>
              <a:buNone/>
            </a:pPr>
            <a:r>
              <a:rPr lang="en" sz="3600"/>
              <a:t>Background</a:t>
            </a:r>
            <a:endParaRPr sz="3600"/>
          </a:p>
        </p:txBody>
      </p:sp>
      <p:sp>
        <p:nvSpPr>
          <p:cNvPr id="81" name="Google Shape;81;p17"/>
          <p:cNvSpPr txBox="1"/>
          <p:nvPr>
            <p:ph idx="1" type="subTitle"/>
          </p:nvPr>
        </p:nvSpPr>
        <p:spPr>
          <a:xfrm>
            <a:off x="457199" y="2746397"/>
            <a:ext cx="6353100" cy="115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 sz="1400">
                <a:solidFill>
                  <a:srgbClr val="40458C"/>
                </a:solidFill>
                <a:latin typeface="Tahoma"/>
                <a:ea typeface="Tahoma"/>
                <a:cs typeface="Tahoma"/>
                <a:sym typeface="Tahoma"/>
              </a:rPr>
              <a:t>CSCI 2050U - Computer Architecture</a:t>
            </a:r>
            <a:endParaRPr>
              <a:solidFill>
                <a:srgbClr val="073763"/>
              </a:solidFill>
            </a:endParaRPr>
          </a:p>
          <a:p>
            <a:pPr indent="0" lvl="0" marL="0" rtl="0" algn="l">
              <a:lnSpc>
                <a:spcPct val="100000"/>
              </a:lnSpc>
              <a:spcBef>
                <a:spcPts val="0"/>
              </a:spcBef>
              <a:spcAft>
                <a:spcPts val="0"/>
              </a:spcAft>
              <a:buClr>
                <a:schemeClr val="dk1"/>
              </a:buClr>
              <a:buSzPts val="1800"/>
              <a:buNone/>
            </a:pPr>
            <a:r>
              <a:t/>
            </a:r>
            <a:endParaRPr>
              <a:solidFill>
                <a:srgbClr val="40458C"/>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Mechanical Computers</a:t>
            </a:r>
            <a:endParaRPr>
              <a:solidFill>
                <a:srgbClr val="0B5394"/>
              </a:solidFill>
            </a:endParaRPr>
          </a:p>
        </p:txBody>
      </p:sp>
      <p:sp>
        <p:nvSpPr>
          <p:cNvPr id="87" name="Google Shape;87;p18"/>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Charles Babbage (1791-1871)</a:t>
            </a:r>
            <a:endParaRPr/>
          </a:p>
          <a:p>
            <a:pPr indent="-317500" lvl="1" marL="914400" rtl="0" algn="l">
              <a:spcBef>
                <a:spcPts val="0"/>
              </a:spcBef>
              <a:spcAft>
                <a:spcPts val="0"/>
              </a:spcAft>
              <a:buSzPts val="1400"/>
              <a:buChar char="○"/>
            </a:pPr>
            <a:r>
              <a:rPr lang="en"/>
              <a:t>Difference engine (~1822)</a:t>
            </a:r>
            <a:endParaRPr/>
          </a:p>
          <a:p>
            <a:pPr indent="-317500" lvl="2" marL="1371600" rtl="0" algn="l">
              <a:spcBef>
                <a:spcPts val="0"/>
              </a:spcBef>
              <a:spcAft>
                <a:spcPts val="0"/>
              </a:spcAft>
              <a:buSzPts val="1400"/>
              <a:buChar char="■"/>
            </a:pPr>
            <a:r>
              <a:rPr lang="en"/>
              <a:t>Calculating astronomical tables</a:t>
            </a:r>
            <a:endParaRPr/>
          </a:p>
          <a:p>
            <a:pPr indent="-317500" lvl="1" marL="914400" rtl="0" algn="l">
              <a:spcBef>
                <a:spcPts val="0"/>
              </a:spcBef>
              <a:spcAft>
                <a:spcPts val="0"/>
              </a:spcAft>
              <a:buSzPts val="1400"/>
              <a:buChar char="○"/>
            </a:pPr>
            <a:r>
              <a:rPr lang="en"/>
              <a:t>Analytical engine (never completed)</a:t>
            </a:r>
            <a:endParaRPr/>
          </a:p>
          <a:p>
            <a:pPr indent="-317500" lvl="2" marL="1371600" rtl="0" algn="l">
              <a:spcBef>
                <a:spcPts val="0"/>
              </a:spcBef>
              <a:spcAft>
                <a:spcPts val="0"/>
              </a:spcAft>
              <a:buSzPts val="1400"/>
              <a:buChar char="■"/>
            </a:pPr>
            <a:r>
              <a:rPr lang="en"/>
              <a:t>Programmable</a:t>
            </a:r>
            <a:endParaRPr/>
          </a:p>
        </p:txBody>
      </p:sp>
      <p:pic>
        <p:nvPicPr>
          <p:cNvPr id="88" name="Google Shape;88;p18"/>
          <p:cNvPicPr preferRelativeResize="0"/>
          <p:nvPr/>
        </p:nvPicPr>
        <p:blipFill>
          <a:blip r:embed="rId3">
            <a:alphaModFix/>
          </a:blip>
          <a:stretch>
            <a:fillRect/>
          </a:stretch>
        </p:blipFill>
        <p:spPr>
          <a:xfrm>
            <a:off x="6096575" y="1701450"/>
            <a:ext cx="2318425" cy="231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Electrom</a:t>
            </a:r>
            <a:r>
              <a:rPr lang="en">
                <a:solidFill>
                  <a:srgbClr val="0B5394"/>
                </a:solidFill>
              </a:rPr>
              <a:t>echanical Computers</a:t>
            </a:r>
            <a:endParaRPr>
              <a:solidFill>
                <a:srgbClr val="0B5394"/>
              </a:solidFill>
            </a:endParaRPr>
          </a:p>
        </p:txBody>
      </p:sp>
      <p:sp>
        <p:nvSpPr>
          <p:cNvPr id="94" name="Google Shape;94;p19"/>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A relay is an electromechanical device which acts like a switch</a:t>
            </a:r>
            <a:endParaRPr/>
          </a:p>
          <a:p>
            <a:pPr indent="-317500" lvl="1" marL="914400" marR="0" rtl="0" algn="l">
              <a:lnSpc>
                <a:spcPct val="115000"/>
              </a:lnSpc>
              <a:spcBef>
                <a:spcPts val="0"/>
              </a:spcBef>
              <a:spcAft>
                <a:spcPts val="0"/>
              </a:spcAft>
              <a:buSzPts val="1400"/>
              <a:buChar char="○"/>
            </a:pPr>
            <a:r>
              <a:rPr lang="en"/>
              <a:t>Conceived by telegraph operators to relay (forward) a signal</a:t>
            </a:r>
            <a:endParaRPr/>
          </a:p>
          <a:p>
            <a:pPr indent="-317500" lvl="1" marL="914400" marR="0" rtl="0" algn="l">
              <a:lnSpc>
                <a:spcPct val="115000"/>
              </a:lnSpc>
              <a:spcBef>
                <a:spcPts val="0"/>
              </a:spcBef>
              <a:spcAft>
                <a:spcPts val="0"/>
              </a:spcAft>
              <a:buSzPts val="1400"/>
              <a:buChar char="○"/>
            </a:pPr>
            <a:r>
              <a:rPr lang="en"/>
              <a:t>The incoming data creates a new signal with the same output</a:t>
            </a:r>
            <a:endParaRPr/>
          </a:p>
        </p:txBody>
      </p:sp>
      <p:pic>
        <p:nvPicPr>
          <p:cNvPr id="95" name="Google Shape;95;p19"/>
          <p:cNvPicPr preferRelativeResize="0"/>
          <p:nvPr/>
        </p:nvPicPr>
        <p:blipFill>
          <a:blip r:embed="rId3">
            <a:alphaModFix/>
          </a:blip>
          <a:stretch>
            <a:fillRect/>
          </a:stretch>
        </p:blipFill>
        <p:spPr>
          <a:xfrm>
            <a:off x="3516995" y="2469175"/>
            <a:ext cx="3749450" cy="2099700"/>
          </a:xfrm>
          <a:prstGeom prst="rect">
            <a:avLst/>
          </a:prstGeom>
          <a:noFill/>
          <a:ln>
            <a:noFill/>
          </a:ln>
        </p:spPr>
      </p:pic>
      <p:pic>
        <p:nvPicPr>
          <p:cNvPr id="96" name="Google Shape;96;p19"/>
          <p:cNvPicPr preferRelativeResize="0"/>
          <p:nvPr/>
        </p:nvPicPr>
        <p:blipFill>
          <a:blip r:embed="rId4">
            <a:alphaModFix/>
          </a:blip>
          <a:stretch>
            <a:fillRect/>
          </a:stretch>
        </p:blipFill>
        <p:spPr>
          <a:xfrm>
            <a:off x="1056350" y="2601666"/>
            <a:ext cx="1476550" cy="110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Electromechanical Computers</a:t>
            </a:r>
            <a:endParaRPr>
              <a:solidFill>
                <a:srgbClr val="0B5394"/>
              </a:solidFill>
            </a:endParaRPr>
          </a:p>
        </p:txBody>
      </p:sp>
      <p:sp>
        <p:nvSpPr>
          <p:cNvPr id="102" name="Google Shape;102;p20"/>
          <p:cNvSpPr txBox="1"/>
          <p:nvPr>
            <p:ph idx="1" type="body"/>
          </p:nvPr>
        </p:nvSpPr>
        <p:spPr>
          <a:xfrm>
            <a:off x="345125"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Imagine two relays, configured as in these diagrams:</a:t>
            </a:r>
            <a:endParaRPr/>
          </a:p>
        </p:txBody>
      </p:sp>
      <p:pic>
        <p:nvPicPr>
          <p:cNvPr id="103" name="Google Shape;103;p20"/>
          <p:cNvPicPr preferRelativeResize="0"/>
          <p:nvPr/>
        </p:nvPicPr>
        <p:blipFill>
          <a:blip r:embed="rId3">
            <a:alphaModFix/>
          </a:blip>
          <a:stretch>
            <a:fillRect/>
          </a:stretch>
        </p:blipFill>
        <p:spPr>
          <a:xfrm>
            <a:off x="1220275" y="3036566"/>
            <a:ext cx="1476550" cy="1107425"/>
          </a:xfrm>
          <a:prstGeom prst="rect">
            <a:avLst/>
          </a:prstGeom>
          <a:noFill/>
          <a:ln>
            <a:noFill/>
          </a:ln>
        </p:spPr>
      </p:pic>
      <p:pic>
        <p:nvPicPr>
          <p:cNvPr id="104" name="Google Shape;104;p20"/>
          <p:cNvPicPr preferRelativeResize="0"/>
          <p:nvPr/>
        </p:nvPicPr>
        <p:blipFill>
          <a:blip r:embed="rId3">
            <a:alphaModFix/>
          </a:blip>
          <a:stretch>
            <a:fillRect/>
          </a:stretch>
        </p:blipFill>
        <p:spPr>
          <a:xfrm>
            <a:off x="1220275" y="2053491"/>
            <a:ext cx="1476550" cy="1107425"/>
          </a:xfrm>
          <a:prstGeom prst="rect">
            <a:avLst/>
          </a:prstGeom>
          <a:noFill/>
          <a:ln>
            <a:noFill/>
          </a:ln>
        </p:spPr>
      </p:pic>
      <p:cxnSp>
        <p:nvCxnSpPr>
          <p:cNvPr id="105" name="Google Shape;105;p20"/>
          <p:cNvCxnSpPr/>
          <p:nvPr/>
        </p:nvCxnSpPr>
        <p:spPr>
          <a:xfrm>
            <a:off x="1910750" y="2607256"/>
            <a:ext cx="0" cy="303600"/>
          </a:xfrm>
          <a:prstGeom prst="straightConnector1">
            <a:avLst/>
          </a:prstGeom>
          <a:noFill/>
          <a:ln cap="flat" cmpd="sng" w="28575">
            <a:solidFill>
              <a:schemeClr val="dk2"/>
            </a:solidFill>
            <a:prstDash val="solid"/>
            <a:round/>
            <a:headEnd len="med" w="med" type="none"/>
            <a:tailEnd len="med" w="med" type="none"/>
          </a:ln>
        </p:spPr>
      </p:cxnSp>
      <p:cxnSp>
        <p:nvCxnSpPr>
          <p:cNvPr id="106" name="Google Shape;106;p20"/>
          <p:cNvCxnSpPr/>
          <p:nvPr/>
        </p:nvCxnSpPr>
        <p:spPr>
          <a:xfrm>
            <a:off x="1910750" y="3595700"/>
            <a:ext cx="0" cy="303600"/>
          </a:xfrm>
          <a:prstGeom prst="straightConnector1">
            <a:avLst/>
          </a:prstGeom>
          <a:noFill/>
          <a:ln cap="flat" cmpd="sng" w="28575">
            <a:solidFill>
              <a:schemeClr val="dk2"/>
            </a:solidFill>
            <a:prstDash val="solid"/>
            <a:round/>
            <a:headEnd len="med" w="med" type="none"/>
            <a:tailEnd len="med" w="med" type="none"/>
          </a:ln>
        </p:spPr>
      </p:cxnSp>
      <p:cxnSp>
        <p:nvCxnSpPr>
          <p:cNvPr id="107" name="Google Shape;107;p20"/>
          <p:cNvCxnSpPr/>
          <p:nvPr/>
        </p:nvCxnSpPr>
        <p:spPr>
          <a:xfrm>
            <a:off x="707375" y="2901275"/>
            <a:ext cx="1203300" cy="9600"/>
          </a:xfrm>
          <a:prstGeom prst="straightConnector1">
            <a:avLst/>
          </a:prstGeom>
          <a:noFill/>
          <a:ln cap="flat" cmpd="sng" w="28575">
            <a:solidFill>
              <a:schemeClr val="dk2"/>
            </a:solidFill>
            <a:prstDash val="solid"/>
            <a:round/>
            <a:headEnd len="med" w="med" type="none"/>
            <a:tailEnd len="med" w="med" type="none"/>
          </a:ln>
        </p:spPr>
      </p:cxnSp>
      <p:cxnSp>
        <p:nvCxnSpPr>
          <p:cNvPr id="108" name="Google Shape;108;p20"/>
          <p:cNvCxnSpPr/>
          <p:nvPr/>
        </p:nvCxnSpPr>
        <p:spPr>
          <a:xfrm>
            <a:off x="707375" y="3891875"/>
            <a:ext cx="1203300" cy="9600"/>
          </a:xfrm>
          <a:prstGeom prst="straightConnector1">
            <a:avLst/>
          </a:prstGeom>
          <a:noFill/>
          <a:ln cap="flat" cmpd="sng" w="28575">
            <a:solidFill>
              <a:schemeClr val="dk2"/>
            </a:solidFill>
            <a:prstDash val="solid"/>
            <a:round/>
            <a:headEnd len="med" w="med" type="none"/>
            <a:tailEnd len="med" w="med" type="none"/>
          </a:ln>
        </p:spPr>
      </p:cxnSp>
      <p:cxnSp>
        <p:nvCxnSpPr>
          <p:cNvPr id="109" name="Google Shape;109;p20"/>
          <p:cNvCxnSpPr/>
          <p:nvPr/>
        </p:nvCxnSpPr>
        <p:spPr>
          <a:xfrm flipH="1">
            <a:off x="1229920" y="2018150"/>
            <a:ext cx="1500" cy="1573800"/>
          </a:xfrm>
          <a:prstGeom prst="straightConnector1">
            <a:avLst/>
          </a:prstGeom>
          <a:noFill/>
          <a:ln cap="flat" cmpd="sng" w="19050">
            <a:solidFill>
              <a:schemeClr val="dk2"/>
            </a:solidFill>
            <a:prstDash val="solid"/>
            <a:round/>
            <a:headEnd len="med" w="med" type="none"/>
            <a:tailEnd len="med" w="med" type="none"/>
          </a:ln>
        </p:spPr>
      </p:cxnSp>
      <p:pic>
        <p:nvPicPr>
          <p:cNvPr id="110" name="Google Shape;110;p20"/>
          <p:cNvPicPr preferRelativeResize="0"/>
          <p:nvPr/>
        </p:nvPicPr>
        <p:blipFill>
          <a:blip r:embed="rId4">
            <a:alphaModFix/>
          </a:blip>
          <a:stretch>
            <a:fillRect/>
          </a:stretch>
        </p:blipFill>
        <p:spPr>
          <a:xfrm>
            <a:off x="1190086" y="1914705"/>
            <a:ext cx="84787" cy="140225"/>
          </a:xfrm>
          <a:prstGeom prst="rect">
            <a:avLst/>
          </a:prstGeom>
          <a:noFill/>
          <a:ln>
            <a:noFill/>
          </a:ln>
        </p:spPr>
      </p:pic>
      <p:sp>
        <p:nvSpPr>
          <p:cNvPr id="111" name="Google Shape;111;p20"/>
          <p:cNvSpPr txBox="1"/>
          <p:nvPr/>
        </p:nvSpPr>
        <p:spPr>
          <a:xfrm>
            <a:off x="1231425" y="1815350"/>
            <a:ext cx="3396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vcc</a:t>
            </a:r>
            <a:endParaRPr sz="600"/>
          </a:p>
        </p:txBody>
      </p:sp>
      <p:sp>
        <p:nvSpPr>
          <p:cNvPr id="112" name="Google Shape;112;p20"/>
          <p:cNvSpPr txBox="1"/>
          <p:nvPr/>
        </p:nvSpPr>
        <p:spPr>
          <a:xfrm>
            <a:off x="482714" y="2689216"/>
            <a:ext cx="339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13" name="Google Shape;113;p20"/>
          <p:cNvSpPr txBox="1"/>
          <p:nvPr/>
        </p:nvSpPr>
        <p:spPr>
          <a:xfrm>
            <a:off x="489543" y="3666517"/>
            <a:ext cx="339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endParaRPr/>
          </a:p>
        </p:txBody>
      </p:sp>
      <p:cxnSp>
        <p:nvCxnSpPr>
          <p:cNvPr id="114" name="Google Shape;114;p20"/>
          <p:cNvCxnSpPr>
            <a:stCxn id="104" idx="3"/>
          </p:cNvCxnSpPr>
          <p:nvPr/>
        </p:nvCxnSpPr>
        <p:spPr>
          <a:xfrm>
            <a:off x="2696825" y="2607203"/>
            <a:ext cx="0" cy="984600"/>
          </a:xfrm>
          <a:prstGeom prst="straightConnector1">
            <a:avLst/>
          </a:prstGeom>
          <a:noFill/>
          <a:ln cap="flat" cmpd="sng" w="19050">
            <a:solidFill>
              <a:schemeClr val="dk2"/>
            </a:solidFill>
            <a:prstDash val="solid"/>
            <a:round/>
            <a:headEnd len="med" w="med" type="none"/>
            <a:tailEnd len="med" w="med" type="none"/>
          </a:ln>
        </p:spPr>
      </p:cxnSp>
      <p:cxnSp>
        <p:nvCxnSpPr>
          <p:cNvPr id="115" name="Google Shape;115;p20"/>
          <p:cNvCxnSpPr/>
          <p:nvPr/>
        </p:nvCxnSpPr>
        <p:spPr>
          <a:xfrm>
            <a:off x="2696825" y="3036578"/>
            <a:ext cx="601800" cy="10200"/>
          </a:xfrm>
          <a:prstGeom prst="straightConnector1">
            <a:avLst/>
          </a:prstGeom>
          <a:noFill/>
          <a:ln cap="flat" cmpd="sng" w="19050">
            <a:solidFill>
              <a:schemeClr val="dk2"/>
            </a:solidFill>
            <a:prstDash val="solid"/>
            <a:round/>
            <a:headEnd len="med" w="med" type="none"/>
            <a:tailEnd len="med" w="med" type="none"/>
          </a:ln>
        </p:spPr>
      </p:cxnSp>
      <p:sp>
        <p:nvSpPr>
          <p:cNvPr id="116" name="Google Shape;116;p20"/>
          <p:cNvSpPr txBox="1"/>
          <p:nvPr/>
        </p:nvSpPr>
        <p:spPr>
          <a:xfrm>
            <a:off x="3259828" y="2843870"/>
            <a:ext cx="7374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 OR </a:t>
            </a:r>
            <a:r>
              <a:rPr lang="en"/>
              <a:t>y</a:t>
            </a:r>
            <a:endParaRPr/>
          </a:p>
        </p:txBody>
      </p:sp>
      <p:pic>
        <p:nvPicPr>
          <p:cNvPr id="117" name="Google Shape;117;p20"/>
          <p:cNvPicPr preferRelativeResize="0"/>
          <p:nvPr/>
        </p:nvPicPr>
        <p:blipFill>
          <a:blip r:embed="rId3">
            <a:alphaModFix/>
          </a:blip>
          <a:stretch>
            <a:fillRect/>
          </a:stretch>
        </p:blipFill>
        <p:spPr>
          <a:xfrm>
            <a:off x="6554275" y="2512870"/>
            <a:ext cx="1476550" cy="1107425"/>
          </a:xfrm>
          <a:prstGeom prst="rect">
            <a:avLst/>
          </a:prstGeom>
          <a:noFill/>
          <a:ln>
            <a:noFill/>
          </a:ln>
        </p:spPr>
      </p:pic>
      <p:pic>
        <p:nvPicPr>
          <p:cNvPr id="118" name="Google Shape;118;p20"/>
          <p:cNvPicPr preferRelativeResize="0"/>
          <p:nvPr/>
        </p:nvPicPr>
        <p:blipFill>
          <a:blip r:embed="rId3">
            <a:alphaModFix/>
          </a:blip>
          <a:stretch>
            <a:fillRect/>
          </a:stretch>
        </p:blipFill>
        <p:spPr>
          <a:xfrm>
            <a:off x="5106475" y="2510691"/>
            <a:ext cx="1476550" cy="1107425"/>
          </a:xfrm>
          <a:prstGeom prst="rect">
            <a:avLst/>
          </a:prstGeom>
          <a:noFill/>
          <a:ln>
            <a:noFill/>
          </a:ln>
        </p:spPr>
      </p:pic>
      <p:cxnSp>
        <p:nvCxnSpPr>
          <p:cNvPr id="119" name="Google Shape;119;p20"/>
          <p:cNvCxnSpPr/>
          <p:nvPr/>
        </p:nvCxnSpPr>
        <p:spPr>
          <a:xfrm>
            <a:off x="5796950" y="3064456"/>
            <a:ext cx="0" cy="303600"/>
          </a:xfrm>
          <a:prstGeom prst="straightConnector1">
            <a:avLst/>
          </a:prstGeom>
          <a:noFill/>
          <a:ln cap="flat" cmpd="sng" w="28575">
            <a:solidFill>
              <a:schemeClr val="dk2"/>
            </a:solidFill>
            <a:prstDash val="solid"/>
            <a:round/>
            <a:headEnd len="med" w="med" type="none"/>
            <a:tailEnd len="med" w="med" type="none"/>
          </a:ln>
        </p:spPr>
      </p:cxnSp>
      <p:cxnSp>
        <p:nvCxnSpPr>
          <p:cNvPr id="120" name="Google Shape;120;p20"/>
          <p:cNvCxnSpPr/>
          <p:nvPr/>
        </p:nvCxnSpPr>
        <p:spPr>
          <a:xfrm>
            <a:off x="7244750" y="3062300"/>
            <a:ext cx="300" cy="775200"/>
          </a:xfrm>
          <a:prstGeom prst="straightConnector1">
            <a:avLst/>
          </a:prstGeom>
          <a:noFill/>
          <a:ln cap="flat" cmpd="sng" w="28575">
            <a:solidFill>
              <a:schemeClr val="dk2"/>
            </a:solidFill>
            <a:prstDash val="solid"/>
            <a:round/>
            <a:headEnd len="med" w="med" type="none"/>
            <a:tailEnd len="med" w="med" type="none"/>
          </a:ln>
        </p:spPr>
      </p:cxnSp>
      <p:cxnSp>
        <p:nvCxnSpPr>
          <p:cNvPr id="121" name="Google Shape;121;p20"/>
          <p:cNvCxnSpPr/>
          <p:nvPr/>
        </p:nvCxnSpPr>
        <p:spPr>
          <a:xfrm>
            <a:off x="4593575" y="3358475"/>
            <a:ext cx="1203300" cy="9600"/>
          </a:xfrm>
          <a:prstGeom prst="straightConnector1">
            <a:avLst/>
          </a:prstGeom>
          <a:noFill/>
          <a:ln cap="flat" cmpd="sng" w="28575">
            <a:solidFill>
              <a:schemeClr val="dk2"/>
            </a:solidFill>
            <a:prstDash val="solid"/>
            <a:round/>
            <a:headEnd len="med" w="med" type="none"/>
            <a:tailEnd len="med" w="med" type="none"/>
          </a:ln>
        </p:spPr>
      </p:cxnSp>
      <p:cxnSp>
        <p:nvCxnSpPr>
          <p:cNvPr id="122" name="Google Shape;122;p20"/>
          <p:cNvCxnSpPr/>
          <p:nvPr/>
        </p:nvCxnSpPr>
        <p:spPr>
          <a:xfrm>
            <a:off x="4629150" y="3817825"/>
            <a:ext cx="2616000" cy="11100"/>
          </a:xfrm>
          <a:prstGeom prst="straightConnector1">
            <a:avLst/>
          </a:prstGeom>
          <a:noFill/>
          <a:ln cap="flat" cmpd="sng" w="28575">
            <a:solidFill>
              <a:schemeClr val="dk2"/>
            </a:solidFill>
            <a:prstDash val="solid"/>
            <a:round/>
            <a:headEnd len="med" w="med" type="none"/>
            <a:tailEnd len="med" w="med" type="none"/>
          </a:ln>
        </p:spPr>
      </p:cxnSp>
      <p:pic>
        <p:nvPicPr>
          <p:cNvPr id="123" name="Google Shape;123;p20"/>
          <p:cNvPicPr preferRelativeResize="0"/>
          <p:nvPr/>
        </p:nvPicPr>
        <p:blipFill>
          <a:blip r:embed="rId4">
            <a:alphaModFix/>
          </a:blip>
          <a:stretch>
            <a:fillRect/>
          </a:stretch>
        </p:blipFill>
        <p:spPr>
          <a:xfrm>
            <a:off x="5076286" y="1990905"/>
            <a:ext cx="84787" cy="140225"/>
          </a:xfrm>
          <a:prstGeom prst="rect">
            <a:avLst/>
          </a:prstGeom>
          <a:noFill/>
          <a:ln>
            <a:noFill/>
          </a:ln>
        </p:spPr>
      </p:pic>
      <p:sp>
        <p:nvSpPr>
          <p:cNvPr id="124" name="Google Shape;124;p20"/>
          <p:cNvSpPr txBox="1"/>
          <p:nvPr/>
        </p:nvSpPr>
        <p:spPr>
          <a:xfrm>
            <a:off x="5137750" y="1875559"/>
            <a:ext cx="3396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vcc</a:t>
            </a:r>
            <a:endParaRPr sz="600"/>
          </a:p>
        </p:txBody>
      </p:sp>
      <p:sp>
        <p:nvSpPr>
          <p:cNvPr id="125" name="Google Shape;125;p20"/>
          <p:cNvSpPr txBox="1"/>
          <p:nvPr/>
        </p:nvSpPr>
        <p:spPr>
          <a:xfrm>
            <a:off x="4368914" y="3146416"/>
            <a:ext cx="339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26" name="Google Shape;126;p20"/>
          <p:cNvSpPr txBox="1"/>
          <p:nvPr/>
        </p:nvSpPr>
        <p:spPr>
          <a:xfrm>
            <a:off x="4371429" y="3597895"/>
            <a:ext cx="339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endParaRPr/>
          </a:p>
        </p:txBody>
      </p:sp>
      <p:cxnSp>
        <p:nvCxnSpPr>
          <p:cNvPr id="127" name="Google Shape;127;p20"/>
          <p:cNvCxnSpPr/>
          <p:nvPr/>
        </p:nvCxnSpPr>
        <p:spPr>
          <a:xfrm>
            <a:off x="5116180" y="2081358"/>
            <a:ext cx="0" cy="984600"/>
          </a:xfrm>
          <a:prstGeom prst="straightConnector1">
            <a:avLst/>
          </a:prstGeom>
          <a:noFill/>
          <a:ln cap="flat" cmpd="sng" w="19050">
            <a:solidFill>
              <a:schemeClr val="dk2"/>
            </a:solidFill>
            <a:prstDash val="solid"/>
            <a:round/>
            <a:headEnd len="med" w="med" type="none"/>
            <a:tailEnd len="med" w="med" type="none"/>
          </a:ln>
        </p:spPr>
      </p:cxnSp>
      <p:sp>
        <p:nvSpPr>
          <p:cNvPr id="128" name="Google Shape;128;p20"/>
          <p:cNvSpPr txBox="1"/>
          <p:nvPr/>
        </p:nvSpPr>
        <p:spPr>
          <a:xfrm>
            <a:off x="7955110" y="2863284"/>
            <a:ext cx="8817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 AND 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Electromechanical Computers</a:t>
            </a:r>
            <a:endParaRPr>
              <a:solidFill>
                <a:srgbClr val="0B5394"/>
              </a:solidFill>
            </a:endParaRPr>
          </a:p>
        </p:txBody>
      </p:sp>
      <p:sp>
        <p:nvSpPr>
          <p:cNvPr id="134" name="Google Shape;134;p21"/>
          <p:cNvSpPr txBox="1"/>
          <p:nvPr>
            <p:ph idx="1" type="body"/>
          </p:nvPr>
        </p:nvSpPr>
        <p:spPr>
          <a:xfrm>
            <a:off x="328500"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In theory, we could build a computer out of relays</a:t>
            </a:r>
            <a:endParaRPr/>
          </a:p>
          <a:p>
            <a:pPr indent="-317500" lvl="1" marL="914400" marR="0" rtl="0" algn="l">
              <a:lnSpc>
                <a:spcPct val="115000"/>
              </a:lnSpc>
              <a:spcBef>
                <a:spcPts val="0"/>
              </a:spcBef>
              <a:spcAft>
                <a:spcPts val="0"/>
              </a:spcAft>
              <a:buSzPts val="1400"/>
              <a:buChar char="○"/>
            </a:pPr>
            <a:r>
              <a:rPr lang="en"/>
              <a:t>It would be huge</a:t>
            </a:r>
            <a:endParaRPr/>
          </a:p>
          <a:p>
            <a:pPr indent="-317500" lvl="1" marL="914400" marR="0" rtl="0" algn="l">
              <a:lnSpc>
                <a:spcPct val="115000"/>
              </a:lnSpc>
              <a:spcBef>
                <a:spcPts val="0"/>
              </a:spcBef>
              <a:spcAft>
                <a:spcPts val="0"/>
              </a:spcAft>
              <a:buSzPts val="1400"/>
              <a:buChar char="○"/>
            </a:pPr>
            <a:r>
              <a:rPr lang="en"/>
              <a:t>It would use a lot of power</a:t>
            </a:r>
            <a:endParaRPr/>
          </a:p>
          <a:p>
            <a:pPr indent="-317500" lvl="1" marL="914400" marR="0" rtl="0" algn="l">
              <a:lnSpc>
                <a:spcPct val="115000"/>
              </a:lnSpc>
              <a:spcBef>
                <a:spcPts val="0"/>
              </a:spcBef>
              <a:spcAft>
                <a:spcPts val="0"/>
              </a:spcAft>
              <a:buSzPts val="1400"/>
              <a:buChar char="○"/>
            </a:pPr>
            <a:r>
              <a:rPr lang="en"/>
              <a:t>It would be expensive</a:t>
            </a:r>
            <a:endParaRPr/>
          </a:p>
          <a:p>
            <a:pPr indent="-317500" lvl="1" marL="914400" marR="0" rtl="0" algn="l">
              <a:lnSpc>
                <a:spcPct val="115000"/>
              </a:lnSpc>
              <a:spcBef>
                <a:spcPts val="0"/>
              </a:spcBef>
              <a:spcAft>
                <a:spcPts val="0"/>
              </a:spcAft>
              <a:buSzPts val="1400"/>
              <a:buChar char="○"/>
            </a:pPr>
            <a:r>
              <a:rPr lang="en"/>
              <a:t>It would break down a lot</a:t>
            </a:r>
            <a:endParaRPr/>
          </a:p>
          <a:p>
            <a:pPr indent="-342900" lvl="0" marL="457200" marR="0" rtl="0" algn="l">
              <a:lnSpc>
                <a:spcPct val="115000"/>
              </a:lnSpc>
              <a:spcBef>
                <a:spcPts val="0"/>
              </a:spcBef>
              <a:spcAft>
                <a:spcPts val="0"/>
              </a:spcAft>
              <a:buSzPts val="1800"/>
              <a:buChar char="●"/>
            </a:pPr>
            <a:r>
              <a:rPr lang="en"/>
              <a:t>Computers like these were created by Harvard, Bell</a:t>
            </a:r>
            <a:endParaRPr/>
          </a:p>
          <a:p>
            <a:pPr indent="-317500" lvl="1" marL="914400" marR="0" rtl="0" algn="l">
              <a:lnSpc>
                <a:spcPct val="115000"/>
              </a:lnSpc>
              <a:spcBef>
                <a:spcPts val="0"/>
              </a:spcBef>
              <a:spcAft>
                <a:spcPts val="0"/>
              </a:spcAft>
              <a:buSzPts val="1400"/>
              <a:buChar char="○"/>
            </a:pPr>
            <a:r>
              <a:rPr lang="en"/>
              <a:t>1940s - 1950s</a:t>
            </a:r>
            <a:endParaRPr/>
          </a:p>
          <a:p>
            <a:pPr indent="-342900" lvl="0" marL="457200" marR="0" rtl="0" algn="l">
              <a:lnSpc>
                <a:spcPct val="115000"/>
              </a:lnSpc>
              <a:spcBef>
                <a:spcPts val="0"/>
              </a:spcBef>
              <a:spcAft>
                <a:spcPts val="0"/>
              </a:spcAft>
              <a:buSzPts val="1800"/>
              <a:buChar char="●"/>
            </a:pPr>
            <a:r>
              <a:rPr lang="en"/>
              <a:t>Alan Turing used a computer like this to crack the Enigma code in WWII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B5394"/>
                </a:solidFill>
              </a:rPr>
              <a:t>Electronics</a:t>
            </a:r>
            <a:endParaRPr>
              <a:solidFill>
                <a:srgbClr val="0B5394"/>
              </a:solidFill>
            </a:endParaRPr>
          </a:p>
        </p:txBody>
      </p:sp>
      <p:sp>
        <p:nvSpPr>
          <p:cNvPr id="140" name="Google Shape;140;p22"/>
          <p:cNvSpPr txBox="1"/>
          <p:nvPr>
            <p:ph idx="1" type="body"/>
          </p:nvPr>
        </p:nvSpPr>
        <p:spPr>
          <a:xfrm>
            <a:off x="328500" y="1152475"/>
            <a:ext cx="8487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Some basic electronics terminology:</a:t>
            </a:r>
            <a:endParaRPr/>
          </a:p>
          <a:p>
            <a:pPr indent="-317500" lvl="1" marL="914400" marR="0" rtl="0" algn="l">
              <a:lnSpc>
                <a:spcPct val="115000"/>
              </a:lnSpc>
              <a:spcBef>
                <a:spcPts val="0"/>
              </a:spcBef>
              <a:spcAft>
                <a:spcPts val="0"/>
              </a:spcAft>
              <a:buSzPts val="1400"/>
              <a:buChar char="○"/>
            </a:pPr>
            <a:r>
              <a:rPr lang="en"/>
              <a:t>Diode:  A device that forces flow in a one-dimensional manner</a:t>
            </a:r>
            <a:endParaRPr/>
          </a:p>
          <a:p>
            <a:pPr indent="-317500" lvl="2" marL="1371600" marR="0" rtl="0" algn="l">
              <a:lnSpc>
                <a:spcPct val="115000"/>
              </a:lnSpc>
              <a:spcBef>
                <a:spcPts val="0"/>
              </a:spcBef>
              <a:spcAft>
                <a:spcPts val="0"/>
              </a:spcAft>
              <a:buSzPts val="1400"/>
              <a:buChar char="■"/>
            </a:pPr>
            <a:r>
              <a:rPr lang="en"/>
              <a:t>Light Emitting Diode:  A diode that produces light</a:t>
            </a:r>
            <a:endParaRPr/>
          </a:p>
          <a:p>
            <a:pPr indent="-317500" lvl="2" marL="1371600" marR="0" rtl="0" algn="l">
              <a:lnSpc>
                <a:spcPct val="115000"/>
              </a:lnSpc>
              <a:spcBef>
                <a:spcPts val="0"/>
              </a:spcBef>
              <a:spcAft>
                <a:spcPts val="0"/>
              </a:spcAft>
              <a:buSzPts val="1400"/>
              <a:buChar char="■"/>
            </a:pPr>
            <a:r>
              <a:rPr lang="en"/>
              <a:t>Anode:  Electrons flow out (+)</a:t>
            </a:r>
            <a:endParaRPr/>
          </a:p>
          <a:p>
            <a:pPr indent="-317500" lvl="2" marL="1371600" marR="0" rtl="0" algn="l">
              <a:lnSpc>
                <a:spcPct val="115000"/>
              </a:lnSpc>
              <a:spcBef>
                <a:spcPts val="0"/>
              </a:spcBef>
              <a:spcAft>
                <a:spcPts val="0"/>
              </a:spcAft>
              <a:buSzPts val="1400"/>
              <a:buChar char="■"/>
            </a:pPr>
            <a:r>
              <a:rPr lang="en"/>
              <a:t>Cathode:  Electrons flow in (-)</a:t>
            </a:r>
            <a:endParaRPr/>
          </a:p>
          <a:p>
            <a:pPr indent="-317500" lvl="2" marL="1371600" marR="0" rtl="0" algn="l">
              <a:lnSpc>
                <a:spcPct val="115000"/>
              </a:lnSpc>
              <a:spcBef>
                <a:spcPts val="0"/>
              </a:spcBef>
              <a:spcAft>
                <a:spcPts val="0"/>
              </a:spcAft>
              <a:buSzPts val="1400"/>
              <a:buChar char="■"/>
            </a:pPr>
            <a:r>
              <a:rPr lang="en"/>
              <a:t>LED:  Light emitting diode</a:t>
            </a:r>
            <a:endParaRPr/>
          </a:p>
        </p:txBody>
      </p:sp>
      <p:pic>
        <p:nvPicPr>
          <p:cNvPr id="141" name="Google Shape;141;p22"/>
          <p:cNvPicPr preferRelativeResize="0"/>
          <p:nvPr/>
        </p:nvPicPr>
        <p:blipFill>
          <a:blip r:embed="rId3">
            <a:alphaModFix/>
          </a:blip>
          <a:stretch>
            <a:fillRect/>
          </a:stretch>
        </p:blipFill>
        <p:spPr>
          <a:xfrm>
            <a:off x="2972250" y="2916850"/>
            <a:ext cx="3199500" cy="1240325"/>
          </a:xfrm>
          <a:prstGeom prst="rect">
            <a:avLst/>
          </a:prstGeom>
          <a:noFill/>
          <a:ln>
            <a:noFill/>
          </a:ln>
        </p:spPr>
      </p:pic>
      <p:pic>
        <p:nvPicPr>
          <p:cNvPr id="142" name="Google Shape;142;p22"/>
          <p:cNvPicPr preferRelativeResize="0"/>
          <p:nvPr/>
        </p:nvPicPr>
        <p:blipFill>
          <a:blip r:embed="rId4">
            <a:alphaModFix/>
          </a:blip>
          <a:stretch>
            <a:fillRect/>
          </a:stretch>
        </p:blipFill>
        <p:spPr>
          <a:xfrm>
            <a:off x="6853350" y="2451163"/>
            <a:ext cx="1905000" cy="2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